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401" r:id="rId2"/>
    <p:sldId id="1024" r:id="rId3"/>
    <p:sldId id="1027" r:id="rId4"/>
    <p:sldId id="866" r:id="rId5"/>
    <p:sldId id="1030" r:id="rId6"/>
    <p:sldId id="949" r:id="rId7"/>
    <p:sldId id="779" r:id="rId8"/>
    <p:sldId id="955" r:id="rId9"/>
    <p:sldId id="862" r:id="rId10"/>
    <p:sldId id="797" r:id="rId11"/>
    <p:sldId id="948" r:id="rId12"/>
    <p:sldId id="1029" r:id="rId13"/>
    <p:sldId id="1032" r:id="rId14"/>
    <p:sldId id="993" r:id="rId15"/>
    <p:sldId id="994" r:id="rId16"/>
    <p:sldId id="995" r:id="rId17"/>
    <p:sldId id="1001" r:id="rId18"/>
    <p:sldId id="996" r:id="rId19"/>
    <p:sldId id="997" r:id="rId20"/>
    <p:sldId id="998" r:id="rId21"/>
    <p:sldId id="1031" r:id="rId22"/>
  </p:sldIdLst>
  <p:sldSz cx="9144000" cy="6858000" type="screen4x3"/>
  <p:notesSz cx="9296400" cy="7010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900" kern="1200">
        <a:solidFill>
          <a:srgbClr val="FFFFFF"/>
        </a:solidFill>
        <a:latin typeface="Calibri" charset="0"/>
        <a:ea typeface="MS PGothic" pitchFamily="34" charset="-128"/>
        <a:cs typeface="MS PGothic" pitchFamily="34" charset="-128"/>
      </a:defRPr>
    </a:lvl1pPr>
    <a:lvl2pPr marL="457200" algn="ctr" rtl="0" fontAlgn="base">
      <a:spcBef>
        <a:spcPct val="0"/>
      </a:spcBef>
      <a:spcAft>
        <a:spcPct val="0"/>
      </a:spcAft>
      <a:defRPr sz="900" kern="1200">
        <a:solidFill>
          <a:srgbClr val="FFFFFF"/>
        </a:solidFill>
        <a:latin typeface="Calibri" charset="0"/>
        <a:ea typeface="MS PGothic" pitchFamily="34" charset="-128"/>
        <a:cs typeface="MS PGothic" pitchFamily="34" charset="-128"/>
      </a:defRPr>
    </a:lvl2pPr>
    <a:lvl3pPr marL="914400" algn="ctr" rtl="0" fontAlgn="base">
      <a:spcBef>
        <a:spcPct val="0"/>
      </a:spcBef>
      <a:spcAft>
        <a:spcPct val="0"/>
      </a:spcAft>
      <a:defRPr sz="900" kern="1200">
        <a:solidFill>
          <a:srgbClr val="FFFFFF"/>
        </a:solidFill>
        <a:latin typeface="Calibri" charset="0"/>
        <a:ea typeface="MS PGothic" pitchFamily="34" charset="-128"/>
        <a:cs typeface="MS PGothic" pitchFamily="34" charset="-128"/>
      </a:defRPr>
    </a:lvl3pPr>
    <a:lvl4pPr marL="1371600" algn="ctr" rtl="0" fontAlgn="base">
      <a:spcBef>
        <a:spcPct val="0"/>
      </a:spcBef>
      <a:spcAft>
        <a:spcPct val="0"/>
      </a:spcAft>
      <a:defRPr sz="900" kern="1200">
        <a:solidFill>
          <a:srgbClr val="FFFFFF"/>
        </a:solidFill>
        <a:latin typeface="Calibri" charset="0"/>
        <a:ea typeface="MS PGothic" pitchFamily="34" charset="-128"/>
        <a:cs typeface="MS PGothic" pitchFamily="34" charset="-128"/>
      </a:defRPr>
    </a:lvl4pPr>
    <a:lvl5pPr marL="1828800" algn="ctr" rtl="0" fontAlgn="base">
      <a:spcBef>
        <a:spcPct val="0"/>
      </a:spcBef>
      <a:spcAft>
        <a:spcPct val="0"/>
      </a:spcAft>
      <a:defRPr sz="900" kern="1200">
        <a:solidFill>
          <a:srgbClr val="FFFFFF"/>
        </a:solidFill>
        <a:latin typeface="Calibri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900" kern="1200">
        <a:solidFill>
          <a:srgbClr val="FFFFFF"/>
        </a:solidFill>
        <a:latin typeface="Calibri" charset="0"/>
        <a:ea typeface="MS PGothic" pitchFamily="34" charset="-128"/>
        <a:cs typeface="MS PGothic" pitchFamily="34" charset="-128"/>
      </a:defRPr>
    </a:lvl6pPr>
    <a:lvl7pPr marL="2743200" algn="l" defTabSz="457200" rtl="0" eaLnBrk="1" latinLnBrk="0" hangingPunct="1">
      <a:defRPr sz="900" kern="1200">
        <a:solidFill>
          <a:srgbClr val="FFFFFF"/>
        </a:solidFill>
        <a:latin typeface="Calibri" charset="0"/>
        <a:ea typeface="MS PGothic" pitchFamily="34" charset="-128"/>
        <a:cs typeface="MS PGothic" pitchFamily="34" charset="-128"/>
      </a:defRPr>
    </a:lvl7pPr>
    <a:lvl8pPr marL="3200400" algn="l" defTabSz="457200" rtl="0" eaLnBrk="1" latinLnBrk="0" hangingPunct="1">
      <a:defRPr sz="900" kern="1200">
        <a:solidFill>
          <a:srgbClr val="FFFFFF"/>
        </a:solidFill>
        <a:latin typeface="Calibri" charset="0"/>
        <a:ea typeface="MS PGothic" pitchFamily="34" charset="-128"/>
        <a:cs typeface="MS PGothic" pitchFamily="34" charset="-128"/>
      </a:defRPr>
    </a:lvl8pPr>
    <a:lvl9pPr marL="3657600" algn="l" defTabSz="457200" rtl="0" eaLnBrk="1" latinLnBrk="0" hangingPunct="1">
      <a:defRPr sz="900" kern="1200">
        <a:solidFill>
          <a:srgbClr val="FFFFFF"/>
        </a:solidFill>
        <a:latin typeface="Calibri" charset="0"/>
        <a:ea typeface="MS PGothic" pitchFamily="34" charset="-128"/>
        <a:cs typeface="MS PGothic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99"/>
    <a:srgbClr val="6699FF"/>
    <a:srgbClr val="7D7DFF"/>
    <a:srgbClr val="004F76"/>
    <a:srgbClr val="008080"/>
    <a:srgbClr val="FFCC99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59" autoAdjust="0"/>
    <p:restoredTop sz="98579" autoAdjust="0"/>
  </p:normalViewPr>
  <p:slideViewPr>
    <p:cSldViewPr snapToGrid="0">
      <p:cViewPr varScale="1">
        <p:scale>
          <a:sx n="81" d="100"/>
          <a:sy n="81" d="100"/>
        </p:scale>
        <p:origin x="-96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130" y="-108"/>
      </p:cViewPr>
      <p:guideLst>
        <p:guide orient="horz" pos="2208"/>
        <p:guide pos="2928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solidFill>
                  <a:schemeClr val="tx1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solidFill>
                  <a:schemeClr val="tx1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solidFill>
                  <a:schemeClr val="tx1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solidFill>
                  <a:schemeClr val="tx1"/>
                </a:solidFill>
                <a:latin typeface="Franklin Gothic Book" charset="0"/>
              </a:defRPr>
            </a:lvl1pPr>
          </a:lstStyle>
          <a:p>
            <a:fld id="{1EDE97EC-E5B6-4E4C-936E-B3BD86D555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solidFill>
                  <a:schemeClr val="tx1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solidFill>
                  <a:schemeClr val="tx1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 smtClean="0">
                <a:solidFill>
                  <a:schemeClr val="tx1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solidFill>
                  <a:schemeClr val="tx1"/>
                </a:solidFill>
                <a:latin typeface="Franklin Gothic Book" charset="0"/>
              </a:defRPr>
            </a:lvl1pPr>
          </a:lstStyle>
          <a:p>
            <a:fld id="{B33A58DD-5B7E-CA44-824C-70D3816307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856C1-534C-8B4A-9767-3D54444CC923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292" tIns="46146" rIns="92292" bIns="46146"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2F09D-0EC9-4A43-8302-C26384204054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>
            <a:prstTxWarp prst="textNoShape">
              <a:avLst/>
            </a:prstTxWarp>
          </a:bodyPr>
          <a:lstStyle/>
          <a:p>
            <a:pPr algn="r" defTabSz="931863" eaLnBrk="0" hangingPunct="0"/>
            <a:fld id="{C641F37B-BB70-5244-ABAB-BA14FB747E98}" type="slidenum">
              <a:rPr lang="en-US" sz="1200">
                <a:solidFill>
                  <a:schemeClr val="tx1"/>
                </a:solidFill>
                <a:latin typeface="Franklin Gothic Book" charset="0"/>
              </a:rPr>
              <a:pPr algn="r" defTabSz="931863" eaLnBrk="0" hangingPunct="0"/>
              <a:t>14</a:t>
            </a:fld>
            <a:endParaRPr lang="en-US" sz="1200">
              <a:solidFill>
                <a:schemeClr val="tx1"/>
              </a:solidFill>
              <a:latin typeface="Franklin Gothic Book" charset="0"/>
            </a:endParaRPr>
          </a:p>
        </p:txBody>
      </p:sp>
      <p:sp>
        <p:nvSpPr>
          <p:cNvPr id="3482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1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>
              <a:latin typeface="Franklin Gothic Book" charset="0"/>
            </a:endParaRPr>
          </a:p>
        </p:txBody>
      </p:sp>
      <p:sp>
        <p:nvSpPr>
          <p:cNvPr id="34822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556E18E-DDA4-784B-A564-5E95A8605B61}" type="slidenum">
              <a:rPr lang="en-US" sz="1200">
                <a:ea typeface="Arial" charset="0"/>
                <a:cs typeface="Arial" charset="0"/>
              </a:rPr>
              <a:pPr algn="r"/>
              <a:t>14</a:t>
            </a:fld>
            <a:endParaRPr lang="en-US" sz="1200"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96C2A-0F11-284B-B04B-91642CB82397}" type="slidenum">
              <a:rPr lang="en-US"/>
              <a:pPr/>
              <a:t>17</a:t>
            </a:fld>
            <a:endParaRPr lang="en-US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EA7C11F-E1BE-F445-9A2A-EB1F503D9BDC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1037F-6F27-6C4B-A021-8DDD8B21A09F}" type="slidenum">
              <a:rPr lang="en-US"/>
              <a:pPr/>
              <a:t>18</a:t>
            </a:fld>
            <a:endParaRPr lang="en-US"/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>
            <a:prstTxWarp prst="textNoShape">
              <a:avLst/>
            </a:prstTxWarp>
          </a:bodyPr>
          <a:lstStyle/>
          <a:p>
            <a:pPr algn="r" defTabSz="931863" eaLnBrk="0" hangingPunct="0"/>
            <a:fld id="{8A2D993D-0902-BF4C-A258-A3A8AB88163B}" type="slidenum">
              <a:rPr lang="en-US" sz="1200">
                <a:solidFill>
                  <a:schemeClr val="tx1"/>
                </a:solidFill>
                <a:latin typeface="Franklin Gothic Book" charset="0"/>
              </a:rPr>
              <a:pPr algn="r" defTabSz="931863" eaLnBrk="0" hangingPunct="0"/>
              <a:t>18</a:t>
            </a:fld>
            <a:endParaRPr lang="en-US" sz="1200">
              <a:solidFill>
                <a:schemeClr val="tx1"/>
              </a:solidFill>
              <a:latin typeface="Franklin Gothic Book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DA4AC-7279-EA49-A7CE-8BDF572000D8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5267325" y="666115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4" tIns="46477" rIns="92954" bIns="46477" anchor="b">
            <a:prstTxWarp prst="textNoShape">
              <a:avLst/>
            </a:prstTxWarp>
          </a:bodyPr>
          <a:lstStyle/>
          <a:p>
            <a:pPr algn="r" defTabSz="930275" eaLnBrk="0" hangingPunct="0"/>
            <a:fld id="{2E65ACED-4904-1F40-A0B1-C5CDDCF51515}" type="slidenum">
              <a:rPr lang="en-US" sz="1200">
                <a:solidFill>
                  <a:schemeClr val="tx1"/>
                </a:solidFill>
                <a:latin typeface="Arial" charset="0"/>
              </a:rPr>
              <a:pPr algn="r" defTabSz="930275" eaLnBrk="0" hangingPunct="0"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8" name="Rectangle 7"/>
          <p:cNvSpPr txBox="1">
            <a:spLocks noGrp="1" noChangeArrowheads="1"/>
          </p:cNvSpPr>
          <p:nvPr/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08" tIns="44805" rIns="89608" bIns="44805" anchor="b">
            <a:prstTxWarp prst="textNoShape">
              <a:avLst/>
            </a:prstTxWarp>
          </a:bodyPr>
          <a:lstStyle/>
          <a:p>
            <a:pPr algn="r" defTabSz="895350" eaLnBrk="0" hangingPunct="0">
              <a:spcBef>
                <a:spcPct val="20000"/>
              </a:spcBef>
              <a:buClr>
                <a:schemeClr val="tx1"/>
              </a:buClr>
              <a:buFont typeface="Times" charset="0"/>
              <a:buChar char="•"/>
            </a:pPr>
            <a:fld id="{4C63B9B2-3FEE-F142-A91C-6D2CE31DBA1C}" type="slidenum">
              <a:rPr lang="en-US" sz="1200">
                <a:solidFill>
                  <a:schemeClr val="tx1"/>
                </a:solidFill>
                <a:latin typeface="Franklin Gothic Book" charset="0"/>
              </a:rPr>
              <a:pPr algn="r" defTabSz="895350" eaLnBrk="0" hangingPunct="0">
                <a:spcBef>
                  <a:spcPct val="20000"/>
                </a:spcBef>
                <a:buClr>
                  <a:schemeClr val="tx1"/>
                </a:buClr>
                <a:buFont typeface="Times" charset="0"/>
                <a:buChar char="•"/>
              </a:pPr>
              <a:t>3</a:t>
            </a:fld>
            <a:endParaRPr lang="en-US" sz="1200">
              <a:solidFill>
                <a:schemeClr val="tx1"/>
              </a:solidFill>
              <a:latin typeface="Franklin Gothic Book" charset="0"/>
            </a:endParaRPr>
          </a:p>
        </p:txBody>
      </p:sp>
      <p:sp>
        <p:nvSpPr>
          <p:cNvPr id="266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7188" y="527050"/>
            <a:ext cx="3503612" cy="2628900"/>
          </a:xfrm>
          <a:ln/>
        </p:spPr>
      </p:sp>
      <p:sp>
        <p:nvSpPr>
          <p:cNvPr id="26630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 lIns="91541" tIns="45771" rIns="91541" bIns="45771"/>
          <a:lstStyle/>
          <a:p>
            <a:pPr eaLnBrk="1" hangingPunct="1">
              <a:spcBef>
                <a:spcPct val="0"/>
              </a:spcBef>
            </a:pPr>
            <a:endParaRPr lang="en-US">
              <a:latin typeface="Franklin Gothic Book" charset="0"/>
            </a:endParaRPr>
          </a:p>
        </p:txBody>
      </p:sp>
      <p:sp>
        <p:nvSpPr>
          <p:cNvPr id="26631" name="Slide Number Placeholder 3"/>
          <p:cNvSpPr txBox="1">
            <a:spLocks noGrp="1"/>
          </p:cNvSpPr>
          <p:nvPr/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1" rIns="91541" bIns="45771" anchor="b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Times" charset="0"/>
              <a:buChar char="•"/>
            </a:pPr>
            <a:fld id="{D5C9A96D-4034-D547-82AC-6266318AAB9D}" type="slidenum">
              <a:rPr lang="en-US" sz="1300">
                <a:solidFill>
                  <a:schemeClr val="tx1"/>
                </a:solidFill>
              </a:rPr>
              <a:pPr algn="r">
                <a:spcBef>
                  <a:spcPct val="20000"/>
                </a:spcBef>
                <a:buClr>
                  <a:schemeClr val="tx1"/>
                </a:buClr>
                <a:buFont typeface="Times" charset="0"/>
                <a:buChar char="•"/>
              </a:pPr>
              <a:t>3</a:t>
            </a:fld>
            <a:endParaRPr 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B20EC-8EAD-1847-997A-B9EB5B4AAA50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 lIns="92292" tIns="46146" rIns="92292" bIns="46146"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898B5-E1AF-D340-8F20-76D382923998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3330575"/>
            <a:ext cx="7439025" cy="3154363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B2844-4223-BF46-A9E1-79405B29C96E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 lIns="92292" tIns="46146" rIns="92292" bIns="46146"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2438F-1DE2-D04B-ABD1-17FD7B18F5B6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3330575"/>
            <a:ext cx="7439025" cy="3154363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B216E-EF24-794C-BE1A-2FA43BCFA32D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 lIns="92292" tIns="46146" rIns="92292" bIns="46146"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ED7F4-E757-D544-A5AC-EA3D1B81C9C7}" type="slidenum">
              <a:rPr lang="en-US"/>
              <a:pPr/>
              <a:t>11</a:t>
            </a:fld>
            <a:endParaRPr lang="en-US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>
            <a:prstTxWarp prst="textNoShape">
              <a:avLst/>
            </a:prstTxWarp>
          </a:bodyPr>
          <a:lstStyle/>
          <a:p>
            <a:pPr algn="r" defTabSz="966788" eaLnBrk="0" hangingPunct="0"/>
            <a:fld id="{C3708761-C983-CC47-9CBA-F3B7B4E5056D}" type="slidenum">
              <a:rPr lang="en-US" sz="1200">
                <a:solidFill>
                  <a:schemeClr val="tx1"/>
                </a:solidFill>
                <a:latin typeface="Franklin Gothic Book" charset="0"/>
              </a:rPr>
              <a:pPr algn="r" defTabSz="966788" eaLnBrk="0" hangingPunct="0"/>
              <a:t>11</a:t>
            </a:fld>
            <a:endParaRPr lang="en-US" sz="1200">
              <a:solidFill>
                <a:schemeClr val="tx1"/>
              </a:solidFill>
              <a:latin typeface="Franklin Gothic Book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3330575"/>
            <a:ext cx="6813550" cy="3154363"/>
          </a:xfrm>
          <a:noFill/>
          <a:ln/>
        </p:spPr>
        <p:txBody>
          <a:bodyPr lIns="96653" tIns="48327" rIns="96653" bIns="48327"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CD2E1-2574-D24A-BE95-452BF4119D59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704C4BF-9DA4-CB4C-AD34-2456BBED7F42}" type="slidenum">
              <a:rPr lang="en-US" sz="1200">
                <a:latin typeface="Arial" charset="0"/>
              </a:rPr>
              <a:pPr algn="r"/>
              <a:t>13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5000" y="533400"/>
            <a:ext cx="8077200" cy="304800"/>
            <a:chOff x="400" y="336"/>
            <a:chExt cx="5088" cy="19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8153400" y="5791200"/>
            <a:ext cx="755650" cy="785813"/>
            <a:chOff x="624" y="1823"/>
            <a:chExt cx="1679" cy="1744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624" y="1823"/>
              <a:ext cx="479" cy="1744"/>
              <a:chOff x="624" y="1823"/>
              <a:chExt cx="479" cy="1744"/>
            </a:xfrm>
          </p:grpSpPr>
          <p:pic>
            <p:nvPicPr>
              <p:cNvPr id="25" name="Picture 13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4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5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6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024" y="1823"/>
              <a:ext cx="479" cy="1744"/>
              <a:chOff x="624" y="1823"/>
              <a:chExt cx="479" cy="1744"/>
            </a:xfrm>
          </p:grpSpPr>
          <p:pic>
            <p:nvPicPr>
              <p:cNvPr id="21" name="Picture 18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9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0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1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1424" y="1823"/>
              <a:ext cx="479" cy="1744"/>
              <a:chOff x="624" y="1823"/>
              <a:chExt cx="479" cy="1744"/>
            </a:xfrm>
          </p:grpSpPr>
          <p:pic>
            <p:nvPicPr>
              <p:cNvPr id="17" name="Picture 23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4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5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6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1824" y="1823"/>
              <a:ext cx="479" cy="1744"/>
              <a:chOff x="624" y="1823"/>
              <a:chExt cx="479" cy="1744"/>
            </a:xfrm>
          </p:grpSpPr>
          <p:pic>
            <p:nvPicPr>
              <p:cNvPr id="13" name="Picture 28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9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0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1" descr="an01328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686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2813" y="625157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 algn="r">
              <a:defRPr/>
            </a:lvl1pPr>
          </a:lstStyle>
          <a:p>
            <a:fld id="{BBEC004B-C628-6C4A-BFF9-A2FAC4CE8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7064A-A788-B640-B2BD-1B81F6E10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C4AFA-31AD-2C4D-B9CF-3413CAAC3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88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4AC71-65BA-F048-9F85-52F2B86CE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3E142-E298-884D-88FF-791D991F90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A41C0-19DB-9B46-A672-A7160A5FD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F1163-6FDE-864E-8AD0-245AEDCD8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C246E-EA78-154E-A7B2-2F1D9D9D1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E2228-9F67-4F40-8A1A-0E85D018F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1DDC8-B188-B34B-AE0D-7ECB1D8BF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06989-E4B0-D340-8B17-C64434515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8493D-B22D-9B45-B097-91A842BACC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81000" y="990600"/>
            <a:ext cx="8305800" cy="182563"/>
            <a:chOff x="240" y="893"/>
            <a:chExt cx="5232" cy="115"/>
          </a:xfrm>
        </p:grpSpPr>
        <p:sp>
          <p:nvSpPr>
            <p:cNvPr id="367620" name="Rectangle 4"/>
            <p:cNvSpPr>
              <a:spLocks noChangeArrowheads="1"/>
            </p:cNvSpPr>
            <p:nvPr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367621" name="Line 5"/>
            <p:cNvSpPr>
              <a:spLocks noChangeShapeType="1"/>
            </p:cNvSpPr>
            <p:nvPr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</p:grp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7724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76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1938" y="6402388"/>
            <a:ext cx="1905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D185F47-E5C1-8D47-88CB-E0734C8476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67627" name="Line 11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  <a:cs typeface="+mn-cs"/>
            </a:endParaRPr>
          </a:p>
        </p:txBody>
      </p:sp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67629" name="Line 13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  <a:cs typeface="+mn-cs"/>
            </a:endParaRPr>
          </a:p>
        </p:txBody>
      </p:sp>
      <p:grpSp>
        <p:nvGrpSpPr>
          <p:cNvPr id="3083" name="Group 14"/>
          <p:cNvGrpSpPr>
            <a:grpSpLocks/>
          </p:cNvGrpSpPr>
          <p:nvPr userDrawn="1"/>
        </p:nvGrpSpPr>
        <p:grpSpPr bwMode="auto">
          <a:xfrm>
            <a:off x="8458200" y="6172200"/>
            <a:ext cx="536575" cy="557213"/>
            <a:chOff x="624" y="1823"/>
            <a:chExt cx="1679" cy="1744"/>
          </a:xfrm>
        </p:grpSpPr>
        <p:grpSp>
          <p:nvGrpSpPr>
            <p:cNvPr id="3084" name="Group 15"/>
            <p:cNvGrpSpPr>
              <a:grpSpLocks/>
            </p:cNvGrpSpPr>
            <p:nvPr/>
          </p:nvGrpSpPr>
          <p:grpSpPr bwMode="auto">
            <a:xfrm>
              <a:off x="624" y="1823"/>
              <a:ext cx="479" cy="1744"/>
              <a:chOff x="624" y="1823"/>
              <a:chExt cx="479" cy="1744"/>
            </a:xfrm>
          </p:grpSpPr>
          <p:pic>
            <p:nvPicPr>
              <p:cNvPr id="3100" name="Picture 16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1" name="Picture 17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2" name="Picture 18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3" name="Picture 19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85" name="Group 20"/>
            <p:cNvGrpSpPr>
              <a:grpSpLocks/>
            </p:cNvGrpSpPr>
            <p:nvPr/>
          </p:nvGrpSpPr>
          <p:grpSpPr bwMode="auto">
            <a:xfrm>
              <a:off x="1024" y="1823"/>
              <a:ext cx="479" cy="1744"/>
              <a:chOff x="624" y="1823"/>
              <a:chExt cx="479" cy="1744"/>
            </a:xfrm>
          </p:grpSpPr>
          <p:pic>
            <p:nvPicPr>
              <p:cNvPr id="3096" name="Picture 21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7" name="Picture 22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8" name="Picture 23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9" name="Picture 24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86" name="Group 25"/>
            <p:cNvGrpSpPr>
              <a:grpSpLocks/>
            </p:cNvGrpSpPr>
            <p:nvPr/>
          </p:nvGrpSpPr>
          <p:grpSpPr bwMode="auto">
            <a:xfrm>
              <a:off x="1424" y="1823"/>
              <a:ext cx="479" cy="1744"/>
              <a:chOff x="624" y="1823"/>
              <a:chExt cx="479" cy="1744"/>
            </a:xfrm>
          </p:grpSpPr>
          <p:pic>
            <p:nvPicPr>
              <p:cNvPr id="3092" name="Picture 26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3" name="Picture 27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4" name="Picture 28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5" name="Picture 29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87" name="Group 30"/>
            <p:cNvGrpSpPr>
              <a:grpSpLocks/>
            </p:cNvGrpSpPr>
            <p:nvPr/>
          </p:nvGrpSpPr>
          <p:grpSpPr bwMode="auto">
            <a:xfrm>
              <a:off x="1824" y="1823"/>
              <a:ext cx="479" cy="1744"/>
              <a:chOff x="624" y="1823"/>
              <a:chExt cx="479" cy="1744"/>
            </a:xfrm>
          </p:grpSpPr>
          <p:pic>
            <p:nvPicPr>
              <p:cNvPr id="3088" name="Picture 31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9" name="Picture 32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0" name="Picture 33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1" name="Picture 34" descr="an01328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charset="2"/>
        <a:buChar char="n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Llfs-ltc\publications\Special%20Projects\HPC\HPEC_2011\447992_HPEC11_Proceedings\Web%20Proceedings\Day%201\0905%20Agarwal\tractor-no-scheduler-sub.avi" TargetMode="External"/><Relationship Id="rId4" Type="http://schemas.openxmlformats.org/officeDocument/2006/relationships/hyperlink" Target="http://www.ll.mit.edu/HPEC/agendas/proc11/Day1/0905_Agarwal/tractor-scheduler-sub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Llfs-ltc\publications\Special%20Projects\HPC\HPEC_2011\447992_HPEC11_Proceedings\Web%20Proceedings\Day%201\0905%20Agarwal\tractor-scheduler-sub.avi" TargetMode="External"/><Relationship Id="rId4" Type="http://schemas.openxmlformats.org/officeDocument/2006/relationships/hyperlink" Target="http://www.ll.mit.edu/HPEC/agendas/proc11/Day1/0905_Agarwal/tractor-no-scheduler-sub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3554413"/>
            <a:ext cx="7596187" cy="2678112"/>
          </a:xfrm>
        </p:spPr>
        <p:txBody>
          <a:bodyPr/>
          <a:lstStyle/>
          <a:p>
            <a:pPr eaLnBrk="1" hangingPunct="1"/>
            <a:r>
              <a:rPr lang="en-US" sz="3200"/>
              <a:t>The Angstrom Project:</a:t>
            </a:r>
            <a:br>
              <a:rPr lang="en-US" sz="3200"/>
            </a:br>
            <a:r>
              <a:rPr lang="en-US" sz="3200"/>
              <a:t>The Angstrom Project: Building 1000-Core Computer Systems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>	Anant Agarwal</a:t>
            </a:r>
            <a:br>
              <a:rPr lang="en-US" sz="3200"/>
            </a:br>
            <a:r>
              <a:rPr lang="en-US" sz="3200"/>
              <a:t>	CSAIL, MIT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endParaRPr lang="en-US" sz="1800"/>
          </a:p>
        </p:txBody>
      </p:sp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838200" y="609600"/>
            <a:ext cx="2443163" cy="2538413"/>
            <a:chOff x="624" y="1823"/>
            <a:chExt cx="1679" cy="1744"/>
          </a:xfrm>
        </p:grpSpPr>
        <p:grpSp>
          <p:nvGrpSpPr>
            <p:cNvPr id="5125" name="Group 8"/>
            <p:cNvGrpSpPr>
              <a:grpSpLocks/>
            </p:cNvGrpSpPr>
            <p:nvPr/>
          </p:nvGrpSpPr>
          <p:grpSpPr bwMode="auto">
            <a:xfrm>
              <a:off x="624" y="1823"/>
              <a:ext cx="479" cy="1744"/>
              <a:chOff x="624" y="1823"/>
              <a:chExt cx="479" cy="1744"/>
            </a:xfrm>
          </p:grpSpPr>
          <p:pic>
            <p:nvPicPr>
              <p:cNvPr id="5141" name="Picture 9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2" name="Picture 10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3" name="Picture 11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4" name="Picture 12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26" name="Group 13"/>
            <p:cNvGrpSpPr>
              <a:grpSpLocks/>
            </p:cNvGrpSpPr>
            <p:nvPr/>
          </p:nvGrpSpPr>
          <p:grpSpPr bwMode="auto">
            <a:xfrm>
              <a:off x="1024" y="1823"/>
              <a:ext cx="479" cy="1744"/>
              <a:chOff x="624" y="1823"/>
              <a:chExt cx="479" cy="1744"/>
            </a:xfrm>
          </p:grpSpPr>
          <p:pic>
            <p:nvPicPr>
              <p:cNvPr id="5137" name="Picture 14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8" name="Picture 15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9" name="Picture 16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0" name="Picture 17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27" name="Group 18"/>
            <p:cNvGrpSpPr>
              <a:grpSpLocks/>
            </p:cNvGrpSpPr>
            <p:nvPr/>
          </p:nvGrpSpPr>
          <p:grpSpPr bwMode="auto">
            <a:xfrm>
              <a:off x="1424" y="1823"/>
              <a:ext cx="479" cy="1744"/>
              <a:chOff x="624" y="1823"/>
              <a:chExt cx="479" cy="1744"/>
            </a:xfrm>
          </p:grpSpPr>
          <p:pic>
            <p:nvPicPr>
              <p:cNvPr id="5133" name="Picture 19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4" name="Picture 20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5" name="Picture 21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6" name="Picture 22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28" name="Group 23"/>
            <p:cNvGrpSpPr>
              <a:grpSpLocks/>
            </p:cNvGrpSpPr>
            <p:nvPr/>
          </p:nvGrpSpPr>
          <p:grpSpPr bwMode="auto">
            <a:xfrm>
              <a:off x="1824" y="1823"/>
              <a:ext cx="479" cy="1744"/>
              <a:chOff x="624" y="1823"/>
              <a:chExt cx="479" cy="1744"/>
            </a:xfrm>
          </p:grpSpPr>
          <p:pic>
            <p:nvPicPr>
              <p:cNvPr id="5129" name="Picture 24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1879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0" name="Picture 25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2263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1" name="Picture 26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2647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2" name="Picture 27" descr="an0132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036623">
                <a:off x="568" y="3031"/>
                <a:ext cx="5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124" name="Picture 7" descr="logo-2C-notext-mac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63" y="5757863"/>
            <a:ext cx="12128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46F60-348F-DF49-AE29-5E677F662A5A}" type="slidenum">
              <a:rPr lang="en-US"/>
              <a:pPr/>
              <a:t>10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496300" cy="788988"/>
          </a:xfrm>
        </p:spPr>
        <p:txBody>
          <a:bodyPr/>
          <a:lstStyle/>
          <a:p>
            <a:pPr eaLnBrk="1" hangingPunct="1"/>
            <a:r>
              <a:rPr lang="en-US" sz="3800"/>
              <a:t>2. SEEC: A New Computational Model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670800" cy="1244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000"/>
              <a:t>Self-Aware Execution (SEEC) – a computing paradigm in which systems observe their runtime behavior, learn, and take actions to meet desired goals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028700" y="2514600"/>
            <a:ext cx="50546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r>
              <a:rPr lang="en-US" sz="1600">
                <a:solidFill>
                  <a:schemeClr val="accent2"/>
                </a:solidFill>
                <a:latin typeface="Arial" charset="0"/>
              </a:rPr>
              <a:t>User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indicates performance or energy goals and provides alternatives of how to do things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r>
              <a:rPr lang="en-US" sz="1600">
                <a:solidFill>
                  <a:schemeClr val="accent2"/>
                </a:solidFill>
                <a:latin typeface="Arial" charset="0"/>
              </a:rPr>
              <a:t>System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 hardware and software manage everything else (e.g., locality, resilience), meeting goals by adapting to changing conditions</a:t>
            </a:r>
          </a:p>
        </p:txBody>
      </p:sp>
      <p:sp>
        <p:nvSpPr>
          <p:cNvPr id="12294" name="Text Box 211"/>
          <p:cNvSpPr txBox="1">
            <a:spLocks noChangeArrowheads="1"/>
          </p:cNvSpPr>
          <p:nvPr/>
        </p:nvSpPr>
        <p:spPr bwMode="auto">
          <a:xfrm>
            <a:off x="6910388" y="2117725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Arial" charset="0"/>
              </a:rPr>
              <a:t>Observe</a:t>
            </a:r>
            <a:endParaRPr lang="en-US" sz="2000" b="1">
              <a:latin typeface="Arial" charset="0"/>
            </a:endParaRPr>
          </a:p>
        </p:txBody>
      </p:sp>
      <p:sp>
        <p:nvSpPr>
          <p:cNvPr id="12295" name="Text Box 212"/>
          <p:cNvSpPr txBox="1">
            <a:spLocks noChangeArrowheads="1"/>
          </p:cNvSpPr>
          <p:nvPr/>
        </p:nvSpPr>
        <p:spPr bwMode="auto">
          <a:xfrm>
            <a:off x="6396038" y="4227513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Arial" charset="0"/>
              </a:rPr>
              <a:t>Decide</a:t>
            </a:r>
            <a:endParaRPr lang="en-US" sz="2000" b="1">
              <a:latin typeface="Arial" charset="0"/>
            </a:endParaRPr>
          </a:p>
        </p:txBody>
      </p:sp>
      <p:sp>
        <p:nvSpPr>
          <p:cNvPr id="12296" name="Text Box 213"/>
          <p:cNvSpPr txBox="1">
            <a:spLocks noChangeArrowheads="1"/>
          </p:cNvSpPr>
          <p:nvPr/>
        </p:nvSpPr>
        <p:spPr bwMode="auto">
          <a:xfrm>
            <a:off x="8097838" y="4246563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Arial" charset="0"/>
              </a:rPr>
              <a:t>Act</a:t>
            </a:r>
            <a:endParaRPr lang="en-US" sz="2000" b="1">
              <a:latin typeface="Arial" charset="0"/>
            </a:endParaRPr>
          </a:p>
        </p:txBody>
      </p:sp>
      <p:sp>
        <p:nvSpPr>
          <p:cNvPr id="12297" name="AutoShape 214"/>
          <p:cNvSpPr>
            <a:spLocks noChangeArrowheads="1"/>
          </p:cNvSpPr>
          <p:nvPr/>
        </p:nvSpPr>
        <p:spPr bwMode="auto">
          <a:xfrm rot="7800000">
            <a:off x="6663531" y="3112295"/>
            <a:ext cx="327025" cy="468312"/>
          </a:xfrm>
          <a:prstGeom prst="rightArrow">
            <a:avLst>
              <a:gd name="adj1" fmla="val 49694"/>
              <a:gd name="adj2" fmla="val 550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12298" name="AutoShape 219"/>
          <p:cNvSpPr>
            <a:spLocks noChangeArrowheads="1"/>
          </p:cNvSpPr>
          <p:nvPr/>
        </p:nvSpPr>
        <p:spPr bwMode="auto">
          <a:xfrm>
            <a:off x="7942263" y="3554413"/>
            <a:ext cx="896937" cy="7493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12299" name="AutoShape 217"/>
          <p:cNvSpPr>
            <a:spLocks noChangeArrowheads="1"/>
          </p:cNvSpPr>
          <p:nvPr/>
        </p:nvSpPr>
        <p:spPr bwMode="auto">
          <a:xfrm>
            <a:off x="7034213" y="2449513"/>
            <a:ext cx="974725" cy="7493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>
              <a:latin typeface="Arial" charset="0"/>
            </a:endParaRPr>
          </a:p>
        </p:txBody>
      </p:sp>
      <p:grpSp>
        <p:nvGrpSpPr>
          <p:cNvPr id="12300" name="Group 220"/>
          <p:cNvGrpSpPr>
            <a:grpSpLocks noChangeAspect="1"/>
          </p:cNvGrpSpPr>
          <p:nvPr/>
        </p:nvGrpSpPr>
        <p:grpSpPr bwMode="auto">
          <a:xfrm>
            <a:off x="7145338" y="2505075"/>
            <a:ext cx="123825" cy="371475"/>
            <a:chOff x="1077" y="2063"/>
            <a:chExt cx="81" cy="238"/>
          </a:xfrm>
        </p:grpSpPr>
        <p:sp>
          <p:nvSpPr>
            <p:cNvPr id="12406" name="Rectangle 221"/>
            <p:cNvSpPr>
              <a:spLocks noChangeAspect="1" noChangeArrowheads="1"/>
            </p:cNvSpPr>
            <p:nvPr/>
          </p:nvSpPr>
          <p:spPr bwMode="auto">
            <a:xfrm>
              <a:off x="1093" y="2063"/>
              <a:ext cx="48" cy="17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407" name="Oval 222"/>
            <p:cNvSpPr>
              <a:spLocks noChangeAspect="1" noChangeArrowheads="1"/>
            </p:cNvSpPr>
            <p:nvPr/>
          </p:nvSpPr>
          <p:spPr bwMode="auto">
            <a:xfrm>
              <a:off x="1077" y="2220"/>
              <a:ext cx="81" cy="81"/>
            </a:xfrm>
            <a:prstGeom prst="ellipse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408" name="Rectangle 223"/>
            <p:cNvSpPr>
              <a:spLocks noChangeAspect="1" noChangeArrowheads="1"/>
            </p:cNvSpPr>
            <p:nvPr/>
          </p:nvSpPr>
          <p:spPr bwMode="auto">
            <a:xfrm>
              <a:off x="1093" y="2184"/>
              <a:ext cx="48" cy="70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</p:grpSp>
      <p:grpSp>
        <p:nvGrpSpPr>
          <p:cNvPr id="12301" name="Group 224"/>
          <p:cNvGrpSpPr>
            <a:grpSpLocks noChangeAspect="1"/>
          </p:cNvGrpSpPr>
          <p:nvPr/>
        </p:nvGrpSpPr>
        <p:grpSpPr bwMode="auto">
          <a:xfrm>
            <a:off x="7345363" y="2505075"/>
            <a:ext cx="123825" cy="371475"/>
            <a:chOff x="1077" y="2063"/>
            <a:chExt cx="81" cy="238"/>
          </a:xfrm>
        </p:grpSpPr>
        <p:sp>
          <p:nvSpPr>
            <p:cNvPr id="12403" name="Rectangle 225"/>
            <p:cNvSpPr>
              <a:spLocks noChangeAspect="1" noChangeArrowheads="1"/>
            </p:cNvSpPr>
            <p:nvPr/>
          </p:nvSpPr>
          <p:spPr bwMode="auto">
            <a:xfrm>
              <a:off x="1093" y="2063"/>
              <a:ext cx="48" cy="17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404" name="Oval 226"/>
            <p:cNvSpPr>
              <a:spLocks noChangeAspect="1" noChangeArrowheads="1"/>
            </p:cNvSpPr>
            <p:nvPr/>
          </p:nvSpPr>
          <p:spPr bwMode="auto">
            <a:xfrm>
              <a:off x="1077" y="2220"/>
              <a:ext cx="81" cy="81"/>
            </a:xfrm>
            <a:prstGeom prst="ellipse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405" name="Rectangle 227"/>
            <p:cNvSpPr>
              <a:spLocks noChangeAspect="1" noChangeArrowheads="1"/>
            </p:cNvSpPr>
            <p:nvPr/>
          </p:nvSpPr>
          <p:spPr bwMode="auto">
            <a:xfrm>
              <a:off x="1093" y="2184"/>
              <a:ext cx="48" cy="70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</p:grpSp>
      <p:sp>
        <p:nvSpPr>
          <p:cNvPr id="12302" name="AutoShape 232"/>
          <p:cNvSpPr>
            <a:spLocks noChangeArrowheads="1"/>
          </p:cNvSpPr>
          <p:nvPr/>
        </p:nvSpPr>
        <p:spPr bwMode="auto">
          <a:xfrm>
            <a:off x="7080250" y="2994025"/>
            <a:ext cx="142875" cy="133350"/>
          </a:xfrm>
          <a:custGeom>
            <a:avLst/>
            <a:gdLst>
              <a:gd name="T0" fmla="*/ 198 w 21600"/>
              <a:gd name="T1" fmla="*/ 37 h 21600"/>
              <a:gd name="T2" fmla="*/ 53 w 21600"/>
              <a:gd name="T3" fmla="*/ 173 h 21600"/>
              <a:gd name="T4" fmla="*/ 198 w 21600"/>
              <a:gd name="T5" fmla="*/ 346 h 21600"/>
              <a:gd name="T6" fmla="*/ 344 w 21600"/>
              <a:gd name="T7" fmla="*/ 17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40 w 21600"/>
              <a:gd name="T13" fmla="*/ 2314 h 21600"/>
              <a:gd name="T14" fmla="*/ 16560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303" name="Group 310"/>
          <p:cNvGrpSpPr>
            <a:grpSpLocks/>
          </p:cNvGrpSpPr>
          <p:nvPr/>
        </p:nvGrpSpPr>
        <p:grpSpPr bwMode="auto">
          <a:xfrm>
            <a:off x="7543800" y="2492375"/>
            <a:ext cx="395288" cy="396875"/>
            <a:chOff x="4285" y="3308"/>
            <a:chExt cx="166" cy="166"/>
          </a:xfrm>
        </p:grpSpPr>
        <p:sp>
          <p:nvSpPr>
            <p:cNvPr id="12391" name="Oval 311"/>
            <p:cNvSpPr>
              <a:spLocks noChangeArrowheads="1"/>
            </p:cNvSpPr>
            <p:nvPr/>
          </p:nvSpPr>
          <p:spPr bwMode="auto">
            <a:xfrm>
              <a:off x="4285" y="3308"/>
              <a:ext cx="166" cy="16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92" name="Line 312"/>
            <p:cNvSpPr>
              <a:spLocks noChangeShapeType="1"/>
            </p:cNvSpPr>
            <p:nvPr/>
          </p:nvSpPr>
          <p:spPr bwMode="auto">
            <a:xfrm flipH="1" flipV="1">
              <a:off x="4287" y="3380"/>
              <a:ext cx="3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3" name="Line 313"/>
            <p:cNvSpPr>
              <a:spLocks noChangeShapeType="1"/>
            </p:cNvSpPr>
            <p:nvPr/>
          </p:nvSpPr>
          <p:spPr bwMode="auto">
            <a:xfrm flipV="1">
              <a:off x="4371" y="331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4" name="Line 314"/>
            <p:cNvSpPr>
              <a:spLocks noChangeShapeType="1"/>
            </p:cNvSpPr>
            <p:nvPr/>
          </p:nvSpPr>
          <p:spPr bwMode="auto">
            <a:xfrm flipV="1">
              <a:off x="4422" y="3382"/>
              <a:ext cx="27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5" name="Line 315"/>
            <p:cNvSpPr>
              <a:spLocks noChangeShapeType="1"/>
            </p:cNvSpPr>
            <p:nvPr/>
          </p:nvSpPr>
          <p:spPr bwMode="auto">
            <a:xfrm flipH="1" flipV="1">
              <a:off x="4310" y="3334"/>
              <a:ext cx="16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6" name="Line 316"/>
            <p:cNvSpPr>
              <a:spLocks noChangeShapeType="1"/>
            </p:cNvSpPr>
            <p:nvPr/>
          </p:nvSpPr>
          <p:spPr bwMode="auto">
            <a:xfrm flipV="1">
              <a:off x="4410" y="3334"/>
              <a:ext cx="1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7" name="Line 317"/>
            <p:cNvSpPr>
              <a:spLocks noChangeShapeType="1"/>
            </p:cNvSpPr>
            <p:nvPr/>
          </p:nvSpPr>
          <p:spPr bwMode="auto">
            <a:xfrm flipV="1">
              <a:off x="4370" y="3326"/>
              <a:ext cx="25" cy="8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8" name="Oval 318"/>
            <p:cNvSpPr>
              <a:spLocks noChangeArrowheads="1"/>
            </p:cNvSpPr>
            <p:nvPr/>
          </p:nvSpPr>
          <p:spPr bwMode="auto">
            <a:xfrm>
              <a:off x="4313" y="3416"/>
              <a:ext cx="111" cy="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99" name="Line 319"/>
            <p:cNvSpPr>
              <a:spLocks noChangeShapeType="1"/>
            </p:cNvSpPr>
            <p:nvPr/>
          </p:nvSpPr>
          <p:spPr bwMode="auto">
            <a:xfrm>
              <a:off x="4293" y="3353"/>
              <a:ext cx="1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0" name="Line 320"/>
            <p:cNvSpPr>
              <a:spLocks noChangeShapeType="1"/>
            </p:cNvSpPr>
            <p:nvPr/>
          </p:nvSpPr>
          <p:spPr bwMode="auto">
            <a:xfrm>
              <a:off x="4338" y="3315"/>
              <a:ext cx="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1" name="Line 321"/>
            <p:cNvSpPr>
              <a:spLocks noChangeShapeType="1"/>
            </p:cNvSpPr>
            <p:nvPr/>
          </p:nvSpPr>
          <p:spPr bwMode="auto">
            <a:xfrm flipH="1">
              <a:off x="4400" y="3317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2" name="Line 322"/>
            <p:cNvSpPr>
              <a:spLocks noChangeShapeType="1"/>
            </p:cNvSpPr>
            <p:nvPr/>
          </p:nvSpPr>
          <p:spPr bwMode="auto">
            <a:xfrm flipH="1">
              <a:off x="4430" y="3356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04" name="AutoShape 416"/>
          <p:cNvSpPr>
            <a:spLocks noChangeArrowheads="1"/>
          </p:cNvSpPr>
          <p:nvPr/>
        </p:nvSpPr>
        <p:spPr bwMode="auto">
          <a:xfrm>
            <a:off x="7545388" y="3652838"/>
            <a:ext cx="327025" cy="468312"/>
          </a:xfrm>
          <a:prstGeom prst="rightArrow">
            <a:avLst>
              <a:gd name="adj1" fmla="val 49694"/>
              <a:gd name="adj2" fmla="val 550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12305" name="AutoShape 417"/>
          <p:cNvSpPr>
            <a:spLocks noChangeArrowheads="1"/>
          </p:cNvSpPr>
          <p:nvPr/>
        </p:nvSpPr>
        <p:spPr bwMode="auto">
          <a:xfrm rot="-7800000">
            <a:off x="8045450" y="3095625"/>
            <a:ext cx="327025" cy="466725"/>
          </a:xfrm>
          <a:prstGeom prst="rightArrow">
            <a:avLst>
              <a:gd name="adj1" fmla="val 49694"/>
              <a:gd name="adj2" fmla="val 550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12306" name="AutoShape 218"/>
          <p:cNvSpPr>
            <a:spLocks noChangeArrowheads="1"/>
          </p:cNvSpPr>
          <p:nvPr/>
        </p:nvSpPr>
        <p:spPr bwMode="auto">
          <a:xfrm>
            <a:off x="6069013" y="3544888"/>
            <a:ext cx="1385887" cy="7493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>
              <a:latin typeface="Arial" charset="0"/>
            </a:endParaRPr>
          </a:p>
        </p:txBody>
      </p:sp>
      <p:grpSp>
        <p:nvGrpSpPr>
          <p:cNvPr id="12307" name="Group 450"/>
          <p:cNvGrpSpPr>
            <a:grpSpLocks/>
          </p:cNvGrpSpPr>
          <p:nvPr/>
        </p:nvGrpSpPr>
        <p:grpSpPr bwMode="auto">
          <a:xfrm>
            <a:off x="6164263" y="3695700"/>
            <a:ext cx="271462" cy="212725"/>
            <a:chOff x="1375" y="1963"/>
            <a:chExt cx="85" cy="89"/>
          </a:xfrm>
        </p:grpSpPr>
        <p:grpSp>
          <p:nvGrpSpPr>
            <p:cNvPr id="12387" name="Group 242"/>
            <p:cNvGrpSpPr>
              <a:grpSpLocks/>
            </p:cNvGrpSpPr>
            <p:nvPr/>
          </p:nvGrpSpPr>
          <p:grpSpPr bwMode="auto">
            <a:xfrm>
              <a:off x="1375" y="1963"/>
              <a:ext cx="85" cy="89"/>
              <a:chOff x="1852" y="1826"/>
              <a:chExt cx="85" cy="89"/>
            </a:xfrm>
          </p:grpSpPr>
          <p:sp>
            <p:nvSpPr>
              <p:cNvPr id="12389" name="Line 243"/>
              <p:cNvSpPr>
                <a:spLocks noChangeShapeType="1"/>
              </p:cNvSpPr>
              <p:nvPr/>
            </p:nvSpPr>
            <p:spPr bwMode="auto">
              <a:xfrm flipV="1">
                <a:off x="1856" y="1826"/>
                <a:ext cx="3" cy="8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arrow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0" name="Line 244"/>
              <p:cNvSpPr>
                <a:spLocks noChangeShapeType="1"/>
              </p:cNvSpPr>
              <p:nvPr/>
            </p:nvSpPr>
            <p:spPr bwMode="auto">
              <a:xfrm rot="5400000" flipV="1">
                <a:off x="1893" y="1871"/>
                <a:ext cx="3" cy="8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arrow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88" name="Freeform 248"/>
            <p:cNvSpPr>
              <a:spLocks/>
            </p:cNvSpPr>
            <p:nvPr/>
          </p:nvSpPr>
          <p:spPr bwMode="auto">
            <a:xfrm>
              <a:off x="1387" y="1995"/>
              <a:ext cx="54" cy="42"/>
            </a:xfrm>
            <a:custGeom>
              <a:avLst/>
              <a:gdLst>
                <a:gd name="T0" fmla="*/ 0 w 54"/>
                <a:gd name="T1" fmla="*/ 0 h 42"/>
                <a:gd name="T2" fmla="*/ 18 w 54"/>
                <a:gd name="T3" fmla="*/ 36 h 42"/>
                <a:gd name="T4" fmla="*/ 54 w 54"/>
                <a:gd name="T5" fmla="*/ 38 h 42"/>
                <a:gd name="T6" fmla="*/ 0 60000 65536"/>
                <a:gd name="T7" fmla="*/ 0 60000 65536"/>
                <a:gd name="T8" fmla="*/ 0 60000 65536"/>
                <a:gd name="T9" fmla="*/ 0 w 54"/>
                <a:gd name="T10" fmla="*/ 0 h 42"/>
                <a:gd name="T11" fmla="*/ 54 w 54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42">
                  <a:moveTo>
                    <a:pt x="0" y="0"/>
                  </a:moveTo>
                  <a:cubicBezTo>
                    <a:pt x="4" y="15"/>
                    <a:pt x="9" y="30"/>
                    <a:pt x="18" y="36"/>
                  </a:cubicBezTo>
                  <a:cubicBezTo>
                    <a:pt x="27" y="42"/>
                    <a:pt x="48" y="38"/>
                    <a:pt x="54" y="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08" name="Group 451"/>
          <p:cNvGrpSpPr>
            <a:grpSpLocks/>
          </p:cNvGrpSpPr>
          <p:nvPr/>
        </p:nvGrpSpPr>
        <p:grpSpPr bwMode="auto">
          <a:xfrm>
            <a:off x="6481763" y="3700463"/>
            <a:ext cx="271462" cy="212725"/>
            <a:chOff x="1477" y="1952"/>
            <a:chExt cx="85" cy="89"/>
          </a:xfrm>
        </p:grpSpPr>
        <p:grpSp>
          <p:nvGrpSpPr>
            <p:cNvPr id="12383" name="Group 239"/>
            <p:cNvGrpSpPr>
              <a:grpSpLocks/>
            </p:cNvGrpSpPr>
            <p:nvPr/>
          </p:nvGrpSpPr>
          <p:grpSpPr bwMode="auto">
            <a:xfrm>
              <a:off x="1477" y="1952"/>
              <a:ext cx="85" cy="89"/>
              <a:chOff x="1852" y="1826"/>
              <a:chExt cx="85" cy="89"/>
            </a:xfrm>
          </p:grpSpPr>
          <p:sp>
            <p:nvSpPr>
              <p:cNvPr id="12385" name="Line 240"/>
              <p:cNvSpPr>
                <a:spLocks noChangeShapeType="1"/>
              </p:cNvSpPr>
              <p:nvPr/>
            </p:nvSpPr>
            <p:spPr bwMode="auto">
              <a:xfrm flipV="1">
                <a:off x="1856" y="1826"/>
                <a:ext cx="3" cy="8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arrow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6" name="Line 241"/>
              <p:cNvSpPr>
                <a:spLocks noChangeShapeType="1"/>
              </p:cNvSpPr>
              <p:nvPr/>
            </p:nvSpPr>
            <p:spPr bwMode="auto">
              <a:xfrm rot="5400000" flipV="1">
                <a:off x="1893" y="1871"/>
                <a:ext cx="3" cy="8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arrow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84" name="Freeform 249"/>
            <p:cNvSpPr>
              <a:spLocks/>
            </p:cNvSpPr>
            <p:nvPr/>
          </p:nvSpPr>
          <p:spPr bwMode="auto">
            <a:xfrm>
              <a:off x="1493" y="1973"/>
              <a:ext cx="54" cy="47"/>
            </a:xfrm>
            <a:custGeom>
              <a:avLst/>
              <a:gdLst>
                <a:gd name="T0" fmla="*/ 0 w 54"/>
                <a:gd name="T1" fmla="*/ 47 h 47"/>
                <a:gd name="T2" fmla="*/ 12 w 54"/>
                <a:gd name="T3" fmla="*/ 7 h 47"/>
                <a:gd name="T4" fmla="*/ 34 w 54"/>
                <a:gd name="T5" fmla="*/ 20 h 47"/>
                <a:gd name="T6" fmla="*/ 54 w 5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47"/>
                <a:gd name="T14" fmla="*/ 54 w 54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47">
                  <a:moveTo>
                    <a:pt x="0" y="47"/>
                  </a:moveTo>
                  <a:cubicBezTo>
                    <a:pt x="3" y="29"/>
                    <a:pt x="6" y="11"/>
                    <a:pt x="12" y="7"/>
                  </a:cubicBezTo>
                  <a:cubicBezTo>
                    <a:pt x="18" y="3"/>
                    <a:pt x="27" y="21"/>
                    <a:pt x="34" y="20"/>
                  </a:cubicBezTo>
                  <a:cubicBezTo>
                    <a:pt x="41" y="19"/>
                    <a:pt x="51" y="3"/>
                    <a:pt x="5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09" name="Group 418"/>
          <p:cNvGrpSpPr>
            <a:grpSpLocks noChangeAspect="1"/>
          </p:cNvGrpSpPr>
          <p:nvPr/>
        </p:nvGrpSpPr>
        <p:grpSpPr bwMode="auto">
          <a:xfrm>
            <a:off x="6064250" y="3951288"/>
            <a:ext cx="368300" cy="274637"/>
            <a:chOff x="4248" y="2064"/>
            <a:chExt cx="144" cy="144"/>
          </a:xfrm>
        </p:grpSpPr>
        <p:grpSp>
          <p:nvGrpSpPr>
            <p:cNvPr id="12352" name="Group 419"/>
            <p:cNvGrpSpPr>
              <a:grpSpLocks noChangeAspect="1"/>
            </p:cNvGrpSpPr>
            <p:nvPr/>
          </p:nvGrpSpPr>
          <p:grpSpPr bwMode="auto">
            <a:xfrm>
              <a:off x="4248" y="2064"/>
              <a:ext cx="144" cy="144"/>
              <a:chOff x="3372" y="2400"/>
              <a:chExt cx="1144" cy="1144"/>
            </a:xfrm>
          </p:grpSpPr>
          <p:grpSp>
            <p:nvGrpSpPr>
              <p:cNvPr id="12359" name="Group 420"/>
              <p:cNvGrpSpPr>
                <a:grpSpLocks noChangeAspect="1"/>
              </p:cNvGrpSpPr>
              <p:nvPr/>
            </p:nvGrpSpPr>
            <p:grpSpPr bwMode="auto">
              <a:xfrm>
                <a:off x="3413" y="2482"/>
                <a:ext cx="1062" cy="1021"/>
                <a:chOff x="3413" y="2482"/>
                <a:chExt cx="1062" cy="1021"/>
              </a:xfrm>
            </p:grpSpPr>
            <p:sp>
              <p:nvSpPr>
                <p:cNvPr id="12374" name="Line 421"/>
                <p:cNvSpPr>
                  <a:spLocks noChangeAspect="1" noChangeShapeType="1"/>
                </p:cNvSpPr>
                <p:nvPr/>
              </p:nvSpPr>
              <p:spPr bwMode="auto">
                <a:xfrm>
                  <a:off x="3821" y="2482"/>
                  <a:ext cx="654" cy="7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5" name="Line 4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58" y="2482"/>
                  <a:ext cx="163" cy="1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6" name="Line 4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13" y="2645"/>
                  <a:ext cx="572" cy="6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7" name="Line 424"/>
                <p:cNvSpPr>
                  <a:spLocks noChangeAspect="1" noChangeShapeType="1"/>
                </p:cNvSpPr>
                <p:nvPr/>
              </p:nvSpPr>
              <p:spPr bwMode="auto">
                <a:xfrm>
                  <a:off x="3617" y="3054"/>
                  <a:ext cx="163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8" name="Line 4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5" y="2849"/>
                  <a:ext cx="163" cy="2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9" name="Line 4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48" y="3054"/>
                  <a:ext cx="164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0" name="Line 427"/>
                <p:cNvSpPr>
                  <a:spLocks noChangeAspect="1" noChangeShapeType="1"/>
                </p:cNvSpPr>
                <p:nvPr/>
              </p:nvSpPr>
              <p:spPr bwMode="auto">
                <a:xfrm>
                  <a:off x="4148" y="3258"/>
                  <a:ext cx="123" cy="2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1" name="Line 428"/>
                <p:cNvSpPr>
                  <a:spLocks noChangeAspect="1" noChangeShapeType="1"/>
                </p:cNvSpPr>
                <p:nvPr/>
              </p:nvSpPr>
              <p:spPr bwMode="auto">
                <a:xfrm>
                  <a:off x="3903" y="2727"/>
                  <a:ext cx="1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2" name="Line 429"/>
                <p:cNvSpPr>
                  <a:spLocks noChangeAspect="1" noChangeShapeType="1"/>
                </p:cNvSpPr>
                <p:nvPr/>
              </p:nvSpPr>
              <p:spPr bwMode="auto">
                <a:xfrm>
                  <a:off x="4250" y="3149"/>
                  <a:ext cx="1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360" name="Group 430"/>
              <p:cNvGrpSpPr>
                <a:grpSpLocks noChangeAspect="1"/>
              </p:cNvGrpSpPr>
              <p:nvPr/>
            </p:nvGrpSpPr>
            <p:grpSpPr bwMode="auto">
              <a:xfrm>
                <a:off x="3372" y="2400"/>
                <a:ext cx="1144" cy="1144"/>
                <a:chOff x="3372" y="2400"/>
                <a:chExt cx="1144" cy="1144"/>
              </a:xfrm>
            </p:grpSpPr>
            <p:sp>
              <p:nvSpPr>
                <p:cNvPr id="12361" name="Oval 431"/>
                <p:cNvSpPr>
                  <a:spLocks noChangeAspect="1" noChangeArrowheads="1"/>
                </p:cNvSpPr>
                <p:nvPr/>
              </p:nvSpPr>
              <p:spPr bwMode="auto">
                <a:xfrm>
                  <a:off x="4434" y="3217"/>
                  <a:ext cx="82" cy="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62" name="Oval 432"/>
                <p:cNvSpPr>
                  <a:spLocks noChangeAspect="1" noChangeArrowheads="1"/>
                </p:cNvSpPr>
                <p:nvPr/>
              </p:nvSpPr>
              <p:spPr bwMode="auto">
                <a:xfrm>
                  <a:off x="3780" y="2400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63" name="Oval 433"/>
                <p:cNvSpPr>
                  <a:spLocks noChangeAspect="1" noChangeArrowheads="1"/>
                </p:cNvSpPr>
                <p:nvPr/>
              </p:nvSpPr>
              <p:spPr bwMode="auto">
                <a:xfrm>
                  <a:off x="3944" y="2604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64" name="Oval 434"/>
                <p:cNvSpPr>
                  <a:spLocks noChangeAspect="1" noChangeArrowheads="1"/>
                </p:cNvSpPr>
                <p:nvPr/>
              </p:nvSpPr>
              <p:spPr bwMode="auto">
                <a:xfrm>
                  <a:off x="4107" y="2809"/>
                  <a:ext cx="82" cy="81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65" name="Oval 435"/>
                <p:cNvSpPr>
                  <a:spLocks noChangeAspect="1" noChangeArrowheads="1"/>
                </p:cNvSpPr>
                <p:nvPr/>
              </p:nvSpPr>
              <p:spPr bwMode="auto">
                <a:xfrm>
                  <a:off x="4271" y="3013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66" name="Oval 436"/>
                <p:cNvSpPr>
                  <a:spLocks noChangeAspect="1" noChangeArrowheads="1"/>
                </p:cNvSpPr>
                <p:nvPr/>
              </p:nvSpPr>
              <p:spPr bwMode="auto">
                <a:xfrm>
                  <a:off x="4107" y="3217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67" name="Oval 437"/>
                <p:cNvSpPr>
                  <a:spLocks noChangeAspect="1" noChangeArrowheads="1"/>
                </p:cNvSpPr>
                <p:nvPr/>
              </p:nvSpPr>
              <p:spPr bwMode="auto">
                <a:xfrm>
                  <a:off x="3617" y="2604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68" name="Oval 438"/>
                <p:cNvSpPr>
                  <a:spLocks noChangeAspect="1" noChangeArrowheads="1"/>
                </p:cNvSpPr>
                <p:nvPr/>
              </p:nvSpPr>
              <p:spPr bwMode="auto">
                <a:xfrm>
                  <a:off x="3780" y="2809"/>
                  <a:ext cx="82" cy="81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69" name="Oval 439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3013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70" name="Oval 440"/>
                <p:cNvSpPr>
                  <a:spLocks noChangeAspect="1" noChangeArrowheads="1"/>
                </p:cNvSpPr>
                <p:nvPr/>
              </p:nvSpPr>
              <p:spPr bwMode="auto">
                <a:xfrm>
                  <a:off x="3944" y="3013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71" name="Oval 441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" y="3462"/>
                  <a:ext cx="82" cy="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72" name="Oval 442"/>
                <p:cNvSpPr>
                  <a:spLocks noChangeAspect="1" noChangeArrowheads="1"/>
                </p:cNvSpPr>
                <p:nvPr/>
              </p:nvSpPr>
              <p:spPr bwMode="auto">
                <a:xfrm>
                  <a:off x="3372" y="3217"/>
                  <a:ext cx="81" cy="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  <p:sp>
              <p:nvSpPr>
                <p:cNvPr id="12373" name="Oval 443"/>
                <p:cNvSpPr>
                  <a:spLocks noChangeAspect="1" noChangeArrowheads="1"/>
                </p:cNvSpPr>
                <p:nvPr/>
              </p:nvSpPr>
              <p:spPr bwMode="auto">
                <a:xfrm>
                  <a:off x="3740" y="3217"/>
                  <a:ext cx="81" cy="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800">
                    <a:latin typeface="Arial" charset="0"/>
                  </a:endParaRPr>
                </a:p>
              </p:txBody>
            </p:sp>
          </p:grpSp>
        </p:grpSp>
        <p:grpSp>
          <p:nvGrpSpPr>
            <p:cNvPr id="12353" name="Group 444"/>
            <p:cNvGrpSpPr>
              <a:grpSpLocks noChangeAspect="1"/>
            </p:cNvGrpSpPr>
            <p:nvPr/>
          </p:nvGrpSpPr>
          <p:grpSpPr bwMode="auto">
            <a:xfrm>
              <a:off x="4277" y="2076"/>
              <a:ext cx="68" cy="96"/>
              <a:chOff x="3600" y="2484"/>
              <a:chExt cx="540" cy="768"/>
            </a:xfrm>
          </p:grpSpPr>
          <p:sp>
            <p:nvSpPr>
              <p:cNvPr id="12354" name="Line 445"/>
              <p:cNvSpPr>
                <a:spLocks noChangeAspect="1" noChangeShapeType="1"/>
              </p:cNvSpPr>
              <p:nvPr/>
            </p:nvSpPr>
            <p:spPr bwMode="auto">
              <a:xfrm>
                <a:off x="3831" y="2484"/>
                <a:ext cx="144" cy="17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5" name="Line 446"/>
              <p:cNvSpPr>
                <a:spLocks noChangeAspect="1" noChangeShapeType="1"/>
              </p:cNvSpPr>
              <p:nvPr/>
            </p:nvSpPr>
            <p:spPr bwMode="auto">
              <a:xfrm flipV="1">
                <a:off x="3615" y="2652"/>
                <a:ext cx="363" cy="3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6" name="Line 4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00" y="3030"/>
                <a:ext cx="180" cy="22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7" name="Line 4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75" y="2649"/>
                <a:ext cx="159" cy="20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8" name="Line 449"/>
              <p:cNvSpPr>
                <a:spLocks noChangeAspect="1" noChangeShapeType="1"/>
              </p:cNvSpPr>
              <p:nvPr/>
            </p:nvSpPr>
            <p:spPr bwMode="auto">
              <a:xfrm flipV="1">
                <a:off x="3993" y="2856"/>
                <a:ext cx="147" cy="1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310" name="Text Box 453"/>
          <p:cNvSpPr txBox="1">
            <a:spLocks noChangeArrowheads="1"/>
          </p:cNvSpPr>
          <p:nvPr/>
        </p:nvSpPr>
        <p:spPr bwMode="auto">
          <a:xfrm>
            <a:off x="6348413" y="4108450"/>
            <a:ext cx="847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tx1"/>
                </a:solidFill>
                <a:latin typeface="Arial" charset="0"/>
              </a:rPr>
              <a:t>Learner</a:t>
            </a:r>
            <a:endParaRPr lang="en-US" sz="1000" b="1">
              <a:latin typeface="Arial" charset="0"/>
            </a:endParaRPr>
          </a:p>
        </p:txBody>
      </p:sp>
      <p:grpSp>
        <p:nvGrpSpPr>
          <p:cNvPr id="12311" name="Group 490"/>
          <p:cNvGrpSpPr>
            <a:grpSpLocks/>
          </p:cNvGrpSpPr>
          <p:nvPr/>
        </p:nvGrpSpPr>
        <p:grpSpPr bwMode="auto">
          <a:xfrm>
            <a:off x="8166100" y="3790950"/>
            <a:ext cx="261938" cy="250825"/>
            <a:chOff x="1233" y="2754"/>
            <a:chExt cx="110" cy="105"/>
          </a:xfrm>
        </p:grpSpPr>
        <p:sp>
          <p:nvSpPr>
            <p:cNvPr id="12345" name="Oval 258"/>
            <p:cNvSpPr>
              <a:spLocks noChangeAspect="1" noChangeArrowheads="1"/>
            </p:cNvSpPr>
            <p:nvPr/>
          </p:nvSpPr>
          <p:spPr bwMode="auto">
            <a:xfrm>
              <a:off x="1264" y="2800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46" name="Oval 256"/>
            <p:cNvSpPr>
              <a:spLocks noChangeAspect="1" noChangeArrowheads="1"/>
            </p:cNvSpPr>
            <p:nvPr/>
          </p:nvSpPr>
          <p:spPr bwMode="auto">
            <a:xfrm>
              <a:off x="1313" y="2845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47" name="Oval 257"/>
            <p:cNvSpPr>
              <a:spLocks noChangeAspect="1" noChangeArrowheads="1"/>
            </p:cNvSpPr>
            <p:nvPr/>
          </p:nvSpPr>
          <p:spPr bwMode="auto">
            <a:xfrm>
              <a:off x="1310" y="2754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48" name="Oval 259"/>
            <p:cNvSpPr>
              <a:spLocks noChangeAspect="1" noChangeArrowheads="1"/>
            </p:cNvSpPr>
            <p:nvPr/>
          </p:nvSpPr>
          <p:spPr bwMode="auto">
            <a:xfrm>
              <a:off x="1329" y="2814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49" name="Oval 261"/>
            <p:cNvSpPr>
              <a:spLocks noChangeAspect="1" noChangeArrowheads="1"/>
            </p:cNvSpPr>
            <p:nvPr/>
          </p:nvSpPr>
          <p:spPr bwMode="auto">
            <a:xfrm>
              <a:off x="1328" y="2784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50" name="Line 471"/>
            <p:cNvSpPr>
              <a:spLocks noChangeShapeType="1"/>
            </p:cNvSpPr>
            <p:nvPr/>
          </p:nvSpPr>
          <p:spPr bwMode="auto">
            <a:xfrm>
              <a:off x="1233" y="2807"/>
              <a:ext cx="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1" name="Line 482"/>
            <p:cNvSpPr>
              <a:spLocks noChangeShapeType="1"/>
            </p:cNvSpPr>
            <p:nvPr/>
          </p:nvSpPr>
          <p:spPr bwMode="auto">
            <a:xfrm flipV="1">
              <a:off x="1271" y="2763"/>
              <a:ext cx="43" cy="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12" name="Group 491"/>
          <p:cNvGrpSpPr>
            <a:grpSpLocks/>
          </p:cNvGrpSpPr>
          <p:nvPr/>
        </p:nvGrpSpPr>
        <p:grpSpPr bwMode="auto">
          <a:xfrm>
            <a:off x="8472488" y="3967163"/>
            <a:ext cx="261937" cy="250825"/>
            <a:chOff x="1330" y="2851"/>
            <a:chExt cx="110" cy="105"/>
          </a:xfrm>
        </p:grpSpPr>
        <p:sp>
          <p:nvSpPr>
            <p:cNvPr id="12338" name="Oval 483"/>
            <p:cNvSpPr>
              <a:spLocks noChangeAspect="1" noChangeArrowheads="1"/>
            </p:cNvSpPr>
            <p:nvPr/>
          </p:nvSpPr>
          <p:spPr bwMode="auto">
            <a:xfrm>
              <a:off x="1361" y="2897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39" name="Oval 484"/>
            <p:cNvSpPr>
              <a:spLocks noChangeAspect="1" noChangeArrowheads="1"/>
            </p:cNvSpPr>
            <p:nvPr/>
          </p:nvSpPr>
          <p:spPr bwMode="auto">
            <a:xfrm>
              <a:off x="1410" y="2942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40" name="Oval 485"/>
            <p:cNvSpPr>
              <a:spLocks noChangeAspect="1" noChangeArrowheads="1"/>
            </p:cNvSpPr>
            <p:nvPr/>
          </p:nvSpPr>
          <p:spPr bwMode="auto">
            <a:xfrm>
              <a:off x="1407" y="2851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41" name="Oval 486"/>
            <p:cNvSpPr>
              <a:spLocks noChangeAspect="1" noChangeArrowheads="1"/>
            </p:cNvSpPr>
            <p:nvPr/>
          </p:nvSpPr>
          <p:spPr bwMode="auto">
            <a:xfrm>
              <a:off x="1426" y="2911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42" name="Oval 487"/>
            <p:cNvSpPr>
              <a:spLocks noChangeAspect="1" noChangeArrowheads="1"/>
            </p:cNvSpPr>
            <p:nvPr/>
          </p:nvSpPr>
          <p:spPr bwMode="auto">
            <a:xfrm>
              <a:off x="1425" y="2881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43" name="Line 488"/>
            <p:cNvSpPr>
              <a:spLocks noChangeShapeType="1"/>
            </p:cNvSpPr>
            <p:nvPr/>
          </p:nvSpPr>
          <p:spPr bwMode="auto">
            <a:xfrm>
              <a:off x="1330" y="2904"/>
              <a:ext cx="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4" name="Line 489"/>
            <p:cNvSpPr>
              <a:spLocks noChangeShapeType="1"/>
            </p:cNvSpPr>
            <p:nvPr/>
          </p:nvSpPr>
          <p:spPr bwMode="auto">
            <a:xfrm>
              <a:off x="1368" y="2904"/>
              <a:ext cx="60" cy="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13" name="Group 576"/>
          <p:cNvGrpSpPr>
            <a:grpSpLocks/>
          </p:cNvGrpSpPr>
          <p:nvPr/>
        </p:nvGrpSpPr>
        <p:grpSpPr bwMode="auto">
          <a:xfrm>
            <a:off x="7999413" y="3597275"/>
            <a:ext cx="200025" cy="201613"/>
            <a:chOff x="1364" y="2497"/>
            <a:chExt cx="84" cy="84"/>
          </a:xfrm>
        </p:grpSpPr>
        <p:sp>
          <p:nvSpPr>
            <p:cNvPr id="12332" name="Line 545"/>
            <p:cNvSpPr>
              <a:spLocks noChangeShapeType="1"/>
            </p:cNvSpPr>
            <p:nvPr/>
          </p:nvSpPr>
          <p:spPr bwMode="auto">
            <a:xfrm rot="8183831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3" name="Line 546"/>
            <p:cNvSpPr>
              <a:spLocks noChangeShapeType="1"/>
            </p:cNvSpPr>
            <p:nvPr/>
          </p:nvSpPr>
          <p:spPr bwMode="auto">
            <a:xfrm rot="2783831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4" name="Line 547"/>
            <p:cNvSpPr>
              <a:spLocks noChangeShapeType="1"/>
            </p:cNvSpPr>
            <p:nvPr/>
          </p:nvSpPr>
          <p:spPr bwMode="auto">
            <a:xfrm rot="-10716169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5" name="Line 548"/>
            <p:cNvSpPr>
              <a:spLocks noChangeShapeType="1"/>
            </p:cNvSpPr>
            <p:nvPr/>
          </p:nvSpPr>
          <p:spPr bwMode="auto">
            <a:xfrm rot="5483831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6" name="Oval 549"/>
            <p:cNvSpPr>
              <a:spLocks noChangeArrowheads="1"/>
            </p:cNvSpPr>
            <p:nvPr/>
          </p:nvSpPr>
          <p:spPr bwMode="auto">
            <a:xfrm rot="8183831">
              <a:off x="1371" y="2504"/>
              <a:ext cx="70" cy="7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37" name="Oval 550"/>
            <p:cNvSpPr>
              <a:spLocks noChangeAspect="1" noChangeArrowheads="1"/>
            </p:cNvSpPr>
            <p:nvPr/>
          </p:nvSpPr>
          <p:spPr bwMode="auto">
            <a:xfrm rot="8183831">
              <a:off x="1397" y="2513"/>
              <a:ext cx="19" cy="2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</p:grpSp>
      <p:grpSp>
        <p:nvGrpSpPr>
          <p:cNvPr id="12314" name="Group 578"/>
          <p:cNvGrpSpPr>
            <a:grpSpLocks/>
          </p:cNvGrpSpPr>
          <p:nvPr/>
        </p:nvGrpSpPr>
        <p:grpSpPr bwMode="auto">
          <a:xfrm>
            <a:off x="8558213" y="3621088"/>
            <a:ext cx="200025" cy="201612"/>
            <a:chOff x="1461" y="2594"/>
            <a:chExt cx="84" cy="84"/>
          </a:xfrm>
        </p:grpSpPr>
        <p:sp>
          <p:nvSpPr>
            <p:cNvPr id="12326" name="Line 564"/>
            <p:cNvSpPr>
              <a:spLocks noChangeShapeType="1"/>
            </p:cNvSpPr>
            <p:nvPr/>
          </p:nvSpPr>
          <p:spPr bwMode="auto">
            <a:xfrm rot="8183831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7" name="Line 565"/>
            <p:cNvSpPr>
              <a:spLocks noChangeShapeType="1"/>
            </p:cNvSpPr>
            <p:nvPr/>
          </p:nvSpPr>
          <p:spPr bwMode="auto">
            <a:xfrm rot="2783831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8" name="Line 566"/>
            <p:cNvSpPr>
              <a:spLocks noChangeShapeType="1"/>
            </p:cNvSpPr>
            <p:nvPr/>
          </p:nvSpPr>
          <p:spPr bwMode="auto">
            <a:xfrm rot="-10716169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9" name="Line 567"/>
            <p:cNvSpPr>
              <a:spLocks noChangeShapeType="1"/>
            </p:cNvSpPr>
            <p:nvPr/>
          </p:nvSpPr>
          <p:spPr bwMode="auto">
            <a:xfrm rot="5483831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0" name="Oval 568"/>
            <p:cNvSpPr>
              <a:spLocks noChangeArrowheads="1"/>
            </p:cNvSpPr>
            <p:nvPr/>
          </p:nvSpPr>
          <p:spPr bwMode="auto">
            <a:xfrm rot="8183831">
              <a:off x="1468" y="2601"/>
              <a:ext cx="70" cy="7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31" name="Oval 569"/>
            <p:cNvSpPr>
              <a:spLocks noChangeAspect="1" noChangeArrowheads="1"/>
            </p:cNvSpPr>
            <p:nvPr/>
          </p:nvSpPr>
          <p:spPr bwMode="auto">
            <a:xfrm rot="8183831">
              <a:off x="1510" y="2624"/>
              <a:ext cx="19" cy="2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</p:grpSp>
      <p:grpSp>
        <p:nvGrpSpPr>
          <p:cNvPr id="12315" name="Group 577"/>
          <p:cNvGrpSpPr>
            <a:grpSpLocks/>
          </p:cNvGrpSpPr>
          <p:nvPr/>
        </p:nvGrpSpPr>
        <p:grpSpPr bwMode="auto">
          <a:xfrm>
            <a:off x="8078788" y="4040188"/>
            <a:ext cx="200025" cy="200025"/>
            <a:chOff x="1558" y="2691"/>
            <a:chExt cx="84" cy="84"/>
          </a:xfrm>
        </p:grpSpPr>
        <p:sp>
          <p:nvSpPr>
            <p:cNvPr id="12320" name="Line 570"/>
            <p:cNvSpPr>
              <a:spLocks noChangeShapeType="1"/>
            </p:cNvSpPr>
            <p:nvPr/>
          </p:nvSpPr>
          <p:spPr bwMode="auto">
            <a:xfrm rot="8183831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1" name="Line 571"/>
            <p:cNvSpPr>
              <a:spLocks noChangeShapeType="1"/>
            </p:cNvSpPr>
            <p:nvPr/>
          </p:nvSpPr>
          <p:spPr bwMode="auto">
            <a:xfrm rot="2783831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2" name="Line 572"/>
            <p:cNvSpPr>
              <a:spLocks noChangeShapeType="1"/>
            </p:cNvSpPr>
            <p:nvPr/>
          </p:nvSpPr>
          <p:spPr bwMode="auto">
            <a:xfrm rot="-10716169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3" name="Line 573"/>
            <p:cNvSpPr>
              <a:spLocks noChangeShapeType="1"/>
            </p:cNvSpPr>
            <p:nvPr/>
          </p:nvSpPr>
          <p:spPr bwMode="auto">
            <a:xfrm rot="5483831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4" name="Oval 574"/>
            <p:cNvSpPr>
              <a:spLocks noChangeArrowheads="1"/>
            </p:cNvSpPr>
            <p:nvPr/>
          </p:nvSpPr>
          <p:spPr bwMode="auto">
            <a:xfrm rot="8183831">
              <a:off x="1565" y="2698"/>
              <a:ext cx="70" cy="7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  <p:sp>
          <p:nvSpPr>
            <p:cNvPr id="12325" name="Oval 575"/>
            <p:cNvSpPr>
              <a:spLocks noChangeAspect="1" noChangeArrowheads="1"/>
            </p:cNvSpPr>
            <p:nvPr/>
          </p:nvSpPr>
          <p:spPr bwMode="auto">
            <a:xfrm rot="8183831">
              <a:off x="1579" y="2735"/>
              <a:ext cx="19" cy="2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2800">
                <a:latin typeface="Arial" charset="0"/>
              </a:endParaRPr>
            </a:p>
          </p:txBody>
        </p:sp>
      </p:grpSp>
      <p:sp>
        <p:nvSpPr>
          <p:cNvPr id="12316" name="Text Box 453"/>
          <p:cNvSpPr txBox="1">
            <a:spLocks noChangeArrowheads="1"/>
          </p:cNvSpPr>
          <p:nvPr/>
        </p:nvSpPr>
        <p:spPr bwMode="auto">
          <a:xfrm>
            <a:off x="6188075" y="3548063"/>
            <a:ext cx="847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tx1"/>
                </a:solidFill>
                <a:latin typeface="Arial" charset="0"/>
              </a:rPr>
              <a:t>Perf. Models</a:t>
            </a:r>
            <a:endParaRPr lang="en-US" sz="1000" b="1">
              <a:latin typeface="Arial" charset="0"/>
            </a:endParaRPr>
          </a:p>
        </p:txBody>
      </p:sp>
      <p:sp>
        <p:nvSpPr>
          <p:cNvPr id="12317" name="Text Box 453"/>
          <p:cNvSpPr txBox="1">
            <a:spLocks noChangeArrowheads="1"/>
          </p:cNvSpPr>
          <p:nvPr/>
        </p:nvSpPr>
        <p:spPr bwMode="auto">
          <a:xfrm>
            <a:off x="7189788" y="2967038"/>
            <a:ext cx="847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tx1"/>
                </a:solidFill>
                <a:latin typeface="Arial" charset="0"/>
              </a:rPr>
              <a:t>Heartbeats</a:t>
            </a:r>
          </a:p>
          <a:p>
            <a:r>
              <a:rPr lang="en-US" sz="1000" b="1">
                <a:solidFill>
                  <a:schemeClr val="tx1"/>
                </a:solidFill>
                <a:latin typeface="Arial" charset="0"/>
              </a:rPr>
              <a:t>Goals met?</a:t>
            </a:r>
            <a:endParaRPr lang="en-US" sz="1000" b="1">
              <a:latin typeface="Arial" charset="0"/>
            </a:endParaRPr>
          </a:p>
        </p:txBody>
      </p:sp>
      <p:sp>
        <p:nvSpPr>
          <p:cNvPr id="12318" name="Text Box 453"/>
          <p:cNvSpPr txBox="1">
            <a:spLocks noChangeArrowheads="1"/>
          </p:cNvSpPr>
          <p:nvPr/>
        </p:nvSpPr>
        <p:spPr bwMode="auto">
          <a:xfrm>
            <a:off x="6750050" y="3976688"/>
            <a:ext cx="847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r>
              <a:rPr lang="en-US" sz="1000" b="1">
                <a:solidFill>
                  <a:schemeClr val="tx1"/>
                </a:solidFill>
                <a:latin typeface="Arial" charset="0"/>
              </a:rPr>
              <a:t>Cntrl Sys</a:t>
            </a:r>
            <a:endParaRPr lang="en-US" sz="1000" b="1">
              <a:latin typeface="Arial" charset="0"/>
            </a:endParaRPr>
          </a:p>
        </p:txBody>
      </p:sp>
      <p:pic>
        <p:nvPicPr>
          <p:cNvPr id="12319" name="Picture 11" descr="BlockDiagram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3730625"/>
            <a:ext cx="685800" cy="2555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223CD-4AFB-BE4D-B34D-4E448A98D03F}" type="slidenum">
              <a:rPr lang="en-US"/>
              <a:pPr/>
              <a:t>11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8229600" cy="788988"/>
          </a:xfrm>
        </p:spPr>
        <p:txBody>
          <a:bodyPr/>
          <a:lstStyle/>
          <a:p>
            <a:pPr eaLnBrk="1" hangingPunct="1"/>
            <a:r>
              <a:rPr lang="en-US" sz="3400"/>
              <a:t>2. SEEC – Self Aware Computational Model </a:t>
            </a: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892175" y="2117725"/>
            <a:ext cx="7561263" cy="17145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 rot="10800000">
            <a:off x="952500" y="2119313"/>
            <a:ext cx="59531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tIns="0" bIns="0" anchor="ctr" anchorCtr="1">
            <a:prstTxWarp prst="textNoShape">
              <a:avLst/>
            </a:prstTxWarp>
          </a:bodyPr>
          <a:lstStyle/>
          <a:p>
            <a:r>
              <a:rPr lang="en-US" sz="1300" b="1">
                <a:solidFill>
                  <a:schemeClr val="tx1"/>
                </a:solidFill>
                <a:latin typeface="Arial" charset="0"/>
              </a:rPr>
              <a:t>Factored</a:t>
            </a:r>
          </a:p>
          <a:p>
            <a:r>
              <a:rPr lang="en-US" sz="1300" b="1">
                <a:solidFill>
                  <a:schemeClr val="tx1"/>
                </a:solidFill>
                <a:latin typeface="Arial" charset="0"/>
              </a:rPr>
              <a:t>Operating </a:t>
            </a:r>
          </a:p>
          <a:p>
            <a:r>
              <a:rPr lang="en-US" sz="1300" b="1">
                <a:solidFill>
                  <a:schemeClr val="tx1"/>
                </a:solidFill>
                <a:latin typeface="Arial" charset="0"/>
              </a:rPr>
              <a:t>System </a:t>
            </a: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7710488" y="4438650"/>
            <a:ext cx="803275" cy="768350"/>
          </a:xfrm>
          <a:prstGeom prst="can">
            <a:avLst>
              <a:gd name="adj" fmla="val 25000"/>
            </a:avLst>
          </a:prstGeom>
          <a:solidFill>
            <a:srgbClr val="66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latin typeface="Arial" charset="0"/>
              </a:rPr>
              <a:t>Disk</a:t>
            </a:r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6024563" y="4086225"/>
            <a:ext cx="801687" cy="10382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0" name="Text Box 34"/>
          <p:cNvSpPr txBox="1">
            <a:spLocks noChangeArrowheads="1"/>
          </p:cNvSpPr>
          <p:nvPr/>
        </p:nvSpPr>
        <p:spPr bwMode="auto">
          <a:xfrm>
            <a:off x="6022975" y="5133975"/>
            <a:ext cx="796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DRAM</a:t>
            </a:r>
          </a:p>
        </p:txBody>
      </p:sp>
      <p:sp>
        <p:nvSpPr>
          <p:cNvPr id="13321" name="Rectangle 35"/>
          <p:cNvSpPr>
            <a:spLocks noChangeArrowheads="1"/>
          </p:cNvSpPr>
          <p:nvPr/>
        </p:nvSpPr>
        <p:spPr bwMode="auto">
          <a:xfrm>
            <a:off x="6024563" y="4133850"/>
            <a:ext cx="803275" cy="249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>
                <a:solidFill>
                  <a:schemeClr val="tx1"/>
                </a:solidFill>
                <a:latin typeface="Arial" charset="0"/>
              </a:rPr>
              <a:t>   App 2</a:t>
            </a:r>
          </a:p>
        </p:txBody>
      </p:sp>
      <p:sp>
        <p:nvSpPr>
          <p:cNvPr id="13322" name="Rectangle 36"/>
          <p:cNvSpPr>
            <a:spLocks noChangeArrowheads="1"/>
          </p:cNvSpPr>
          <p:nvPr/>
        </p:nvSpPr>
        <p:spPr bwMode="auto">
          <a:xfrm>
            <a:off x="6024563" y="4443413"/>
            <a:ext cx="803275" cy="45085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>
                <a:solidFill>
                  <a:schemeClr val="tx1"/>
                </a:solidFill>
                <a:latin typeface="Arial" charset="0"/>
              </a:rPr>
              <a:t>App 1</a:t>
            </a:r>
          </a:p>
        </p:txBody>
      </p:sp>
      <p:sp>
        <p:nvSpPr>
          <p:cNvPr id="13323" name="Rectangle 37"/>
          <p:cNvSpPr>
            <a:spLocks noChangeArrowheads="1"/>
          </p:cNvSpPr>
          <p:nvPr/>
        </p:nvSpPr>
        <p:spPr bwMode="auto">
          <a:xfrm>
            <a:off x="6024563" y="4895850"/>
            <a:ext cx="803275" cy="177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>
                <a:solidFill>
                  <a:schemeClr val="tx1"/>
                </a:solidFill>
                <a:latin typeface="Arial" charset="0"/>
              </a:rPr>
              <a:t>App 3</a:t>
            </a:r>
          </a:p>
        </p:txBody>
      </p:sp>
      <p:sp>
        <p:nvSpPr>
          <p:cNvPr id="13324" name="Line 38"/>
          <p:cNvSpPr>
            <a:spLocks noChangeShapeType="1"/>
          </p:cNvSpPr>
          <p:nvPr/>
        </p:nvSpPr>
        <p:spPr bwMode="auto">
          <a:xfrm>
            <a:off x="6643688" y="3841750"/>
            <a:ext cx="0" cy="236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5" name="Line 44"/>
          <p:cNvSpPr>
            <a:spLocks noChangeShapeType="1"/>
          </p:cNvSpPr>
          <p:nvPr/>
        </p:nvSpPr>
        <p:spPr bwMode="auto">
          <a:xfrm>
            <a:off x="8032750" y="3817938"/>
            <a:ext cx="0" cy="62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Rectangle 128"/>
          <p:cNvSpPr>
            <a:spLocks noChangeArrowheads="1"/>
          </p:cNvSpPr>
          <p:nvPr/>
        </p:nvSpPr>
        <p:spPr bwMode="auto">
          <a:xfrm>
            <a:off x="2971800" y="3836988"/>
            <a:ext cx="941388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b="1">
                <a:solidFill>
                  <a:schemeClr val="tx1"/>
                </a:solidFill>
                <a:latin typeface="Arial" charset="0"/>
              </a:rPr>
              <a:t>voltage, freq</a:t>
            </a:r>
          </a:p>
        </p:txBody>
      </p:sp>
      <p:sp>
        <p:nvSpPr>
          <p:cNvPr id="13327" name="Line 96"/>
          <p:cNvSpPr>
            <a:spLocks noChangeShapeType="1"/>
          </p:cNvSpPr>
          <p:nvPr/>
        </p:nvSpPr>
        <p:spPr bwMode="auto">
          <a:xfrm flipV="1">
            <a:off x="8242300" y="3808413"/>
            <a:ext cx="0" cy="6032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AutoShape 26"/>
          <p:cNvSpPr>
            <a:spLocks noChangeArrowheads="1"/>
          </p:cNvSpPr>
          <p:nvPr/>
        </p:nvSpPr>
        <p:spPr bwMode="auto">
          <a:xfrm>
            <a:off x="6007100" y="2703513"/>
            <a:ext cx="903288" cy="8620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Memory</a:t>
            </a:r>
          </a:p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Manager</a:t>
            </a:r>
          </a:p>
        </p:txBody>
      </p:sp>
      <p:sp>
        <p:nvSpPr>
          <p:cNvPr id="13329" name="AutoShape 27"/>
          <p:cNvSpPr>
            <a:spLocks noChangeArrowheads="1"/>
          </p:cNvSpPr>
          <p:nvPr/>
        </p:nvSpPr>
        <p:spPr bwMode="auto">
          <a:xfrm>
            <a:off x="7470775" y="2692400"/>
            <a:ext cx="869950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File</a:t>
            </a:r>
          </a:p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System</a:t>
            </a:r>
          </a:p>
        </p:txBody>
      </p:sp>
      <p:sp>
        <p:nvSpPr>
          <p:cNvPr id="13330" name="AutoShape 29"/>
          <p:cNvSpPr>
            <a:spLocks noChangeArrowheads="1"/>
          </p:cNvSpPr>
          <p:nvPr/>
        </p:nvSpPr>
        <p:spPr bwMode="auto">
          <a:xfrm>
            <a:off x="4587875" y="2690813"/>
            <a:ext cx="923925" cy="8588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Scheduler</a:t>
            </a:r>
          </a:p>
        </p:txBody>
      </p:sp>
      <p:sp>
        <p:nvSpPr>
          <p:cNvPr id="13331" name="Rectangle 128"/>
          <p:cNvSpPr>
            <a:spLocks noChangeArrowheads="1"/>
          </p:cNvSpPr>
          <p:nvPr/>
        </p:nvSpPr>
        <p:spPr bwMode="auto">
          <a:xfrm>
            <a:off x="987425" y="3957638"/>
            <a:ext cx="15938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600" b="1">
                <a:solidFill>
                  <a:schemeClr val="tx1"/>
                </a:solidFill>
                <a:latin typeface="Arial" charset="0"/>
              </a:rPr>
              <a:t>power, temp</a:t>
            </a:r>
          </a:p>
        </p:txBody>
      </p:sp>
      <p:sp>
        <p:nvSpPr>
          <p:cNvPr id="13332" name="Oval 22"/>
          <p:cNvSpPr>
            <a:spLocks noChangeArrowheads="1"/>
          </p:cNvSpPr>
          <p:nvPr/>
        </p:nvSpPr>
        <p:spPr bwMode="auto">
          <a:xfrm>
            <a:off x="2581275" y="1209675"/>
            <a:ext cx="1168400" cy="657225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rIns="0" bIns="0" anchor="ctr" anchorCtr="1">
            <a:prstTxWarp prst="textNoShape">
              <a:avLst/>
            </a:prstTxWarp>
          </a:bodyPr>
          <a:lstStyle/>
          <a:p>
            <a:r>
              <a:rPr lang="en-US" sz="1600">
                <a:latin typeface="Arial" charset="0"/>
              </a:rPr>
              <a:t>App 1</a:t>
            </a:r>
          </a:p>
        </p:txBody>
      </p:sp>
      <p:sp>
        <p:nvSpPr>
          <p:cNvPr id="13333" name="AutoShape 201"/>
          <p:cNvSpPr>
            <a:spLocks noChangeArrowheads="1"/>
          </p:cNvSpPr>
          <p:nvPr/>
        </p:nvSpPr>
        <p:spPr bwMode="auto">
          <a:xfrm>
            <a:off x="2665413" y="1450975"/>
            <a:ext cx="201612" cy="187325"/>
          </a:xfrm>
          <a:custGeom>
            <a:avLst/>
            <a:gdLst>
              <a:gd name="T0" fmla="*/ 597 w 21600"/>
              <a:gd name="T1" fmla="*/ 104 h 21600"/>
              <a:gd name="T2" fmla="*/ 159 w 21600"/>
              <a:gd name="T3" fmla="*/ 512 h 21600"/>
              <a:gd name="T4" fmla="*/ 597 w 21600"/>
              <a:gd name="T5" fmla="*/ 1023 h 21600"/>
              <a:gd name="T6" fmla="*/ 1027 w 21600"/>
              <a:gd name="T7" fmla="*/ 51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102 w 21600"/>
              <a:gd name="T13" fmla="*/ 2197 h 21600"/>
              <a:gd name="T14" fmla="*/ 16498 w 21600"/>
              <a:gd name="T15" fmla="*/ 137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4" name="AutoShape 209"/>
          <p:cNvSpPr>
            <a:spLocks noChangeArrowheads="1"/>
          </p:cNvSpPr>
          <p:nvPr/>
        </p:nvSpPr>
        <p:spPr bwMode="auto">
          <a:xfrm>
            <a:off x="1681163" y="2162175"/>
            <a:ext cx="2417762" cy="1619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>
            <a:prstTxWarp prst="textNoShape">
              <a:avLst/>
            </a:prstTxWarp>
          </a:bodyPr>
          <a:lstStyle/>
          <a:p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35" name="Text Box 210"/>
          <p:cNvSpPr txBox="1">
            <a:spLocks noChangeArrowheads="1"/>
          </p:cNvSpPr>
          <p:nvPr/>
        </p:nvSpPr>
        <p:spPr bwMode="auto">
          <a:xfrm>
            <a:off x="1666875" y="2159000"/>
            <a:ext cx="1028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Analysis &amp;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Optimization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Engine</a:t>
            </a:r>
          </a:p>
        </p:txBody>
      </p:sp>
      <p:sp>
        <p:nvSpPr>
          <p:cNvPr id="13336" name="Text Box 211"/>
          <p:cNvSpPr txBox="1">
            <a:spLocks noChangeArrowheads="1"/>
          </p:cNvSpPr>
          <p:nvPr/>
        </p:nvSpPr>
        <p:spPr bwMode="auto">
          <a:xfrm>
            <a:off x="2624138" y="2092325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Observe</a:t>
            </a:r>
            <a:endParaRPr lang="en-US" sz="1800">
              <a:latin typeface="Arial" charset="0"/>
            </a:endParaRPr>
          </a:p>
        </p:txBody>
      </p:sp>
      <p:sp>
        <p:nvSpPr>
          <p:cNvPr id="13337" name="Text Box 212"/>
          <p:cNvSpPr txBox="1">
            <a:spLocks noChangeArrowheads="1"/>
          </p:cNvSpPr>
          <p:nvPr/>
        </p:nvSpPr>
        <p:spPr bwMode="auto">
          <a:xfrm>
            <a:off x="2225675" y="35083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Decide</a:t>
            </a:r>
            <a:endParaRPr lang="en-US" sz="1800">
              <a:latin typeface="Arial" charset="0"/>
            </a:endParaRPr>
          </a:p>
        </p:txBody>
      </p:sp>
      <p:sp>
        <p:nvSpPr>
          <p:cNvPr id="13338" name="Text Box 213"/>
          <p:cNvSpPr txBox="1">
            <a:spLocks noChangeArrowheads="1"/>
          </p:cNvSpPr>
          <p:nvPr/>
        </p:nvSpPr>
        <p:spPr bwMode="auto">
          <a:xfrm>
            <a:off x="3394075" y="3508375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Act</a:t>
            </a:r>
            <a:endParaRPr lang="en-US" sz="1800">
              <a:latin typeface="Arial" charset="0"/>
            </a:endParaRPr>
          </a:p>
        </p:txBody>
      </p:sp>
      <p:sp>
        <p:nvSpPr>
          <p:cNvPr id="13339" name="AutoShape 214"/>
          <p:cNvSpPr>
            <a:spLocks noChangeArrowheads="1"/>
          </p:cNvSpPr>
          <p:nvPr/>
        </p:nvSpPr>
        <p:spPr bwMode="auto">
          <a:xfrm rot="7800000">
            <a:off x="2667794" y="2804319"/>
            <a:ext cx="217488" cy="311150"/>
          </a:xfrm>
          <a:prstGeom prst="rightArrow">
            <a:avLst>
              <a:gd name="adj1" fmla="val 49694"/>
              <a:gd name="adj2" fmla="val 550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340" name="AutoShape 219"/>
          <p:cNvSpPr>
            <a:spLocks noChangeArrowheads="1"/>
          </p:cNvSpPr>
          <p:nvPr/>
        </p:nvSpPr>
        <p:spPr bwMode="auto">
          <a:xfrm>
            <a:off x="3351213" y="3098800"/>
            <a:ext cx="596900" cy="4984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341" name="AutoShape 217"/>
          <p:cNvSpPr>
            <a:spLocks noChangeArrowheads="1"/>
          </p:cNvSpPr>
          <p:nvPr/>
        </p:nvSpPr>
        <p:spPr bwMode="auto">
          <a:xfrm>
            <a:off x="2832100" y="2363788"/>
            <a:ext cx="647700" cy="4984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Arial" charset="0"/>
            </a:endParaRPr>
          </a:p>
        </p:txBody>
      </p:sp>
      <p:grpSp>
        <p:nvGrpSpPr>
          <p:cNvPr id="13342" name="Group 220"/>
          <p:cNvGrpSpPr>
            <a:grpSpLocks noChangeAspect="1"/>
          </p:cNvGrpSpPr>
          <p:nvPr/>
        </p:nvGrpSpPr>
        <p:grpSpPr bwMode="auto">
          <a:xfrm>
            <a:off x="2905125" y="2400300"/>
            <a:ext cx="82550" cy="247650"/>
            <a:chOff x="1077" y="2063"/>
            <a:chExt cx="81" cy="238"/>
          </a:xfrm>
        </p:grpSpPr>
        <p:sp>
          <p:nvSpPr>
            <p:cNvPr id="13573" name="Rectangle 221"/>
            <p:cNvSpPr>
              <a:spLocks noChangeAspect="1" noChangeArrowheads="1"/>
            </p:cNvSpPr>
            <p:nvPr/>
          </p:nvSpPr>
          <p:spPr bwMode="auto">
            <a:xfrm>
              <a:off x="1093" y="2063"/>
              <a:ext cx="48" cy="17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574" name="Oval 222"/>
            <p:cNvSpPr>
              <a:spLocks noChangeAspect="1" noChangeArrowheads="1"/>
            </p:cNvSpPr>
            <p:nvPr/>
          </p:nvSpPr>
          <p:spPr bwMode="auto">
            <a:xfrm>
              <a:off x="1077" y="2220"/>
              <a:ext cx="81" cy="81"/>
            </a:xfrm>
            <a:prstGeom prst="ellipse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575" name="Rectangle 223"/>
            <p:cNvSpPr>
              <a:spLocks noChangeAspect="1" noChangeArrowheads="1"/>
            </p:cNvSpPr>
            <p:nvPr/>
          </p:nvSpPr>
          <p:spPr bwMode="auto">
            <a:xfrm>
              <a:off x="1093" y="2184"/>
              <a:ext cx="48" cy="70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</p:grpSp>
      <p:grpSp>
        <p:nvGrpSpPr>
          <p:cNvPr id="13343" name="Group 224"/>
          <p:cNvGrpSpPr>
            <a:grpSpLocks noChangeAspect="1"/>
          </p:cNvGrpSpPr>
          <p:nvPr/>
        </p:nvGrpSpPr>
        <p:grpSpPr bwMode="auto">
          <a:xfrm>
            <a:off x="3038475" y="2400300"/>
            <a:ext cx="82550" cy="247650"/>
            <a:chOff x="1077" y="2063"/>
            <a:chExt cx="81" cy="238"/>
          </a:xfrm>
        </p:grpSpPr>
        <p:sp>
          <p:nvSpPr>
            <p:cNvPr id="13570" name="Rectangle 225"/>
            <p:cNvSpPr>
              <a:spLocks noChangeAspect="1" noChangeArrowheads="1"/>
            </p:cNvSpPr>
            <p:nvPr/>
          </p:nvSpPr>
          <p:spPr bwMode="auto">
            <a:xfrm>
              <a:off x="1093" y="2063"/>
              <a:ext cx="48" cy="17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571" name="Oval 226"/>
            <p:cNvSpPr>
              <a:spLocks noChangeAspect="1" noChangeArrowheads="1"/>
            </p:cNvSpPr>
            <p:nvPr/>
          </p:nvSpPr>
          <p:spPr bwMode="auto">
            <a:xfrm>
              <a:off x="1077" y="2220"/>
              <a:ext cx="81" cy="81"/>
            </a:xfrm>
            <a:prstGeom prst="ellipse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572" name="Rectangle 227"/>
            <p:cNvSpPr>
              <a:spLocks noChangeAspect="1" noChangeArrowheads="1"/>
            </p:cNvSpPr>
            <p:nvPr/>
          </p:nvSpPr>
          <p:spPr bwMode="auto">
            <a:xfrm>
              <a:off x="1093" y="2184"/>
              <a:ext cx="48" cy="70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</p:grpSp>
      <p:sp>
        <p:nvSpPr>
          <p:cNvPr id="13344" name="AutoShape 232"/>
          <p:cNvSpPr>
            <a:spLocks noChangeArrowheads="1"/>
          </p:cNvSpPr>
          <p:nvPr/>
        </p:nvSpPr>
        <p:spPr bwMode="auto">
          <a:xfrm>
            <a:off x="2962275" y="2709863"/>
            <a:ext cx="95250" cy="88900"/>
          </a:xfrm>
          <a:custGeom>
            <a:avLst/>
            <a:gdLst>
              <a:gd name="T0" fmla="*/ 132 w 21600"/>
              <a:gd name="T1" fmla="*/ 25 h 21600"/>
              <a:gd name="T2" fmla="*/ 35 w 21600"/>
              <a:gd name="T3" fmla="*/ 115 h 21600"/>
              <a:gd name="T4" fmla="*/ 132 w 21600"/>
              <a:gd name="T5" fmla="*/ 230 h 21600"/>
              <a:gd name="T6" fmla="*/ 229 w 21600"/>
              <a:gd name="T7" fmla="*/ 11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40 w 21600"/>
              <a:gd name="T13" fmla="*/ 2314 h 21600"/>
              <a:gd name="T14" fmla="*/ 16560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5" name="AutoShape 233"/>
          <p:cNvSpPr>
            <a:spLocks noChangeArrowheads="1"/>
          </p:cNvSpPr>
          <p:nvPr/>
        </p:nvSpPr>
        <p:spPr bwMode="auto">
          <a:xfrm>
            <a:off x="3111500" y="2709863"/>
            <a:ext cx="95250" cy="88900"/>
          </a:xfrm>
          <a:custGeom>
            <a:avLst/>
            <a:gdLst>
              <a:gd name="T0" fmla="*/ 132 w 21600"/>
              <a:gd name="T1" fmla="*/ 25 h 21600"/>
              <a:gd name="T2" fmla="*/ 35 w 21600"/>
              <a:gd name="T3" fmla="*/ 115 h 21600"/>
              <a:gd name="T4" fmla="*/ 132 w 21600"/>
              <a:gd name="T5" fmla="*/ 230 h 21600"/>
              <a:gd name="T6" fmla="*/ 229 w 21600"/>
              <a:gd name="T7" fmla="*/ 11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40 w 21600"/>
              <a:gd name="T13" fmla="*/ 2314 h 21600"/>
              <a:gd name="T14" fmla="*/ 16560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6" name="AutoShape 234"/>
          <p:cNvSpPr>
            <a:spLocks noChangeArrowheads="1"/>
          </p:cNvSpPr>
          <p:nvPr/>
        </p:nvSpPr>
        <p:spPr bwMode="auto">
          <a:xfrm>
            <a:off x="3260725" y="2709863"/>
            <a:ext cx="95250" cy="88900"/>
          </a:xfrm>
          <a:custGeom>
            <a:avLst/>
            <a:gdLst>
              <a:gd name="T0" fmla="*/ 132 w 21600"/>
              <a:gd name="T1" fmla="*/ 25 h 21600"/>
              <a:gd name="T2" fmla="*/ 35 w 21600"/>
              <a:gd name="T3" fmla="*/ 115 h 21600"/>
              <a:gd name="T4" fmla="*/ 132 w 21600"/>
              <a:gd name="T5" fmla="*/ 230 h 21600"/>
              <a:gd name="T6" fmla="*/ 229 w 21600"/>
              <a:gd name="T7" fmla="*/ 11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40 w 21600"/>
              <a:gd name="T13" fmla="*/ 2314 h 21600"/>
              <a:gd name="T14" fmla="*/ 16560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47" name="Group 310"/>
          <p:cNvGrpSpPr>
            <a:grpSpLocks/>
          </p:cNvGrpSpPr>
          <p:nvPr/>
        </p:nvGrpSpPr>
        <p:grpSpPr bwMode="auto">
          <a:xfrm>
            <a:off x="3170238" y="2392363"/>
            <a:ext cx="263525" cy="263525"/>
            <a:chOff x="4285" y="3308"/>
            <a:chExt cx="166" cy="166"/>
          </a:xfrm>
        </p:grpSpPr>
        <p:sp>
          <p:nvSpPr>
            <p:cNvPr id="13558" name="Oval 311"/>
            <p:cNvSpPr>
              <a:spLocks noChangeArrowheads="1"/>
            </p:cNvSpPr>
            <p:nvPr/>
          </p:nvSpPr>
          <p:spPr bwMode="auto">
            <a:xfrm>
              <a:off x="4285" y="3308"/>
              <a:ext cx="166" cy="16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559" name="Line 312"/>
            <p:cNvSpPr>
              <a:spLocks noChangeShapeType="1"/>
            </p:cNvSpPr>
            <p:nvPr/>
          </p:nvSpPr>
          <p:spPr bwMode="auto">
            <a:xfrm flipH="1" flipV="1">
              <a:off x="4287" y="3380"/>
              <a:ext cx="3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0" name="Line 313"/>
            <p:cNvSpPr>
              <a:spLocks noChangeShapeType="1"/>
            </p:cNvSpPr>
            <p:nvPr/>
          </p:nvSpPr>
          <p:spPr bwMode="auto">
            <a:xfrm flipV="1">
              <a:off x="4371" y="331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1" name="Line 314"/>
            <p:cNvSpPr>
              <a:spLocks noChangeShapeType="1"/>
            </p:cNvSpPr>
            <p:nvPr/>
          </p:nvSpPr>
          <p:spPr bwMode="auto">
            <a:xfrm flipV="1">
              <a:off x="4422" y="3382"/>
              <a:ext cx="27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2" name="Line 315"/>
            <p:cNvSpPr>
              <a:spLocks noChangeShapeType="1"/>
            </p:cNvSpPr>
            <p:nvPr/>
          </p:nvSpPr>
          <p:spPr bwMode="auto">
            <a:xfrm flipH="1" flipV="1">
              <a:off x="4310" y="3334"/>
              <a:ext cx="16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3" name="Line 316"/>
            <p:cNvSpPr>
              <a:spLocks noChangeShapeType="1"/>
            </p:cNvSpPr>
            <p:nvPr/>
          </p:nvSpPr>
          <p:spPr bwMode="auto">
            <a:xfrm flipV="1">
              <a:off x="4410" y="3334"/>
              <a:ext cx="1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4" name="Line 317"/>
            <p:cNvSpPr>
              <a:spLocks noChangeShapeType="1"/>
            </p:cNvSpPr>
            <p:nvPr/>
          </p:nvSpPr>
          <p:spPr bwMode="auto">
            <a:xfrm flipV="1">
              <a:off x="4370" y="3326"/>
              <a:ext cx="25" cy="8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5" name="Oval 318"/>
            <p:cNvSpPr>
              <a:spLocks noChangeArrowheads="1"/>
            </p:cNvSpPr>
            <p:nvPr/>
          </p:nvSpPr>
          <p:spPr bwMode="auto">
            <a:xfrm>
              <a:off x="4313" y="3416"/>
              <a:ext cx="111" cy="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566" name="Line 319"/>
            <p:cNvSpPr>
              <a:spLocks noChangeShapeType="1"/>
            </p:cNvSpPr>
            <p:nvPr/>
          </p:nvSpPr>
          <p:spPr bwMode="auto">
            <a:xfrm>
              <a:off x="4293" y="3353"/>
              <a:ext cx="1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7" name="Line 320"/>
            <p:cNvSpPr>
              <a:spLocks noChangeShapeType="1"/>
            </p:cNvSpPr>
            <p:nvPr/>
          </p:nvSpPr>
          <p:spPr bwMode="auto">
            <a:xfrm>
              <a:off x="4338" y="3315"/>
              <a:ext cx="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8" name="Line 321"/>
            <p:cNvSpPr>
              <a:spLocks noChangeShapeType="1"/>
            </p:cNvSpPr>
            <p:nvPr/>
          </p:nvSpPr>
          <p:spPr bwMode="auto">
            <a:xfrm flipH="1">
              <a:off x="4400" y="3317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9" name="Line 322"/>
            <p:cNvSpPr>
              <a:spLocks noChangeShapeType="1"/>
            </p:cNvSpPr>
            <p:nvPr/>
          </p:nvSpPr>
          <p:spPr bwMode="auto">
            <a:xfrm flipH="1">
              <a:off x="4430" y="3356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348" name="AutoShape 327"/>
          <p:cNvCxnSpPr>
            <a:cxnSpLocks noChangeShapeType="1"/>
            <a:stCxn id="13340" idx="3"/>
          </p:cNvCxnSpPr>
          <p:nvPr/>
        </p:nvCxnSpPr>
        <p:spPr bwMode="auto">
          <a:xfrm flipV="1">
            <a:off x="3948113" y="2692400"/>
            <a:ext cx="3967162" cy="655638"/>
          </a:xfrm>
          <a:prstGeom prst="bentConnector4">
            <a:avLst>
              <a:gd name="adj1" fmla="val 7759"/>
              <a:gd name="adj2" fmla="val 129296"/>
            </a:avLst>
          </a:prstGeom>
          <a:noFill/>
          <a:ln w="28575">
            <a:solidFill>
              <a:srgbClr val="990033"/>
            </a:solidFill>
            <a:miter lim="800000"/>
            <a:headEnd/>
            <a:tailEnd type="triangle" w="lg" len="med"/>
          </a:ln>
        </p:spPr>
      </p:cxnSp>
      <p:sp>
        <p:nvSpPr>
          <p:cNvPr id="13349" name="Line 330"/>
          <p:cNvSpPr>
            <a:spLocks noChangeShapeType="1"/>
          </p:cNvSpPr>
          <p:nvPr/>
        </p:nvSpPr>
        <p:spPr bwMode="auto">
          <a:xfrm>
            <a:off x="7904163" y="2503488"/>
            <a:ext cx="0" cy="195262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0" name="Line 331"/>
          <p:cNvSpPr>
            <a:spLocks noChangeShapeType="1"/>
          </p:cNvSpPr>
          <p:nvPr/>
        </p:nvSpPr>
        <p:spPr bwMode="auto">
          <a:xfrm>
            <a:off x="5037138" y="2501900"/>
            <a:ext cx="0" cy="195263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1" name="Line 332"/>
          <p:cNvSpPr>
            <a:spLocks noChangeShapeType="1"/>
          </p:cNvSpPr>
          <p:nvPr/>
        </p:nvSpPr>
        <p:spPr bwMode="auto">
          <a:xfrm>
            <a:off x="6457950" y="2513013"/>
            <a:ext cx="0" cy="195262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52" name="Group 598"/>
          <p:cNvGrpSpPr>
            <a:grpSpLocks/>
          </p:cNvGrpSpPr>
          <p:nvPr/>
        </p:nvGrpSpPr>
        <p:grpSpPr bwMode="auto">
          <a:xfrm>
            <a:off x="2406650" y="4367213"/>
            <a:ext cx="973138" cy="990600"/>
            <a:chOff x="1706" y="2659"/>
            <a:chExt cx="613" cy="624"/>
          </a:xfrm>
        </p:grpSpPr>
        <p:sp>
          <p:nvSpPr>
            <p:cNvPr id="13537" name="Text Box 126"/>
            <p:cNvSpPr txBox="1">
              <a:spLocks noChangeArrowheads="1"/>
            </p:cNvSpPr>
            <p:nvPr/>
          </p:nvSpPr>
          <p:spPr bwMode="auto">
            <a:xfrm>
              <a:off x="1988" y="3129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Core</a:t>
              </a:r>
            </a:p>
          </p:txBody>
        </p:sp>
        <p:sp>
          <p:nvSpPr>
            <p:cNvPr id="13538" name="Rectangle 127"/>
            <p:cNvSpPr>
              <a:spLocks noChangeArrowheads="1"/>
            </p:cNvSpPr>
            <p:nvPr/>
          </p:nvSpPr>
          <p:spPr bwMode="auto">
            <a:xfrm>
              <a:off x="1706" y="2659"/>
              <a:ext cx="613" cy="46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539" name="Freeform 129"/>
            <p:cNvSpPr>
              <a:spLocks/>
            </p:cNvSpPr>
            <p:nvPr/>
          </p:nvSpPr>
          <p:spPr bwMode="auto">
            <a:xfrm>
              <a:off x="1999" y="2960"/>
              <a:ext cx="258" cy="111"/>
            </a:xfrm>
            <a:custGeom>
              <a:avLst/>
              <a:gdLst>
                <a:gd name="T0" fmla="*/ 0 w 339"/>
                <a:gd name="T1" fmla="*/ 0 h 146"/>
                <a:gd name="T2" fmla="*/ 92 w 339"/>
                <a:gd name="T3" fmla="*/ 0 h 146"/>
                <a:gd name="T4" fmla="*/ 129 w 339"/>
                <a:gd name="T5" fmla="*/ 52 h 146"/>
                <a:gd name="T6" fmla="*/ 166 w 339"/>
                <a:gd name="T7" fmla="*/ 0 h 146"/>
                <a:gd name="T8" fmla="*/ 258 w 339"/>
                <a:gd name="T9" fmla="*/ 0 h 146"/>
                <a:gd name="T10" fmla="*/ 202 w 339"/>
                <a:gd name="T11" fmla="*/ 111 h 146"/>
                <a:gd name="T12" fmla="*/ 56 w 339"/>
                <a:gd name="T13" fmla="*/ 111 h 146"/>
                <a:gd name="T14" fmla="*/ 0 w 339"/>
                <a:gd name="T15" fmla="*/ 0 h 1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9"/>
                <a:gd name="T25" fmla="*/ 0 h 146"/>
                <a:gd name="T26" fmla="*/ 339 w 339"/>
                <a:gd name="T27" fmla="*/ 146 h 1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9" h="146">
                  <a:moveTo>
                    <a:pt x="0" y="0"/>
                  </a:moveTo>
                  <a:lnTo>
                    <a:pt x="121" y="0"/>
                  </a:lnTo>
                  <a:lnTo>
                    <a:pt x="169" y="69"/>
                  </a:lnTo>
                  <a:lnTo>
                    <a:pt x="218" y="0"/>
                  </a:lnTo>
                  <a:lnTo>
                    <a:pt x="339" y="0"/>
                  </a:lnTo>
                  <a:lnTo>
                    <a:pt x="266" y="146"/>
                  </a:lnTo>
                  <a:lnTo>
                    <a:pt x="73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40" name="Rectangle 128"/>
            <p:cNvSpPr>
              <a:spLocks noChangeArrowheads="1"/>
            </p:cNvSpPr>
            <p:nvPr/>
          </p:nvSpPr>
          <p:spPr bwMode="auto">
            <a:xfrm>
              <a:off x="1976" y="2722"/>
              <a:ext cx="294" cy="18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Cache</a:t>
              </a:r>
            </a:p>
          </p:txBody>
        </p:sp>
        <p:grpSp>
          <p:nvGrpSpPr>
            <p:cNvPr id="13541" name="Group 133"/>
            <p:cNvGrpSpPr>
              <a:grpSpLocks/>
            </p:cNvGrpSpPr>
            <p:nvPr/>
          </p:nvGrpSpPr>
          <p:grpSpPr bwMode="auto">
            <a:xfrm>
              <a:off x="1864" y="2916"/>
              <a:ext cx="61" cy="183"/>
              <a:chOff x="1077" y="2063"/>
              <a:chExt cx="81" cy="238"/>
            </a:xfrm>
          </p:grpSpPr>
          <p:sp>
            <p:nvSpPr>
              <p:cNvPr id="13555" name="Rectangle 134"/>
              <p:cNvSpPr>
                <a:spLocks noChangeArrowheads="1"/>
              </p:cNvSpPr>
              <p:nvPr/>
            </p:nvSpPr>
            <p:spPr bwMode="auto">
              <a:xfrm>
                <a:off x="1093" y="2063"/>
                <a:ext cx="48" cy="173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13556" name="Oval 135"/>
              <p:cNvSpPr>
                <a:spLocks noChangeArrowheads="1"/>
              </p:cNvSpPr>
              <p:nvPr/>
            </p:nvSpPr>
            <p:spPr bwMode="auto">
              <a:xfrm>
                <a:off x="1077" y="2220"/>
                <a:ext cx="81" cy="81"/>
              </a:xfrm>
              <a:prstGeom prst="ellipse">
                <a:avLst/>
              </a:prstGeom>
              <a:solidFill>
                <a:srgbClr val="9900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13557" name="Rectangle 136"/>
              <p:cNvSpPr>
                <a:spLocks noChangeArrowheads="1"/>
              </p:cNvSpPr>
              <p:nvPr/>
            </p:nvSpPr>
            <p:spPr bwMode="auto">
              <a:xfrm>
                <a:off x="1093" y="2184"/>
                <a:ext cx="48" cy="70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13542" name="Group 366"/>
            <p:cNvGrpSpPr>
              <a:grpSpLocks/>
            </p:cNvGrpSpPr>
            <p:nvPr/>
          </p:nvGrpSpPr>
          <p:grpSpPr bwMode="auto">
            <a:xfrm>
              <a:off x="1735" y="2708"/>
              <a:ext cx="166" cy="166"/>
              <a:chOff x="4285" y="3308"/>
              <a:chExt cx="166" cy="166"/>
            </a:xfrm>
          </p:grpSpPr>
          <p:sp>
            <p:nvSpPr>
              <p:cNvPr id="13543" name="Oval 367"/>
              <p:cNvSpPr>
                <a:spLocks noChangeArrowheads="1"/>
              </p:cNvSpPr>
              <p:nvPr/>
            </p:nvSpPr>
            <p:spPr bwMode="auto">
              <a:xfrm>
                <a:off x="4285" y="3308"/>
                <a:ext cx="166" cy="16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13544" name="Line 368"/>
              <p:cNvSpPr>
                <a:spLocks noChangeShapeType="1"/>
              </p:cNvSpPr>
              <p:nvPr/>
            </p:nvSpPr>
            <p:spPr bwMode="auto">
              <a:xfrm flipH="1" flipV="1">
                <a:off x="4287" y="3380"/>
                <a:ext cx="3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5" name="Line 369"/>
              <p:cNvSpPr>
                <a:spLocks noChangeShapeType="1"/>
              </p:cNvSpPr>
              <p:nvPr/>
            </p:nvSpPr>
            <p:spPr bwMode="auto">
              <a:xfrm flipV="1">
                <a:off x="4371" y="3311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6" name="Line 370"/>
              <p:cNvSpPr>
                <a:spLocks noChangeShapeType="1"/>
              </p:cNvSpPr>
              <p:nvPr/>
            </p:nvSpPr>
            <p:spPr bwMode="auto">
              <a:xfrm flipV="1">
                <a:off x="4422" y="3382"/>
                <a:ext cx="27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7" name="Line 371"/>
              <p:cNvSpPr>
                <a:spLocks noChangeShapeType="1"/>
              </p:cNvSpPr>
              <p:nvPr/>
            </p:nvSpPr>
            <p:spPr bwMode="auto">
              <a:xfrm flipH="1" flipV="1">
                <a:off x="4310" y="3334"/>
                <a:ext cx="16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8" name="Line 372"/>
              <p:cNvSpPr>
                <a:spLocks noChangeShapeType="1"/>
              </p:cNvSpPr>
              <p:nvPr/>
            </p:nvSpPr>
            <p:spPr bwMode="auto">
              <a:xfrm flipV="1">
                <a:off x="4410" y="3334"/>
                <a:ext cx="18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9" name="Line 373"/>
              <p:cNvSpPr>
                <a:spLocks noChangeShapeType="1"/>
              </p:cNvSpPr>
              <p:nvPr/>
            </p:nvSpPr>
            <p:spPr bwMode="auto">
              <a:xfrm flipV="1">
                <a:off x="4370" y="3326"/>
                <a:ext cx="25" cy="85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0" name="Oval 374"/>
              <p:cNvSpPr>
                <a:spLocks noChangeArrowheads="1"/>
              </p:cNvSpPr>
              <p:nvPr/>
            </p:nvSpPr>
            <p:spPr bwMode="auto">
              <a:xfrm>
                <a:off x="4313" y="3416"/>
                <a:ext cx="111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13551" name="Line 375"/>
              <p:cNvSpPr>
                <a:spLocks noChangeShapeType="1"/>
              </p:cNvSpPr>
              <p:nvPr/>
            </p:nvSpPr>
            <p:spPr bwMode="auto">
              <a:xfrm>
                <a:off x="4293" y="3353"/>
                <a:ext cx="15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2" name="Line 376"/>
              <p:cNvSpPr>
                <a:spLocks noChangeShapeType="1"/>
              </p:cNvSpPr>
              <p:nvPr/>
            </p:nvSpPr>
            <p:spPr bwMode="auto">
              <a:xfrm>
                <a:off x="4338" y="3315"/>
                <a:ext cx="8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3" name="Line 377"/>
              <p:cNvSpPr>
                <a:spLocks noChangeShapeType="1"/>
              </p:cNvSpPr>
              <p:nvPr/>
            </p:nvSpPr>
            <p:spPr bwMode="auto">
              <a:xfrm flipH="1">
                <a:off x="4400" y="3317"/>
                <a:ext cx="6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4" name="Line 378"/>
              <p:cNvSpPr>
                <a:spLocks noChangeShapeType="1"/>
              </p:cNvSpPr>
              <p:nvPr/>
            </p:nvSpPr>
            <p:spPr bwMode="auto">
              <a:xfrm flipH="1">
                <a:off x="4430" y="3356"/>
                <a:ext cx="1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353" name="Oval 411"/>
          <p:cNvSpPr>
            <a:spLocks noChangeArrowheads="1"/>
          </p:cNvSpPr>
          <p:nvPr/>
        </p:nvSpPr>
        <p:spPr bwMode="auto">
          <a:xfrm>
            <a:off x="4387850" y="1211263"/>
            <a:ext cx="1168400" cy="657225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rIns="0" bIns="0" anchor="ctr" anchorCtr="1">
            <a:prstTxWarp prst="textNoShape">
              <a:avLst/>
            </a:prstTxWarp>
          </a:bodyPr>
          <a:lstStyle/>
          <a:p>
            <a:r>
              <a:rPr lang="en-US" sz="1600">
                <a:latin typeface="Arial" charset="0"/>
              </a:rPr>
              <a:t>App 2</a:t>
            </a:r>
          </a:p>
        </p:txBody>
      </p:sp>
      <p:sp>
        <p:nvSpPr>
          <p:cNvPr id="13354" name="AutoShape 409"/>
          <p:cNvSpPr>
            <a:spLocks noChangeArrowheads="1"/>
          </p:cNvSpPr>
          <p:nvPr/>
        </p:nvSpPr>
        <p:spPr bwMode="auto">
          <a:xfrm>
            <a:off x="4470400" y="1465263"/>
            <a:ext cx="201613" cy="187325"/>
          </a:xfrm>
          <a:custGeom>
            <a:avLst/>
            <a:gdLst>
              <a:gd name="T0" fmla="*/ 597 w 21600"/>
              <a:gd name="T1" fmla="*/ 104 h 21600"/>
              <a:gd name="T2" fmla="*/ 159 w 21600"/>
              <a:gd name="T3" fmla="*/ 512 h 21600"/>
              <a:gd name="T4" fmla="*/ 597 w 21600"/>
              <a:gd name="T5" fmla="*/ 1023 h 21600"/>
              <a:gd name="T6" fmla="*/ 1027 w 21600"/>
              <a:gd name="T7" fmla="*/ 51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102 w 21600"/>
              <a:gd name="T13" fmla="*/ 2197 h 21600"/>
              <a:gd name="T14" fmla="*/ 16498 w 21600"/>
              <a:gd name="T15" fmla="*/ 137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5" name="Oval 412"/>
          <p:cNvSpPr>
            <a:spLocks noChangeArrowheads="1"/>
          </p:cNvSpPr>
          <p:nvPr/>
        </p:nvSpPr>
        <p:spPr bwMode="auto">
          <a:xfrm>
            <a:off x="6134100" y="1208088"/>
            <a:ext cx="1168400" cy="657225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rIns="0" bIns="0" anchor="ctr" anchorCtr="1">
            <a:prstTxWarp prst="textNoShape">
              <a:avLst/>
            </a:prstTxWarp>
          </a:bodyPr>
          <a:lstStyle/>
          <a:p>
            <a:r>
              <a:rPr lang="en-US" sz="1600">
                <a:latin typeface="Arial" charset="0"/>
              </a:rPr>
              <a:t>App 3</a:t>
            </a:r>
          </a:p>
        </p:txBody>
      </p:sp>
      <p:sp>
        <p:nvSpPr>
          <p:cNvPr id="13356" name="AutoShape 410"/>
          <p:cNvSpPr>
            <a:spLocks noChangeArrowheads="1"/>
          </p:cNvSpPr>
          <p:nvPr/>
        </p:nvSpPr>
        <p:spPr bwMode="auto">
          <a:xfrm>
            <a:off x="6224588" y="1458913"/>
            <a:ext cx="201612" cy="187325"/>
          </a:xfrm>
          <a:custGeom>
            <a:avLst/>
            <a:gdLst>
              <a:gd name="T0" fmla="*/ 597 w 21600"/>
              <a:gd name="T1" fmla="*/ 104 h 21600"/>
              <a:gd name="T2" fmla="*/ 159 w 21600"/>
              <a:gd name="T3" fmla="*/ 512 h 21600"/>
              <a:gd name="T4" fmla="*/ 597 w 21600"/>
              <a:gd name="T5" fmla="*/ 1023 h 21600"/>
              <a:gd name="T6" fmla="*/ 1027 w 21600"/>
              <a:gd name="T7" fmla="*/ 51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102 w 21600"/>
              <a:gd name="T13" fmla="*/ 2197 h 21600"/>
              <a:gd name="T14" fmla="*/ 16498 w 21600"/>
              <a:gd name="T15" fmla="*/ 137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6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7" name="AutoShape 416"/>
          <p:cNvSpPr>
            <a:spLocks noChangeArrowheads="1"/>
          </p:cNvSpPr>
          <p:nvPr/>
        </p:nvSpPr>
        <p:spPr bwMode="auto">
          <a:xfrm>
            <a:off x="3087688" y="3163888"/>
            <a:ext cx="217487" cy="311150"/>
          </a:xfrm>
          <a:prstGeom prst="rightArrow">
            <a:avLst>
              <a:gd name="adj1" fmla="val 49694"/>
              <a:gd name="adj2" fmla="val 550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358" name="AutoShape 417"/>
          <p:cNvSpPr>
            <a:spLocks noChangeArrowheads="1"/>
          </p:cNvSpPr>
          <p:nvPr/>
        </p:nvSpPr>
        <p:spPr bwMode="auto">
          <a:xfrm rot="-7800000">
            <a:off x="3420269" y="2793207"/>
            <a:ext cx="217487" cy="311150"/>
          </a:xfrm>
          <a:prstGeom prst="rightArrow">
            <a:avLst>
              <a:gd name="adj1" fmla="val 49694"/>
              <a:gd name="adj2" fmla="val 550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359" name="AutoShape 218"/>
          <p:cNvSpPr>
            <a:spLocks noChangeArrowheads="1"/>
          </p:cNvSpPr>
          <p:nvPr/>
        </p:nvSpPr>
        <p:spPr bwMode="auto">
          <a:xfrm>
            <a:off x="2105025" y="3092450"/>
            <a:ext cx="922338" cy="4984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Arial" charset="0"/>
            </a:endParaRPr>
          </a:p>
        </p:txBody>
      </p:sp>
      <p:grpSp>
        <p:nvGrpSpPr>
          <p:cNvPr id="13360" name="Group 450"/>
          <p:cNvGrpSpPr>
            <a:grpSpLocks/>
          </p:cNvGrpSpPr>
          <p:nvPr/>
        </p:nvGrpSpPr>
        <p:grpSpPr bwMode="auto">
          <a:xfrm>
            <a:off x="2168525" y="3192463"/>
            <a:ext cx="180975" cy="141287"/>
            <a:chOff x="1375" y="1963"/>
            <a:chExt cx="85" cy="89"/>
          </a:xfrm>
        </p:grpSpPr>
        <p:grpSp>
          <p:nvGrpSpPr>
            <p:cNvPr id="13533" name="Group 242"/>
            <p:cNvGrpSpPr>
              <a:grpSpLocks/>
            </p:cNvGrpSpPr>
            <p:nvPr/>
          </p:nvGrpSpPr>
          <p:grpSpPr bwMode="auto">
            <a:xfrm>
              <a:off x="1375" y="1963"/>
              <a:ext cx="85" cy="89"/>
              <a:chOff x="1852" y="1826"/>
              <a:chExt cx="85" cy="89"/>
            </a:xfrm>
          </p:grpSpPr>
          <p:sp>
            <p:nvSpPr>
              <p:cNvPr id="13535" name="Line 243"/>
              <p:cNvSpPr>
                <a:spLocks noChangeShapeType="1"/>
              </p:cNvSpPr>
              <p:nvPr/>
            </p:nvSpPr>
            <p:spPr bwMode="auto">
              <a:xfrm flipV="1">
                <a:off x="1856" y="1826"/>
                <a:ext cx="3" cy="8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arrow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6" name="Line 244"/>
              <p:cNvSpPr>
                <a:spLocks noChangeShapeType="1"/>
              </p:cNvSpPr>
              <p:nvPr/>
            </p:nvSpPr>
            <p:spPr bwMode="auto">
              <a:xfrm rot="5400000" flipV="1">
                <a:off x="1893" y="1871"/>
                <a:ext cx="3" cy="8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arrow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534" name="Freeform 248"/>
            <p:cNvSpPr>
              <a:spLocks/>
            </p:cNvSpPr>
            <p:nvPr/>
          </p:nvSpPr>
          <p:spPr bwMode="auto">
            <a:xfrm>
              <a:off x="1387" y="1995"/>
              <a:ext cx="54" cy="42"/>
            </a:xfrm>
            <a:custGeom>
              <a:avLst/>
              <a:gdLst>
                <a:gd name="T0" fmla="*/ 0 w 54"/>
                <a:gd name="T1" fmla="*/ 0 h 42"/>
                <a:gd name="T2" fmla="*/ 18 w 54"/>
                <a:gd name="T3" fmla="*/ 36 h 42"/>
                <a:gd name="T4" fmla="*/ 54 w 54"/>
                <a:gd name="T5" fmla="*/ 38 h 42"/>
                <a:gd name="T6" fmla="*/ 0 60000 65536"/>
                <a:gd name="T7" fmla="*/ 0 60000 65536"/>
                <a:gd name="T8" fmla="*/ 0 60000 65536"/>
                <a:gd name="T9" fmla="*/ 0 w 54"/>
                <a:gd name="T10" fmla="*/ 0 h 42"/>
                <a:gd name="T11" fmla="*/ 54 w 54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42">
                  <a:moveTo>
                    <a:pt x="0" y="0"/>
                  </a:moveTo>
                  <a:cubicBezTo>
                    <a:pt x="4" y="15"/>
                    <a:pt x="9" y="30"/>
                    <a:pt x="18" y="36"/>
                  </a:cubicBezTo>
                  <a:cubicBezTo>
                    <a:pt x="27" y="42"/>
                    <a:pt x="48" y="38"/>
                    <a:pt x="54" y="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61" name="Group 451"/>
          <p:cNvGrpSpPr>
            <a:grpSpLocks/>
          </p:cNvGrpSpPr>
          <p:nvPr/>
        </p:nvGrpSpPr>
        <p:grpSpPr bwMode="auto">
          <a:xfrm>
            <a:off x="2379663" y="3195638"/>
            <a:ext cx="180975" cy="141287"/>
            <a:chOff x="1477" y="1952"/>
            <a:chExt cx="85" cy="89"/>
          </a:xfrm>
        </p:grpSpPr>
        <p:grpSp>
          <p:nvGrpSpPr>
            <p:cNvPr id="13529" name="Group 239"/>
            <p:cNvGrpSpPr>
              <a:grpSpLocks/>
            </p:cNvGrpSpPr>
            <p:nvPr/>
          </p:nvGrpSpPr>
          <p:grpSpPr bwMode="auto">
            <a:xfrm>
              <a:off x="1477" y="1952"/>
              <a:ext cx="85" cy="89"/>
              <a:chOff x="1852" y="1826"/>
              <a:chExt cx="85" cy="89"/>
            </a:xfrm>
          </p:grpSpPr>
          <p:sp>
            <p:nvSpPr>
              <p:cNvPr id="13531" name="Line 240"/>
              <p:cNvSpPr>
                <a:spLocks noChangeShapeType="1"/>
              </p:cNvSpPr>
              <p:nvPr/>
            </p:nvSpPr>
            <p:spPr bwMode="auto">
              <a:xfrm flipV="1">
                <a:off x="1856" y="1826"/>
                <a:ext cx="3" cy="8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arrow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2" name="Line 241"/>
              <p:cNvSpPr>
                <a:spLocks noChangeShapeType="1"/>
              </p:cNvSpPr>
              <p:nvPr/>
            </p:nvSpPr>
            <p:spPr bwMode="auto">
              <a:xfrm rot="5400000" flipV="1">
                <a:off x="1893" y="1871"/>
                <a:ext cx="3" cy="8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arrow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530" name="Freeform 249"/>
            <p:cNvSpPr>
              <a:spLocks/>
            </p:cNvSpPr>
            <p:nvPr/>
          </p:nvSpPr>
          <p:spPr bwMode="auto">
            <a:xfrm>
              <a:off x="1493" y="1973"/>
              <a:ext cx="54" cy="47"/>
            </a:xfrm>
            <a:custGeom>
              <a:avLst/>
              <a:gdLst>
                <a:gd name="T0" fmla="*/ 0 w 54"/>
                <a:gd name="T1" fmla="*/ 47 h 47"/>
                <a:gd name="T2" fmla="*/ 12 w 54"/>
                <a:gd name="T3" fmla="*/ 7 h 47"/>
                <a:gd name="T4" fmla="*/ 34 w 54"/>
                <a:gd name="T5" fmla="*/ 20 h 47"/>
                <a:gd name="T6" fmla="*/ 54 w 5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47"/>
                <a:gd name="T14" fmla="*/ 54 w 54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47">
                  <a:moveTo>
                    <a:pt x="0" y="47"/>
                  </a:moveTo>
                  <a:cubicBezTo>
                    <a:pt x="3" y="29"/>
                    <a:pt x="6" y="11"/>
                    <a:pt x="12" y="7"/>
                  </a:cubicBezTo>
                  <a:cubicBezTo>
                    <a:pt x="18" y="3"/>
                    <a:pt x="27" y="21"/>
                    <a:pt x="34" y="20"/>
                  </a:cubicBezTo>
                  <a:cubicBezTo>
                    <a:pt x="41" y="19"/>
                    <a:pt x="51" y="3"/>
                    <a:pt x="5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62" name="Group 418"/>
          <p:cNvGrpSpPr>
            <a:grpSpLocks noChangeAspect="1"/>
          </p:cNvGrpSpPr>
          <p:nvPr/>
        </p:nvGrpSpPr>
        <p:grpSpPr bwMode="auto">
          <a:xfrm>
            <a:off x="2159000" y="3362325"/>
            <a:ext cx="244475" cy="182563"/>
            <a:chOff x="4248" y="2064"/>
            <a:chExt cx="144" cy="144"/>
          </a:xfrm>
        </p:grpSpPr>
        <p:grpSp>
          <p:nvGrpSpPr>
            <p:cNvPr id="13498" name="Group 419"/>
            <p:cNvGrpSpPr>
              <a:grpSpLocks noChangeAspect="1"/>
            </p:cNvGrpSpPr>
            <p:nvPr/>
          </p:nvGrpSpPr>
          <p:grpSpPr bwMode="auto">
            <a:xfrm>
              <a:off x="4248" y="2064"/>
              <a:ext cx="144" cy="144"/>
              <a:chOff x="3372" y="2400"/>
              <a:chExt cx="1144" cy="1144"/>
            </a:xfrm>
          </p:grpSpPr>
          <p:grpSp>
            <p:nvGrpSpPr>
              <p:cNvPr id="13505" name="Group 420"/>
              <p:cNvGrpSpPr>
                <a:grpSpLocks noChangeAspect="1"/>
              </p:cNvGrpSpPr>
              <p:nvPr/>
            </p:nvGrpSpPr>
            <p:grpSpPr bwMode="auto">
              <a:xfrm>
                <a:off x="3413" y="2482"/>
                <a:ext cx="1062" cy="1021"/>
                <a:chOff x="3413" y="2482"/>
                <a:chExt cx="1062" cy="1021"/>
              </a:xfrm>
            </p:grpSpPr>
            <p:sp>
              <p:nvSpPr>
                <p:cNvPr id="13520" name="Line 421"/>
                <p:cNvSpPr>
                  <a:spLocks noChangeAspect="1" noChangeShapeType="1"/>
                </p:cNvSpPr>
                <p:nvPr/>
              </p:nvSpPr>
              <p:spPr bwMode="auto">
                <a:xfrm>
                  <a:off x="3821" y="2482"/>
                  <a:ext cx="654" cy="7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1" name="Line 4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58" y="2482"/>
                  <a:ext cx="163" cy="1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2" name="Line 4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13" y="2645"/>
                  <a:ext cx="572" cy="6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3" name="Line 424"/>
                <p:cNvSpPr>
                  <a:spLocks noChangeAspect="1" noChangeShapeType="1"/>
                </p:cNvSpPr>
                <p:nvPr/>
              </p:nvSpPr>
              <p:spPr bwMode="auto">
                <a:xfrm>
                  <a:off x="3617" y="3054"/>
                  <a:ext cx="163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4" name="Line 4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5" y="2849"/>
                  <a:ext cx="163" cy="2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5" name="Line 4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48" y="3054"/>
                  <a:ext cx="164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6" name="Line 427"/>
                <p:cNvSpPr>
                  <a:spLocks noChangeAspect="1" noChangeShapeType="1"/>
                </p:cNvSpPr>
                <p:nvPr/>
              </p:nvSpPr>
              <p:spPr bwMode="auto">
                <a:xfrm>
                  <a:off x="4148" y="3258"/>
                  <a:ext cx="123" cy="2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7" name="Line 428"/>
                <p:cNvSpPr>
                  <a:spLocks noChangeAspect="1" noChangeShapeType="1"/>
                </p:cNvSpPr>
                <p:nvPr/>
              </p:nvSpPr>
              <p:spPr bwMode="auto">
                <a:xfrm>
                  <a:off x="3903" y="2727"/>
                  <a:ext cx="1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8" name="Line 429"/>
                <p:cNvSpPr>
                  <a:spLocks noChangeAspect="1" noChangeShapeType="1"/>
                </p:cNvSpPr>
                <p:nvPr/>
              </p:nvSpPr>
              <p:spPr bwMode="auto">
                <a:xfrm>
                  <a:off x="4250" y="3149"/>
                  <a:ext cx="1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06" name="Group 430"/>
              <p:cNvGrpSpPr>
                <a:grpSpLocks noChangeAspect="1"/>
              </p:cNvGrpSpPr>
              <p:nvPr/>
            </p:nvGrpSpPr>
            <p:grpSpPr bwMode="auto">
              <a:xfrm>
                <a:off x="3372" y="2400"/>
                <a:ext cx="1144" cy="1144"/>
                <a:chOff x="3372" y="2400"/>
                <a:chExt cx="1144" cy="1144"/>
              </a:xfrm>
            </p:grpSpPr>
            <p:sp>
              <p:nvSpPr>
                <p:cNvPr id="13507" name="Oval 431"/>
                <p:cNvSpPr>
                  <a:spLocks noChangeAspect="1" noChangeArrowheads="1"/>
                </p:cNvSpPr>
                <p:nvPr/>
              </p:nvSpPr>
              <p:spPr bwMode="auto">
                <a:xfrm>
                  <a:off x="4434" y="3217"/>
                  <a:ext cx="82" cy="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08" name="Oval 432"/>
                <p:cNvSpPr>
                  <a:spLocks noChangeAspect="1" noChangeArrowheads="1"/>
                </p:cNvSpPr>
                <p:nvPr/>
              </p:nvSpPr>
              <p:spPr bwMode="auto">
                <a:xfrm>
                  <a:off x="3780" y="2400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09" name="Oval 433"/>
                <p:cNvSpPr>
                  <a:spLocks noChangeAspect="1" noChangeArrowheads="1"/>
                </p:cNvSpPr>
                <p:nvPr/>
              </p:nvSpPr>
              <p:spPr bwMode="auto">
                <a:xfrm>
                  <a:off x="3944" y="2604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10" name="Oval 434"/>
                <p:cNvSpPr>
                  <a:spLocks noChangeAspect="1" noChangeArrowheads="1"/>
                </p:cNvSpPr>
                <p:nvPr/>
              </p:nvSpPr>
              <p:spPr bwMode="auto">
                <a:xfrm>
                  <a:off x="4107" y="2809"/>
                  <a:ext cx="82" cy="81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11" name="Oval 435"/>
                <p:cNvSpPr>
                  <a:spLocks noChangeAspect="1" noChangeArrowheads="1"/>
                </p:cNvSpPr>
                <p:nvPr/>
              </p:nvSpPr>
              <p:spPr bwMode="auto">
                <a:xfrm>
                  <a:off x="4271" y="3013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12" name="Oval 436"/>
                <p:cNvSpPr>
                  <a:spLocks noChangeAspect="1" noChangeArrowheads="1"/>
                </p:cNvSpPr>
                <p:nvPr/>
              </p:nvSpPr>
              <p:spPr bwMode="auto">
                <a:xfrm>
                  <a:off x="4107" y="3217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13" name="Oval 437"/>
                <p:cNvSpPr>
                  <a:spLocks noChangeAspect="1" noChangeArrowheads="1"/>
                </p:cNvSpPr>
                <p:nvPr/>
              </p:nvSpPr>
              <p:spPr bwMode="auto">
                <a:xfrm>
                  <a:off x="3617" y="2604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14" name="Oval 438"/>
                <p:cNvSpPr>
                  <a:spLocks noChangeAspect="1" noChangeArrowheads="1"/>
                </p:cNvSpPr>
                <p:nvPr/>
              </p:nvSpPr>
              <p:spPr bwMode="auto">
                <a:xfrm>
                  <a:off x="3780" y="2809"/>
                  <a:ext cx="82" cy="81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15" name="Oval 439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3013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16" name="Oval 440"/>
                <p:cNvSpPr>
                  <a:spLocks noChangeAspect="1" noChangeArrowheads="1"/>
                </p:cNvSpPr>
                <p:nvPr/>
              </p:nvSpPr>
              <p:spPr bwMode="auto">
                <a:xfrm>
                  <a:off x="3944" y="3013"/>
                  <a:ext cx="82" cy="8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17" name="Oval 441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" y="3462"/>
                  <a:ext cx="82" cy="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18" name="Oval 442"/>
                <p:cNvSpPr>
                  <a:spLocks noChangeAspect="1" noChangeArrowheads="1"/>
                </p:cNvSpPr>
                <p:nvPr/>
              </p:nvSpPr>
              <p:spPr bwMode="auto">
                <a:xfrm>
                  <a:off x="3372" y="3217"/>
                  <a:ext cx="81" cy="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13519" name="Oval 443"/>
                <p:cNvSpPr>
                  <a:spLocks noChangeAspect="1" noChangeArrowheads="1"/>
                </p:cNvSpPr>
                <p:nvPr/>
              </p:nvSpPr>
              <p:spPr bwMode="auto">
                <a:xfrm>
                  <a:off x="3740" y="3217"/>
                  <a:ext cx="81" cy="8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 charset="0"/>
                  </a:endParaRPr>
                </a:p>
              </p:txBody>
            </p:sp>
          </p:grpSp>
        </p:grpSp>
        <p:grpSp>
          <p:nvGrpSpPr>
            <p:cNvPr id="13499" name="Group 444"/>
            <p:cNvGrpSpPr>
              <a:grpSpLocks noChangeAspect="1"/>
            </p:cNvGrpSpPr>
            <p:nvPr/>
          </p:nvGrpSpPr>
          <p:grpSpPr bwMode="auto">
            <a:xfrm>
              <a:off x="4277" y="2076"/>
              <a:ext cx="68" cy="96"/>
              <a:chOff x="3600" y="2484"/>
              <a:chExt cx="540" cy="768"/>
            </a:xfrm>
          </p:grpSpPr>
          <p:sp>
            <p:nvSpPr>
              <p:cNvPr id="13500" name="Line 445"/>
              <p:cNvSpPr>
                <a:spLocks noChangeAspect="1" noChangeShapeType="1"/>
              </p:cNvSpPr>
              <p:nvPr/>
            </p:nvSpPr>
            <p:spPr bwMode="auto">
              <a:xfrm>
                <a:off x="3831" y="2484"/>
                <a:ext cx="144" cy="17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1" name="Line 446"/>
              <p:cNvSpPr>
                <a:spLocks noChangeAspect="1" noChangeShapeType="1"/>
              </p:cNvSpPr>
              <p:nvPr/>
            </p:nvSpPr>
            <p:spPr bwMode="auto">
              <a:xfrm flipV="1">
                <a:off x="3615" y="2652"/>
                <a:ext cx="363" cy="3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2" name="Line 4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00" y="3030"/>
                <a:ext cx="180" cy="22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3" name="Line 4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75" y="2649"/>
                <a:ext cx="159" cy="20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4" name="Line 449"/>
              <p:cNvSpPr>
                <a:spLocks noChangeAspect="1" noChangeShapeType="1"/>
              </p:cNvSpPr>
              <p:nvPr/>
            </p:nvSpPr>
            <p:spPr bwMode="auto">
              <a:xfrm flipV="1">
                <a:off x="3993" y="2856"/>
                <a:ext cx="147" cy="1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363" name="Text Box 453"/>
          <p:cNvSpPr txBox="1">
            <a:spLocks noChangeArrowheads="1"/>
          </p:cNvSpPr>
          <p:nvPr/>
        </p:nvSpPr>
        <p:spPr bwMode="auto">
          <a:xfrm>
            <a:off x="2436813" y="3441700"/>
            <a:ext cx="5635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tx1"/>
                </a:solidFill>
                <a:latin typeface="Arial" charset="0"/>
              </a:rPr>
              <a:t>Learner</a:t>
            </a:r>
            <a:endParaRPr lang="en-US" b="1">
              <a:latin typeface="Arial" charset="0"/>
            </a:endParaRPr>
          </a:p>
        </p:txBody>
      </p:sp>
      <p:grpSp>
        <p:nvGrpSpPr>
          <p:cNvPr id="13364" name="Group 468"/>
          <p:cNvGrpSpPr>
            <a:grpSpLocks/>
          </p:cNvGrpSpPr>
          <p:nvPr/>
        </p:nvGrpSpPr>
        <p:grpSpPr bwMode="auto">
          <a:xfrm>
            <a:off x="2667000" y="3178175"/>
            <a:ext cx="319088" cy="263525"/>
            <a:chOff x="1207" y="2493"/>
            <a:chExt cx="150" cy="166"/>
          </a:xfrm>
        </p:grpSpPr>
        <p:sp>
          <p:nvSpPr>
            <p:cNvPr id="13490" name="Oval 452"/>
            <p:cNvSpPr>
              <a:spLocks noChangeArrowheads="1"/>
            </p:cNvSpPr>
            <p:nvPr/>
          </p:nvSpPr>
          <p:spPr bwMode="auto">
            <a:xfrm>
              <a:off x="1271" y="2539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none" w="lg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91" name="Oval 454"/>
            <p:cNvSpPr>
              <a:spLocks noChangeArrowheads="1"/>
            </p:cNvSpPr>
            <p:nvPr/>
          </p:nvSpPr>
          <p:spPr bwMode="auto">
            <a:xfrm>
              <a:off x="1322" y="2624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none" w="lg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92" name="Oval 455"/>
            <p:cNvSpPr>
              <a:spLocks noChangeArrowheads="1"/>
            </p:cNvSpPr>
            <p:nvPr/>
          </p:nvSpPr>
          <p:spPr bwMode="auto">
            <a:xfrm>
              <a:off x="1207" y="2623"/>
              <a:ext cx="35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 type="none" w="lg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93" name="Freeform 456"/>
            <p:cNvSpPr>
              <a:spLocks/>
            </p:cNvSpPr>
            <p:nvPr/>
          </p:nvSpPr>
          <p:spPr bwMode="auto">
            <a:xfrm>
              <a:off x="1254" y="2493"/>
              <a:ext cx="70" cy="48"/>
            </a:xfrm>
            <a:custGeom>
              <a:avLst/>
              <a:gdLst>
                <a:gd name="T0" fmla="*/ 24 w 70"/>
                <a:gd name="T1" fmla="*/ 48 h 48"/>
                <a:gd name="T2" fmla="*/ 35 w 70"/>
                <a:gd name="T3" fmla="*/ 0 h 48"/>
                <a:gd name="T4" fmla="*/ 45 w 70"/>
                <a:gd name="T5" fmla="*/ 48 h 48"/>
                <a:gd name="T6" fmla="*/ 0 60000 65536"/>
                <a:gd name="T7" fmla="*/ 0 60000 65536"/>
                <a:gd name="T8" fmla="*/ 0 60000 65536"/>
                <a:gd name="T9" fmla="*/ 0 w 70"/>
                <a:gd name="T10" fmla="*/ 0 h 48"/>
                <a:gd name="T11" fmla="*/ 70 w 7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48">
                  <a:moveTo>
                    <a:pt x="24" y="48"/>
                  </a:moveTo>
                  <a:cubicBezTo>
                    <a:pt x="14" y="38"/>
                    <a:pt x="0" y="0"/>
                    <a:pt x="35" y="0"/>
                  </a:cubicBezTo>
                  <a:cubicBezTo>
                    <a:pt x="70" y="0"/>
                    <a:pt x="42" y="39"/>
                    <a:pt x="45" y="48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494" name="AutoShape 459"/>
            <p:cNvCxnSpPr>
              <a:cxnSpLocks noChangeShapeType="1"/>
              <a:stCxn id="13491" idx="2"/>
              <a:endCxn id="13492" idx="6"/>
            </p:cNvCxnSpPr>
            <p:nvPr/>
          </p:nvCxnSpPr>
          <p:spPr bwMode="auto">
            <a:xfrm rot="10800000">
              <a:off x="1242" y="2641"/>
              <a:ext cx="80" cy="1"/>
            </a:xfrm>
            <a:prstGeom prst="curved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</p:spPr>
        </p:cxnSp>
        <p:sp>
          <p:nvSpPr>
            <p:cNvPr id="13495" name="Freeform 462"/>
            <p:cNvSpPr>
              <a:spLocks/>
            </p:cNvSpPr>
            <p:nvPr/>
          </p:nvSpPr>
          <p:spPr bwMode="auto">
            <a:xfrm>
              <a:off x="1302" y="2564"/>
              <a:ext cx="41" cy="57"/>
            </a:xfrm>
            <a:custGeom>
              <a:avLst/>
              <a:gdLst>
                <a:gd name="T0" fmla="*/ 0 w 41"/>
                <a:gd name="T1" fmla="*/ 0 h 57"/>
                <a:gd name="T2" fmla="*/ 29 w 41"/>
                <a:gd name="T3" fmla="*/ 10 h 57"/>
                <a:gd name="T4" fmla="*/ 41 w 41"/>
                <a:gd name="T5" fmla="*/ 57 h 57"/>
                <a:gd name="T6" fmla="*/ 0 60000 65536"/>
                <a:gd name="T7" fmla="*/ 0 60000 65536"/>
                <a:gd name="T8" fmla="*/ 0 60000 65536"/>
                <a:gd name="T9" fmla="*/ 0 w 41"/>
                <a:gd name="T10" fmla="*/ 0 h 57"/>
                <a:gd name="T11" fmla="*/ 41 w 41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57">
                  <a:moveTo>
                    <a:pt x="0" y="0"/>
                  </a:moveTo>
                  <a:cubicBezTo>
                    <a:pt x="5" y="2"/>
                    <a:pt x="22" y="0"/>
                    <a:pt x="29" y="10"/>
                  </a:cubicBezTo>
                  <a:cubicBezTo>
                    <a:pt x="36" y="20"/>
                    <a:pt x="38" y="47"/>
                    <a:pt x="41" y="57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96" name="Freeform 463"/>
            <p:cNvSpPr>
              <a:spLocks/>
            </p:cNvSpPr>
            <p:nvPr/>
          </p:nvSpPr>
          <p:spPr bwMode="auto">
            <a:xfrm>
              <a:off x="1287" y="2574"/>
              <a:ext cx="38" cy="53"/>
            </a:xfrm>
            <a:custGeom>
              <a:avLst/>
              <a:gdLst>
                <a:gd name="T0" fmla="*/ 38 w 38"/>
                <a:gd name="T1" fmla="*/ 53 h 53"/>
                <a:gd name="T2" fmla="*/ 14 w 38"/>
                <a:gd name="T3" fmla="*/ 44 h 53"/>
                <a:gd name="T4" fmla="*/ 0 w 38"/>
                <a:gd name="T5" fmla="*/ 0 h 53"/>
                <a:gd name="T6" fmla="*/ 0 60000 65536"/>
                <a:gd name="T7" fmla="*/ 0 60000 65536"/>
                <a:gd name="T8" fmla="*/ 0 60000 65536"/>
                <a:gd name="T9" fmla="*/ 0 w 38"/>
                <a:gd name="T10" fmla="*/ 0 h 53"/>
                <a:gd name="T11" fmla="*/ 38 w 38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53">
                  <a:moveTo>
                    <a:pt x="38" y="53"/>
                  </a:moveTo>
                  <a:cubicBezTo>
                    <a:pt x="34" y="52"/>
                    <a:pt x="20" y="53"/>
                    <a:pt x="14" y="44"/>
                  </a:cubicBezTo>
                  <a:cubicBezTo>
                    <a:pt x="8" y="35"/>
                    <a:pt x="3" y="9"/>
                    <a:pt x="0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497" name="AutoShape 464"/>
            <p:cNvCxnSpPr>
              <a:cxnSpLocks noChangeShapeType="1"/>
              <a:stCxn id="13492" idx="0"/>
              <a:endCxn id="13490" idx="2"/>
            </p:cNvCxnSpPr>
            <p:nvPr/>
          </p:nvCxnSpPr>
          <p:spPr bwMode="auto">
            <a:xfrm rot="-5400000">
              <a:off x="1215" y="2567"/>
              <a:ext cx="66" cy="46"/>
            </a:xfrm>
            <a:prstGeom prst="curvedConnector2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</p:spPr>
        </p:cxnSp>
      </p:grpSp>
      <p:grpSp>
        <p:nvGrpSpPr>
          <p:cNvPr id="13365" name="Group 490"/>
          <p:cNvGrpSpPr>
            <a:grpSpLocks/>
          </p:cNvGrpSpPr>
          <p:nvPr/>
        </p:nvGrpSpPr>
        <p:grpSpPr bwMode="auto">
          <a:xfrm>
            <a:off x="3500438" y="3255963"/>
            <a:ext cx="174625" cy="166687"/>
            <a:chOff x="1233" y="2754"/>
            <a:chExt cx="110" cy="105"/>
          </a:xfrm>
        </p:grpSpPr>
        <p:sp>
          <p:nvSpPr>
            <p:cNvPr id="13483" name="Oval 258"/>
            <p:cNvSpPr>
              <a:spLocks noChangeAspect="1" noChangeArrowheads="1"/>
            </p:cNvSpPr>
            <p:nvPr/>
          </p:nvSpPr>
          <p:spPr bwMode="auto">
            <a:xfrm>
              <a:off x="1264" y="2800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84" name="Oval 256"/>
            <p:cNvSpPr>
              <a:spLocks noChangeAspect="1" noChangeArrowheads="1"/>
            </p:cNvSpPr>
            <p:nvPr/>
          </p:nvSpPr>
          <p:spPr bwMode="auto">
            <a:xfrm>
              <a:off x="1313" y="2845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85" name="Oval 257"/>
            <p:cNvSpPr>
              <a:spLocks noChangeAspect="1" noChangeArrowheads="1"/>
            </p:cNvSpPr>
            <p:nvPr/>
          </p:nvSpPr>
          <p:spPr bwMode="auto">
            <a:xfrm>
              <a:off x="1310" y="2754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86" name="Oval 259"/>
            <p:cNvSpPr>
              <a:spLocks noChangeAspect="1" noChangeArrowheads="1"/>
            </p:cNvSpPr>
            <p:nvPr/>
          </p:nvSpPr>
          <p:spPr bwMode="auto">
            <a:xfrm>
              <a:off x="1329" y="2814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87" name="Oval 261"/>
            <p:cNvSpPr>
              <a:spLocks noChangeAspect="1" noChangeArrowheads="1"/>
            </p:cNvSpPr>
            <p:nvPr/>
          </p:nvSpPr>
          <p:spPr bwMode="auto">
            <a:xfrm>
              <a:off x="1328" y="2784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88" name="Line 471"/>
            <p:cNvSpPr>
              <a:spLocks noChangeShapeType="1"/>
            </p:cNvSpPr>
            <p:nvPr/>
          </p:nvSpPr>
          <p:spPr bwMode="auto">
            <a:xfrm>
              <a:off x="1233" y="2807"/>
              <a:ext cx="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89" name="Line 482"/>
            <p:cNvSpPr>
              <a:spLocks noChangeShapeType="1"/>
            </p:cNvSpPr>
            <p:nvPr/>
          </p:nvSpPr>
          <p:spPr bwMode="auto">
            <a:xfrm flipV="1">
              <a:off x="1271" y="2763"/>
              <a:ext cx="43" cy="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66" name="Group 491"/>
          <p:cNvGrpSpPr>
            <a:grpSpLocks/>
          </p:cNvGrpSpPr>
          <p:nvPr/>
        </p:nvGrpSpPr>
        <p:grpSpPr bwMode="auto">
          <a:xfrm>
            <a:off x="3703638" y="3373438"/>
            <a:ext cx="174625" cy="166687"/>
            <a:chOff x="1330" y="2851"/>
            <a:chExt cx="110" cy="105"/>
          </a:xfrm>
        </p:grpSpPr>
        <p:sp>
          <p:nvSpPr>
            <p:cNvPr id="13476" name="Oval 483"/>
            <p:cNvSpPr>
              <a:spLocks noChangeAspect="1" noChangeArrowheads="1"/>
            </p:cNvSpPr>
            <p:nvPr/>
          </p:nvSpPr>
          <p:spPr bwMode="auto">
            <a:xfrm>
              <a:off x="1361" y="2897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77" name="Oval 484"/>
            <p:cNvSpPr>
              <a:spLocks noChangeAspect="1" noChangeArrowheads="1"/>
            </p:cNvSpPr>
            <p:nvPr/>
          </p:nvSpPr>
          <p:spPr bwMode="auto">
            <a:xfrm>
              <a:off x="1410" y="2942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78" name="Oval 485"/>
            <p:cNvSpPr>
              <a:spLocks noChangeAspect="1" noChangeArrowheads="1"/>
            </p:cNvSpPr>
            <p:nvPr/>
          </p:nvSpPr>
          <p:spPr bwMode="auto">
            <a:xfrm>
              <a:off x="1407" y="2851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79" name="Oval 486"/>
            <p:cNvSpPr>
              <a:spLocks noChangeAspect="1" noChangeArrowheads="1"/>
            </p:cNvSpPr>
            <p:nvPr/>
          </p:nvSpPr>
          <p:spPr bwMode="auto">
            <a:xfrm>
              <a:off x="1426" y="2911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80" name="Oval 487"/>
            <p:cNvSpPr>
              <a:spLocks noChangeAspect="1" noChangeArrowheads="1"/>
            </p:cNvSpPr>
            <p:nvPr/>
          </p:nvSpPr>
          <p:spPr bwMode="auto">
            <a:xfrm>
              <a:off x="1425" y="2881"/>
              <a:ext cx="14" cy="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81" name="Line 488"/>
            <p:cNvSpPr>
              <a:spLocks noChangeShapeType="1"/>
            </p:cNvSpPr>
            <p:nvPr/>
          </p:nvSpPr>
          <p:spPr bwMode="auto">
            <a:xfrm>
              <a:off x="1330" y="2904"/>
              <a:ext cx="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82" name="Line 489"/>
            <p:cNvSpPr>
              <a:spLocks noChangeShapeType="1"/>
            </p:cNvSpPr>
            <p:nvPr/>
          </p:nvSpPr>
          <p:spPr bwMode="auto">
            <a:xfrm>
              <a:off x="1368" y="2904"/>
              <a:ext cx="60" cy="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67" name="Group 576"/>
          <p:cNvGrpSpPr>
            <a:grpSpLocks/>
          </p:cNvGrpSpPr>
          <p:nvPr/>
        </p:nvGrpSpPr>
        <p:grpSpPr bwMode="auto">
          <a:xfrm>
            <a:off x="3389313" y="3127375"/>
            <a:ext cx="133350" cy="133350"/>
            <a:chOff x="1364" y="2497"/>
            <a:chExt cx="84" cy="84"/>
          </a:xfrm>
        </p:grpSpPr>
        <p:sp>
          <p:nvSpPr>
            <p:cNvPr id="13470" name="Line 545"/>
            <p:cNvSpPr>
              <a:spLocks noChangeShapeType="1"/>
            </p:cNvSpPr>
            <p:nvPr/>
          </p:nvSpPr>
          <p:spPr bwMode="auto">
            <a:xfrm rot="8183831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71" name="Line 546"/>
            <p:cNvSpPr>
              <a:spLocks noChangeShapeType="1"/>
            </p:cNvSpPr>
            <p:nvPr/>
          </p:nvSpPr>
          <p:spPr bwMode="auto">
            <a:xfrm rot="2783831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72" name="Line 547"/>
            <p:cNvSpPr>
              <a:spLocks noChangeShapeType="1"/>
            </p:cNvSpPr>
            <p:nvPr/>
          </p:nvSpPr>
          <p:spPr bwMode="auto">
            <a:xfrm rot="-10716169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73" name="Line 548"/>
            <p:cNvSpPr>
              <a:spLocks noChangeShapeType="1"/>
            </p:cNvSpPr>
            <p:nvPr/>
          </p:nvSpPr>
          <p:spPr bwMode="auto">
            <a:xfrm rot="5483831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74" name="Oval 549"/>
            <p:cNvSpPr>
              <a:spLocks noChangeArrowheads="1"/>
            </p:cNvSpPr>
            <p:nvPr/>
          </p:nvSpPr>
          <p:spPr bwMode="auto">
            <a:xfrm rot="8183831">
              <a:off x="1371" y="2504"/>
              <a:ext cx="70" cy="7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75" name="Oval 550"/>
            <p:cNvSpPr>
              <a:spLocks noChangeAspect="1" noChangeArrowheads="1"/>
            </p:cNvSpPr>
            <p:nvPr/>
          </p:nvSpPr>
          <p:spPr bwMode="auto">
            <a:xfrm rot="8183831">
              <a:off x="1397" y="2513"/>
              <a:ext cx="19" cy="2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</p:grpSp>
      <p:grpSp>
        <p:nvGrpSpPr>
          <p:cNvPr id="13368" name="Group 578"/>
          <p:cNvGrpSpPr>
            <a:grpSpLocks/>
          </p:cNvGrpSpPr>
          <p:nvPr/>
        </p:nvGrpSpPr>
        <p:grpSpPr bwMode="auto">
          <a:xfrm>
            <a:off x="3760788" y="3143250"/>
            <a:ext cx="133350" cy="133350"/>
            <a:chOff x="1461" y="2594"/>
            <a:chExt cx="84" cy="84"/>
          </a:xfrm>
        </p:grpSpPr>
        <p:sp>
          <p:nvSpPr>
            <p:cNvPr id="13464" name="Line 564"/>
            <p:cNvSpPr>
              <a:spLocks noChangeShapeType="1"/>
            </p:cNvSpPr>
            <p:nvPr/>
          </p:nvSpPr>
          <p:spPr bwMode="auto">
            <a:xfrm rot="8183831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5" name="Line 565"/>
            <p:cNvSpPr>
              <a:spLocks noChangeShapeType="1"/>
            </p:cNvSpPr>
            <p:nvPr/>
          </p:nvSpPr>
          <p:spPr bwMode="auto">
            <a:xfrm rot="2783831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6" name="Line 566"/>
            <p:cNvSpPr>
              <a:spLocks noChangeShapeType="1"/>
            </p:cNvSpPr>
            <p:nvPr/>
          </p:nvSpPr>
          <p:spPr bwMode="auto">
            <a:xfrm rot="-10716169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7" name="Line 567"/>
            <p:cNvSpPr>
              <a:spLocks noChangeShapeType="1"/>
            </p:cNvSpPr>
            <p:nvPr/>
          </p:nvSpPr>
          <p:spPr bwMode="auto">
            <a:xfrm rot="5483831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8" name="Oval 568"/>
            <p:cNvSpPr>
              <a:spLocks noChangeArrowheads="1"/>
            </p:cNvSpPr>
            <p:nvPr/>
          </p:nvSpPr>
          <p:spPr bwMode="auto">
            <a:xfrm rot="8183831">
              <a:off x="1468" y="2601"/>
              <a:ext cx="70" cy="7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69" name="Oval 569"/>
            <p:cNvSpPr>
              <a:spLocks noChangeAspect="1" noChangeArrowheads="1"/>
            </p:cNvSpPr>
            <p:nvPr/>
          </p:nvSpPr>
          <p:spPr bwMode="auto">
            <a:xfrm rot="8183831">
              <a:off x="1510" y="2624"/>
              <a:ext cx="19" cy="2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</p:grpSp>
      <p:grpSp>
        <p:nvGrpSpPr>
          <p:cNvPr id="13369" name="Group 577"/>
          <p:cNvGrpSpPr>
            <a:grpSpLocks/>
          </p:cNvGrpSpPr>
          <p:nvPr/>
        </p:nvGrpSpPr>
        <p:grpSpPr bwMode="auto">
          <a:xfrm>
            <a:off x="3441700" y="3421063"/>
            <a:ext cx="133350" cy="133350"/>
            <a:chOff x="1558" y="2691"/>
            <a:chExt cx="84" cy="84"/>
          </a:xfrm>
        </p:grpSpPr>
        <p:sp>
          <p:nvSpPr>
            <p:cNvPr id="13458" name="Line 570"/>
            <p:cNvSpPr>
              <a:spLocks noChangeShapeType="1"/>
            </p:cNvSpPr>
            <p:nvPr/>
          </p:nvSpPr>
          <p:spPr bwMode="auto">
            <a:xfrm rot="8183831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9" name="Line 571"/>
            <p:cNvSpPr>
              <a:spLocks noChangeShapeType="1"/>
            </p:cNvSpPr>
            <p:nvPr/>
          </p:nvSpPr>
          <p:spPr bwMode="auto">
            <a:xfrm rot="2783831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0" name="Line 572"/>
            <p:cNvSpPr>
              <a:spLocks noChangeShapeType="1"/>
            </p:cNvSpPr>
            <p:nvPr/>
          </p:nvSpPr>
          <p:spPr bwMode="auto">
            <a:xfrm rot="-10716169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1" name="Line 573"/>
            <p:cNvSpPr>
              <a:spLocks noChangeShapeType="1"/>
            </p:cNvSpPr>
            <p:nvPr/>
          </p:nvSpPr>
          <p:spPr bwMode="auto">
            <a:xfrm rot="5483831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2" name="Oval 574"/>
            <p:cNvSpPr>
              <a:spLocks noChangeArrowheads="1"/>
            </p:cNvSpPr>
            <p:nvPr/>
          </p:nvSpPr>
          <p:spPr bwMode="auto">
            <a:xfrm rot="8183831">
              <a:off x="1565" y="2698"/>
              <a:ext cx="70" cy="7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63" name="Oval 575"/>
            <p:cNvSpPr>
              <a:spLocks noChangeAspect="1" noChangeArrowheads="1"/>
            </p:cNvSpPr>
            <p:nvPr/>
          </p:nvSpPr>
          <p:spPr bwMode="auto">
            <a:xfrm rot="8183831">
              <a:off x="1579" y="2735"/>
              <a:ext cx="19" cy="2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</p:grpSp>
      <p:grpSp>
        <p:nvGrpSpPr>
          <p:cNvPr id="13370" name="Group 340"/>
          <p:cNvGrpSpPr>
            <a:grpSpLocks/>
          </p:cNvGrpSpPr>
          <p:nvPr/>
        </p:nvGrpSpPr>
        <p:grpSpPr bwMode="auto">
          <a:xfrm>
            <a:off x="8107363" y="4395788"/>
            <a:ext cx="263525" cy="263525"/>
            <a:chOff x="4285" y="3308"/>
            <a:chExt cx="166" cy="166"/>
          </a:xfrm>
        </p:grpSpPr>
        <p:sp>
          <p:nvSpPr>
            <p:cNvPr id="13446" name="Oval 341"/>
            <p:cNvSpPr>
              <a:spLocks noChangeArrowheads="1"/>
            </p:cNvSpPr>
            <p:nvPr/>
          </p:nvSpPr>
          <p:spPr bwMode="auto">
            <a:xfrm>
              <a:off x="4285" y="3308"/>
              <a:ext cx="166" cy="16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47" name="Line 342"/>
            <p:cNvSpPr>
              <a:spLocks noChangeShapeType="1"/>
            </p:cNvSpPr>
            <p:nvPr/>
          </p:nvSpPr>
          <p:spPr bwMode="auto">
            <a:xfrm flipH="1" flipV="1">
              <a:off x="4287" y="3380"/>
              <a:ext cx="3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8" name="Line 343"/>
            <p:cNvSpPr>
              <a:spLocks noChangeShapeType="1"/>
            </p:cNvSpPr>
            <p:nvPr/>
          </p:nvSpPr>
          <p:spPr bwMode="auto">
            <a:xfrm flipV="1">
              <a:off x="4371" y="331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9" name="Line 344"/>
            <p:cNvSpPr>
              <a:spLocks noChangeShapeType="1"/>
            </p:cNvSpPr>
            <p:nvPr/>
          </p:nvSpPr>
          <p:spPr bwMode="auto">
            <a:xfrm flipV="1">
              <a:off x="4422" y="3382"/>
              <a:ext cx="27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0" name="Line 345"/>
            <p:cNvSpPr>
              <a:spLocks noChangeShapeType="1"/>
            </p:cNvSpPr>
            <p:nvPr/>
          </p:nvSpPr>
          <p:spPr bwMode="auto">
            <a:xfrm flipH="1" flipV="1">
              <a:off x="4310" y="3334"/>
              <a:ext cx="16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1" name="Line 346"/>
            <p:cNvSpPr>
              <a:spLocks noChangeShapeType="1"/>
            </p:cNvSpPr>
            <p:nvPr/>
          </p:nvSpPr>
          <p:spPr bwMode="auto">
            <a:xfrm flipV="1">
              <a:off x="4410" y="3334"/>
              <a:ext cx="1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2" name="Line 347"/>
            <p:cNvSpPr>
              <a:spLocks noChangeShapeType="1"/>
            </p:cNvSpPr>
            <p:nvPr/>
          </p:nvSpPr>
          <p:spPr bwMode="auto">
            <a:xfrm flipV="1">
              <a:off x="4370" y="3326"/>
              <a:ext cx="25" cy="8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3" name="Oval 348"/>
            <p:cNvSpPr>
              <a:spLocks noChangeArrowheads="1"/>
            </p:cNvSpPr>
            <p:nvPr/>
          </p:nvSpPr>
          <p:spPr bwMode="auto">
            <a:xfrm>
              <a:off x="4313" y="3416"/>
              <a:ext cx="111" cy="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54" name="Line 349"/>
            <p:cNvSpPr>
              <a:spLocks noChangeShapeType="1"/>
            </p:cNvSpPr>
            <p:nvPr/>
          </p:nvSpPr>
          <p:spPr bwMode="auto">
            <a:xfrm>
              <a:off x="4293" y="3353"/>
              <a:ext cx="1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5" name="Line 350"/>
            <p:cNvSpPr>
              <a:spLocks noChangeShapeType="1"/>
            </p:cNvSpPr>
            <p:nvPr/>
          </p:nvSpPr>
          <p:spPr bwMode="auto">
            <a:xfrm>
              <a:off x="4338" y="3315"/>
              <a:ext cx="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6" name="Line 351"/>
            <p:cNvSpPr>
              <a:spLocks noChangeShapeType="1"/>
            </p:cNvSpPr>
            <p:nvPr/>
          </p:nvSpPr>
          <p:spPr bwMode="auto">
            <a:xfrm flipH="1">
              <a:off x="4400" y="3317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7" name="Line 352"/>
            <p:cNvSpPr>
              <a:spLocks noChangeShapeType="1"/>
            </p:cNvSpPr>
            <p:nvPr/>
          </p:nvSpPr>
          <p:spPr bwMode="auto">
            <a:xfrm flipH="1">
              <a:off x="4430" y="3356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71" name="Group 597"/>
          <p:cNvGrpSpPr>
            <a:grpSpLocks/>
          </p:cNvGrpSpPr>
          <p:nvPr/>
        </p:nvGrpSpPr>
        <p:grpSpPr bwMode="auto">
          <a:xfrm>
            <a:off x="3997325" y="4367213"/>
            <a:ext cx="973138" cy="990600"/>
            <a:chOff x="2708" y="2659"/>
            <a:chExt cx="613" cy="624"/>
          </a:xfrm>
        </p:grpSpPr>
        <p:sp>
          <p:nvSpPr>
            <p:cNvPr id="13425" name="Text Box 382"/>
            <p:cNvSpPr txBox="1">
              <a:spLocks noChangeArrowheads="1"/>
            </p:cNvSpPr>
            <p:nvPr/>
          </p:nvSpPr>
          <p:spPr bwMode="auto">
            <a:xfrm>
              <a:off x="2990" y="3129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Core</a:t>
              </a:r>
            </a:p>
          </p:txBody>
        </p:sp>
        <p:sp>
          <p:nvSpPr>
            <p:cNvPr id="13426" name="Rectangle 383"/>
            <p:cNvSpPr>
              <a:spLocks noChangeArrowheads="1"/>
            </p:cNvSpPr>
            <p:nvPr/>
          </p:nvSpPr>
          <p:spPr bwMode="auto">
            <a:xfrm>
              <a:off x="2708" y="2659"/>
              <a:ext cx="613" cy="46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27" name="Freeform 384"/>
            <p:cNvSpPr>
              <a:spLocks/>
            </p:cNvSpPr>
            <p:nvPr/>
          </p:nvSpPr>
          <p:spPr bwMode="auto">
            <a:xfrm>
              <a:off x="3001" y="2960"/>
              <a:ext cx="258" cy="111"/>
            </a:xfrm>
            <a:custGeom>
              <a:avLst/>
              <a:gdLst>
                <a:gd name="T0" fmla="*/ 0 w 339"/>
                <a:gd name="T1" fmla="*/ 0 h 146"/>
                <a:gd name="T2" fmla="*/ 92 w 339"/>
                <a:gd name="T3" fmla="*/ 0 h 146"/>
                <a:gd name="T4" fmla="*/ 129 w 339"/>
                <a:gd name="T5" fmla="*/ 52 h 146"/>
                <a:gd name="T6" fmla="*/ 166 w 339"/>
                <a:gd name="T7" fmla="*/ 0 h 146"/>
                <a:gd name="T8" fmla="*/ 258 w 339"/>
                <a:gd name="T9" fmla="*/ 0 h 146"/>
                <a:gd name="T10" fmla="*/ 202 w 339"/>
                <a:gd name="T11" fmla="*/ 111 h 146"/>
                <a:gd name="T12" fmla="*/ 56 w 339"/>
                <a:gd name="T13" fmla="*/ 111 h 146"/>
                <a:gd name="T14" fmla="*/ 0 w 339"/>
                <a:gd name="T15" fmla="*/ 0 h 1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9"/>
                <a:gd name="T25" fmla="*/ 0 h 146"/>
                <a:gd name="T26" fmla="*/ 339 w 339"/>
                <a:gd name="T27" fmla="*/ 146 h 1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9" h="146">
                  <a:moveTo>
                    <a:pt x="0" y="0"/>
                  </a:moveTo>
                  <a:lnTo>
                    <a:pt x="121" y="0"/>
                  </a:lnTo>
                  <a:lnTo>
                    <a:pt x="169" y="69"/>
                  </a:lnTo>
                  <a:lnTo>
                    <a:pt x="218" y="0"/>
                  </a:lnTo>
                  <a:lnTo>
                    <a:pt x="339" y="0"/>
                  </a:lnTo>
                  <a:lnTo>
                    <a:pt x="266" y="146"/>
                  </a:lnTo>
                  <a:lnTo>
                    <a:pt x="73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8" name="Rectangle 386"/>
            <p:cNvSpPr>
              <a:spLocks noChangeArrowheads="1"/>
            </p:cNvSpPr>
            <p:nvPr/>
          </p:nvSpPr>
          <p:spPr bwMode="auto">
            <a:xfrm>
              <a:off x="2978" y="2726"/>
              <a:ext cx="294" cy="17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Cache</a:t>
              </a:r>
            </a:p>
          </p:txBody>
        </p:sp>
        <p:grpSp>
          <p:nvGrpSpPr>
            <p:cNvPr id="13429" name="Group 390"/>
            <p:cNvGrpSpPr>
              <a:grpSpLocks/>
            </p:cNvGrpSpPr>
            <p:nvPr/>
          </p:nvGrpSpPr>
          <p:grpSpPr bwMode="auto">
            <a:xfrm>
              <a:off x="2866" y="2916"/>
              <a:ext cx="61" cy="183"/>
              <a:chOff x="1077" y="2063"/>
              <a:chExt cx="81" cy="238"/>
            </a:xfrm>
          </p:grpSpPr>
          <p:sp>
            <p:nvSpPr>
              <p:cNvPr id="13443" name="Rectangle 391"/>
              <p:cNvSpPr>
                <a:spLocks noChangeArrowheads="1"/>
              </p:cNvSpPr>
              <p:nvPr/>
            </p:nvSpPr>
            <p:spPr bwMode="auto">
              <a:xfrm>
                <a:off x="1093" y="2063"/>
                <a:ext cx="48" cy="173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13444" name="Oval 392"/>
              <p:cNvSpPr>
                <a:spLocks noChangeArrowheads="1"/>
              </p:cNvSpPr>
              <p:nvPr/>
            </p:nvSpPr>
            <p:spPr bwMode="auto">
              <a:xfrm>
                <a:off x="1077" y="2220"/>
                <a:ext cx="81" cy="81"/>
              </a:xfrm>
              <a:prstGeom prst="ellipse">
                <a:avLst/>
              </a:prstGeom>
              <a:solidFill>
                <a:srgbClr val="9900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13445" name="Rectangle 393"/>
              <p:cNvSpPr>
                <a:spLocks noChangeArrowheads="1"/>
              </p:cNvSpPr>
              <p:nvPr/>
            </p:nvSpPr>
            <p:spPr bwMode="auto">
              <a:xfrm>
                <a:off x="1093" y="2184"/>
                <a:ext cx="48" cy="70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13430" name="Group 394"/>
            <p:cNvGrpSpPr>
              <a:grpSpLocks/>
            </p:cNvGrpSpPr>
            <p:nvPr/>
          </p:nvGrpSpPr>
          <p:grpSpPr bwMode="auto">
            <a:xfrm>
              <a:off x="2737" y="2708"/>
              <a:ext cx="166" cy="166"/>
              <a:chOff x="4285" y="3308"/>
              <a:chExt cx="166" cy="166"/>
            </a:xfrm>
          </p:grpSpPr>
          <p:sp>
            <p:nvSpPr>
              <p:cNvPr id="13431" name="Oval 395"/>
              <p:cNvSpPr>
                <a:spLocks noChangeArrowheads="1"/>
              </p:cNvSpPr>
              <p:nvPr/>
            </p:nvSpPr>
            <p:spPr bwMode="auto">
              <a:xfrm>
                <a:off x="4285" y="3308"/>
                <a:ext cx="166" cy="16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13432" name="Line 396"/>
              <p:cNvSpPr>
                <a:spLocks noChangeShapeType="1"/>
              </p:cNvSpPr>
              <p:nvPr/>
            </p:nvSpPr>
            <p:spPr bwMode="auto">
              <a:xfrm flipH="1" flipV="1">
                <a:off x="4287" y="3380"/>
                <a:ext cx="3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3" name="Line 397"/>
              <p:cNvSpPr>
                <a:spLocks noChangeShapeType="1"/>
              </p:cNvSpPr>
              <p:nvPr/>
            </p:nvSpPr>
            <p:spPr bwMode="auto">
              <a:xfrm flipV="1">
                <a:off x="4371" y="3311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4" name="Line 398"/>
              <p:cNvSpPr>
                <a:spLocks noChangeShapeType="1"/>
              </p:cNvSpPr>
              <p:nvPr/>
            </p:nvSpPr>
            <p:spPr bwMode="auto">
              <a:xfrm flipV="1">
                <a:off x="4422" y="3382"/>
                <a:ext cx="27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5" name="Line 399"/>
              <p:cNvSpPr>
                <a:spLocks noChangeShapeType="1"/>
              </p:cNvSpPr>
              <p:nvPr/>
            </p:nvSpPr>
            <p:spPr bwMode="auto">
              <a:xfrm flipH="1" flipV="1">
                <a:off x="4310" y="3334"/>
                <a:ext cx="16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6" name="Line 400"/>
              <p:cNvSpPr>
                <a:spLocks noChangeShapeType="1"/>
              </p:cNvSpPr>
              <p:nvPr/>
            </p:nvSpPr>
            <p:spPr bwMode="auto">
              <a:xfrm flipV="1">
                <a:off x="4410" y="3334"/>
                <a:ext cx="18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7" name="Line 401"/>
              <p:cNvSpPr>
                <a:spLocks noChangeShapeType="1"/>
              </p:cNvSpPr>
              <p:nvPr/>
            </p:nvSpPr>
            <p:spPr bwMode="auto">
              <a:xfrm flipV="1">
                <a:off x="4370" y="3326"/>
                <a:ext cx="25" cy="85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8" name="Oval 402"/>
              <p:cNvSpPr>
                <a:spLocks noChangeArrowheads="1"/>
              </p:cNvSpPr>
              <p:nvPr/>
            </p:nvSpPr>
            <p:spPr bwMode="auto">
              <a:xfrm>
                <a:off x="4313" y="3416"/>
                <a:ext cx="111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13439" name="Line 403"/>
              <p:cNvSpPr>
                <a:spLocks noChangeShapeType="1"/>
              </p:cNvSpPr>
              <p:nvPr/>
            </p:nvSpPr>
            <p:spPr bwMode="auto">
              <a:xfrm>
                <a:off x="4293" y="3353"/>
                <a:ext cx="15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0" name="Line 404"/>
              <p:cNvSpPr>
                <a:spLocks noChangeShapeType="1"/>
              </p:cNvSpPr>
              <p:nvPr/>
            </p:nvSpPr>
            <p:spPr bwMode="auto">
              <a:xfrm>
                <a:off x="4338" y="3315"/>
                <a:ext cx="8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1" name="Line 405"/>
              <p:cNvSpPr>
                <a:spLocks noChangeShapeType="1"/>
              </p:cNvSpPr>
              <p:nvPr/>
            </p:nvSpPr>
            <p:spPr bwMode="auto">
              <a:xfrm flipH="1">
                <a:off x="4400" y="3317"/>
                <a:ext cx="6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2" name="Line 406"/>
              <p:cNvSpPr>
                <a:spLocks noChangeShapeType="1"/>
              </p:cNvSpPr>
              <p:nvPr/>
            </p:nvSpPr>
            <p:spPr bwMode="auto">
              <a:xfrm flipH="1">
                <a:off x="4430" y="3356"/>
                <a:ext cx="1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372" name="Line 602"/>
          <p:cNvSpPr>
            <a:spLocks noChangeShapeType="1"/>
          </p:cNvSpPr>
          <p:nvPr/>
        </p:nvSpPr>
        <p:spPr bwMode="auto">
          <a:xfrm flipV="1">
            <a:off x="6115050" y="3840163"/>
            <a:ext cx="0" cy="2190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73" name="Group 353"/>
          <p:cNvGrpSpPr>
            <a:grpSpLocks/>
          </p:cNvGrpSpPr>
          <p:nvPr/>
        </p:nvGrpSpPr>
        <p:grpSpPr bwMode="auto">
          <a:xfrm>
            <a:off x="5978525" y="4051300"/>
            <a:ext cx="263525" cy="263525"/>
            <a:chOff x="4285" y="3308"/>
            <a:chExt cx="166" cy="166"/>
          </a:xfrm>
        </p:grpSpPr>
        <p:sp>
          <p:nvSpPr>
            <p:cNvPr id="13413" name="Oval 354"/>
            <p:cNvSpPr>
              <a:spLocks noChangeArrowheads="1"/>
            </p:cNvSpPr>
            <p:nvPr/>
          </p:nvSpPr>
          <p:spPr bwMode="auto">
            <a:xfrm>
              <a:off x="4285" y="3308"/>
              <a:ext cx="166" cy="16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14" name="Line 355"/>
            <p:cNvSpPr>
              <a:spLocks noChangeShapeType="1"/>
            </p:cNvSpPr>
            <p:nvPr/>
          </p:nvSpPr>
          <p:spPr bwMode="auto">
            <a:xfrm flipH="1" flipV="1">
              <a:off x="4287" y="3380"/>
              <a:ext cx="3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" name="Line 356"/>
            <p:cNvSpPr>
              <a:spLocks noChangeShapeType="1"/>
            </p:cNvSpPr>
            <p:nvPr/>
          </p:nvSpPr>
          <p:spPr bwMode="auto">
            <a:xfrm flipV="1">
              <a:off x="4371" y="331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" name="Line 357"/>
            <p:cNvSpPr>
              <a:spLocks noChangeShapeType="1"/>
            </p:cNvSpPr>
            <p:nvPr/>
          </p:nvSpPr>
          <p:spPr bwMode="auto">
            <a:xfrm flipV="1">
              <a:off x="4422" y="3382"/>
              <a:ext cx="27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7" name="Line 358"/>
            <p:cNvSpPr>
              <a:spLocks noChangeShapeType="1"/>
            </p:cNvSpPr>
            <p:nvPr/>
          </p:nvSpPr>
          <p:spPr bwMode="auto">
            <a:xfrm flipH="1" flipV="1">
              <a:off x="4310" y="3334"/>
              <a:ext cx="16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8" name="Line 359"/>
            <p:cNvSpPr>
              <a:spLocks noChangeShapeType="1"/>
            </p:cNvSpPr>
            <p:nvPr/>
          </p:nvSpPr>
          <p:spPr bwMode="auto">
            <a:xfrm flipV="1">
              <a:off x="4410" y="3334"/>
              <a:ext cx="1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" name="Line 360"/>
            <p:cNvSpPr>
              <a:spLocks noChangeShapeType="1"/>
            </p:cNvSpPr>
            <p:nvPr/>
          </p:nvSpPr>
          <p:spPr bwMode="auto">
            <a:xfrm flipV="1">
              <a:off x="4370" y="3326"/>
              <a:ext cx="25" cy="8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" name="Oval 361"/>
            <p:cNvSpPr>
              <a:spLocks noChangeArrowheads="1"/>
            </p:cNvSpPr>
            <p:nvPr/>
          </p:nvSpPr>
          <p:spPr bwMode="auto">
            <a:xfrm>
              <a:off x="4313" y="3416"/>
              <a:ext cx="111" cy="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421" name="Line 362"/>
            <p:cNvSpPr>
              <a:spLocks noChangeShapeType="1"/>
            </p:cNvSpPr>
            <p:nvPr/>
          </p:nvSpPr>
          <p:spPr bwMode="auto">
            <a:xfrm>
              <a:off x="4293" y="3353"/>
              <a:ext cx="1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2" name="Line 363"/>
            <p:cNvSpPr>
              <a:spLocks noChangeShapeType="1"/>
            </p:cNvSpPr>
            <p:nvPr/>
          </p:nvSpPr>
          <p:spPr bwMode="auto">
            <a:xfrm>
              <a:off x="4338" y="3315"/>
              <a:ext cx="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" name="Line 364"/>
            <p:cNvSpPr>
              <a:spLocks noChangeShapeType="1"/>
            </p:cNvSpPr>
            <p:nvPr/>
          </p:nvSpPr>
          <p:spPr bwMode="auto">
            <a:xfrm flipH="1">
              <a:off x="4400" y="3317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" name="Line 365"/>
            <p:cNvSpPr>
              <a:spLocks noChangeShapeType="1"/>
            </p:cNvSpPr>
            <p:nvPr/>
          </p:nvSpPr>
          <p:spPr bwMode="auto">
            <a:xfrm flipH="1">
              <a:off x="4430" y="3356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74" name="Line 604"/>
          <p:cNvSpPr>
            <a:spLocks noChangeShapeType="1"/>
          </p:cNvSpPr>
          <p:nvPr/>
        </p:nvSpPr>
        <p:spPr bwMode="auto">
          <a:xfrm>
            <a:off x="4445000" y="3827463"/>
            <a:ext cx="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5" name="Line 605"/>
          <p:cNvSpPr>
            <a:spLocks noChangeShapeType="1"/>
          </p:cNvSpPr>
          <p:nvPr/>
        </p:nvSpPr>
        <p:spPr bwMode="auto">
          <a:xfrm flipV="1">
            <a:off x="4265613" y="3825875"/>
            <a:ext cx="0" cy="53816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6" name="Line 606"/>
          <p:cNvSpPr>
            <a:spLocks noChangeShapeType="1"/>
          </p:cNvSpPr>
          <p:nvPr/>
        </p:nvSpPr>
        <p:spPr bwMode="auto">
          <a:xfrm>
            <a:off x="2927350" y="3829050"/>
            <a:ext cx="0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7" name="Line 607"/>
          <p:cNvSpPr>
            <a:spLocks noChangeShapeType="1"/>
          </p:cNvSpPr>
          <p:nvPr/>
        </p:nvSpPr>
        <p:spPr bwMode="auto">
          <a:xfrm flipV="1">
            <a:off x="2681288" y="3832225"/>
            <a:ext cx="0" cy="5365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lg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8" name="Line 611"/>
          <p:cNvSpPr>
            <a:spLocks noChangeShapeType="1"/>
          </p:cNvSpPr>
          <p:nvPr/>
        </p:nvSpPr>
        <p:spPr bwMode="auto">
          <a:xfrm flipV="1">
            <a:off x="5140325" y="1855788"/>
            <a:ext cx="0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9" name="Line 613"/>
          <p:cNvSpPr>
            <a:spLocks noChangeShapeType="1"/>
          </p:cNvSpPr>
          <p:nvPr/>
        </p:nvSpPr>
        <p:spPr bwMode="auto">
          <a:xfrm>
            <a:off x="4819650" y="1857375"/>
            <a:ext cx="0" cy="257175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 type="none" w="lg" len="lg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0" name="Line 614"/>
          <p:cNvSpPr>
            <a:spLocks noChangeShapeType="1"/>
          </p:cNvSpPr>
          <p:nvPr/>
        </p:nvSpPr>
        <p:spPr bwMode="auto">
          <a:xfrm>
            <a:off x="6881813" y="1854200"/>
            <a:ext cx="0" cy="26035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 type="none" w="lg" len="lg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1" name="Line 615"/>
          <p:cNvSpPr>
            <a:spLocks noChangeShapeType="1"/>
          </p:cNvSpPr>
          <p:nvPr/>
        </p:nvSpPr>
        <p:spPr bwMode="auto">
          <a:xfrm flipV="1">
            <a:off x="6561138" y="1855788"/>
            <a:ext cx="0" cy="257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lg" len="lg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2" name="Line 616"/>
          <p:cNvSpPr>
            <a:spLocks noChangeShapeType="1"/>
          </p:cNvSpPr>
          <p:nvPr/>
        </p:nvSpPr>
        <p:spPr bwMode="auto">
          <a:xfrm flipV="1">
            <a:off x="3327400" y="1854200"/>
            <a:ext cx="0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3" name="Line 617"/>
          <p:cNvSpPr>
            <a:spLocks noChangeShapeType="1"/>
          </p:cNvSpPr>
          <p:nvPr/>
        </p:nvSpPr>
        <p:spPr bwMode="auto">
          <a:xfrm>
            <a:off x="3006725" y="1855788"/>
            <a:ext cx="0" cy="257175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 type="none" w="lg" len="lg"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4" name="Rectangle 128"/>
          <p:cNvSpPr>
            <a:spLocks noChangeArrowheads="1"/>
          </p:cNvSpPr>
          <p:nvPr/>
        </p:nvSpPr>
        <p:spPr bwMode="auto">
          <a:xfrm>
            <a:off x="3794125" y="1833563"/>
            <a:ext cx="10477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b="1">
                <a:solidFill>
                  <a:schemeClr val="tx1"/>
                </a:solidFill>
                <a:latin typeface="Arial" charset="0"/>
              </a:rPr>
              <a:t>goals</a:t>
            </a:r>
          </a:p>
        </p:txBody>
      </p:sp>
      <p:sp>
        <p:nvSpPr>
          <p:cNvPr id="13385" name="Text Box 453"/>
          <p:cNvSpPr txBox="1">
            <a:spLocks noChangeArrowheads="1"/>
          </p:cNvSpPr>
          <p:nvPr/>
        </p:nvSpPr>
        <p:spPr bwMode="auto">
          <a:xfrm>
            <a:off x="2184400" y="3094038"/>
            <a:ext cx="5635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tx1"/>
                </a:solidFill>
                <a:latin typeface="Arial" charset="0"/>
              </a:rPr>
              <a:t>Perf. Models</a:t>
            </a:r>
            <a:endParaRPr lang="en-US" b="1">
              <a:latin typeface="Arial" charset="0"/>
            </a:endParaRPr>
          </a:p>
        </p:txBody>
      </p:sp>
      <p:sp>
        <p:nvSpPr>
          <p:cNvPr id="1540332" name="Freeform 236"/>
          <p:cNvSpPr>
            <a:spLocks/>
          </p:cNvSpPr>
          <p:nvPr/>
        </p:nvSpPr>
        <p:spPr bwMode="auto">
          <a:xfrm>
            <a:off x="3544888" y="1798638"/>
            <a:ext cx="1438275" cy="696912"/>
          </a:xfrm>
          <a:custGeom>
            <a:avLst/>
            <a:gdLst>
              <a:gd name="T0" fmla="*/ 628 w 696"/>
              <a:gd name="T1" fmla="*/ 190 h 439"/>
              <a:gd name="T2" fmla="*/ 696 w 696"/>
              <a:gd name="T3" fmla="*/ 138 h 439"/>
              <a:gd name="T4" fmla="*/ 651 w 696"/>
              <a:gd name="T5" fmla="*/ 41 h 439"/>
              <a:gd name="T6" fmla="*/ 583 w 696"/>
              <a:gd name="T7" fmla="*/ 3 h 439"/>
              <a:gd name="T8" fmla="*/ 411 w 696"/>
              <a:gd name="T9" fmla="*/ 33 h 439"/>
              <a:gd name="T10" fmla="*/ 396 w 696"/>
              <a:gd name="T11" fmla="*/ 56 h 439"/>
              <a:gd name="T12" fmla="*/ 389 w 696"/>
              <a:gd name="T13" fmla="*/ 78 h 439"/>
              <a:gd name="T14" fmla="*/ 359 w 696"/>
              <a:gd name="T15" fmla="*/ 123 h 439"/>
              <a:gd name="T16" fmla="*/ 396 w 696"/>
              <a:gd name="T17" fmla="*/ 243 h 439"/>
              <a:gd name="T18" fmla="*/ 651 w 696"/>
              <a:gd name="T19" fmla="*/ 205 h 439"/>
              <a:gd name="T20" fmla="*/ 591 w 696"/>
              <a:gd name="T21" fmla="*/ 243 h 439"/>
              <a:gd name="T22" fmla="*/ 546 w 696"/>
              <a:gd name="T23" fmla="*/ 273 h 439"/>
              <a:gd name="T24" fmla="*/ 359 w 696"/>
              <a:gd name="T25" fmla="*/ 370 h 439"/>
              <a:gd name="T26" fmla="*/ 0 w 696"/>
              <a:gd name="T27" fmla="*/ 430 h 4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96"/>
              <a:gd name="T43" fmla="*/ 0 h 439"/>
              <a:gd name="T44" fmla="*/ 696 w 696"/>
              <a:gd name="T45" fmla="*/ 439 h 4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96" h="439">
                <a:moveTo>
                  <a:pt x="628" y="190"/>
                </a:moveTo>
                <a:cubicBezTo>
                  <a:pt x="678" y="182"/>
                  <a:pt x="680" y="182"/>
                  <a:pt x="696" y="138"/>
                </a:cubicBezTo>
                <a:cubicBezTo>
                  <a:pt x="687" y="74"/>
                  <a:pt x="692" y="76"/>
                  <a:pt x="651" y="41"/>
                </a:cubicBezTo>
                <a:cubicBezTo>
                  <a:pt x="604" y="0"/>
                  <a:pt x="642" y="15"/>
                  <a:pt x="583" y="3"/>
                </a:cubicBezTo>
                <a:cubicBezTo>
                  <a:pt x="526" y="11"/>
                  <a:pt x="459" y="1"/>
                  <a:pt x="411" y="33"/>
                </a:cubicBezTo>
                <a:cubicBezTo>
                  <a:pt x="406" y="41"/>
                  <a:pt x="400" y="48"/>
                  <a:pt x="396" y="56"/>
                </a:cubicBezTo>
                <a:cubicBezTo>
                  <a:pt x="393" y="63"/>
                  <a:pt x="393" y="71"/>
                  <a:pt x="389" y="78"/>
                </a:cubicBezTo>
                <a:cubicBezTo>
                  <a:pt x="380" y="94"/>
                  <a:pt x="359" y="123"/>
                  <a:pt x="359" y="123"/>
                </a:cubicBezTo>
                <a:cubicBezTo>
                  <a:pt x="341" y="182"/>
                  <a:pt x="326" y="218"/>
                  <a:pt x="396" y="243"/>
                </a:cubicBezTo>
                <a:cubicBezTo>
                  <a:pt x="484" y="234"/>
                  <a:pt x="562" y="212"/>
                  <a:pt x="651" y="205"/>
                </a:cubicBezTo>
                <a:cubicBezTo>
                  <a:pt x="600" y="231"/>
                  <a:pt x="641" y="208"/>
                  <a:pt x="591" y="243"/>
                </a:cubicBezTo>
                <a:cubicBezTo>
                  <a:pt x="576" y="253"/>
                  <a:pt x="546" y="273"/>
                  <a:pt x="546" y="273"/>
                </a:cubicBezTo>
                <a:cubicBezTo>
                  <a:pt x="515" y="318"/>
                  <a:pt x="413" y="360"/>
                  <a:pt x="359" y="370"/>
                </a:cubicBezTo>
                <a:cubicBezTo>
                  <a:pt x="243" y="439"/>
                  <a:pt x="138" y="430"/>
                  <a:pt x="0" y="43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333" name="Freeform 237"/>
          <p:cNvSpPr>
            <a:spLocks/>
          </p:cNvSpPr>
          <p:nvPr/>
        </p:nvSpPr>
        <p:spPr bwMode="auto">
          <a:xfrm>
            <a:off x="3538538" y="1162050"/>
            <a:ext cx="1270000" cy="1273175"/>
          </a:xfrm>
          <a:custGeom>
            <a:avLst/>
            <a:gdLst>
              <a:gd name="T0" fmla="*/ 494 w 725"/>
              <a:gd name="T1" fmla="*/ 308 h 802"/>
              <a:gd name="T2" fmla="*/ 539 w 725"/>
              <a:gd name="T3" fmla="*/ 398 h 802"/>
              <a:gd name="T4" fmla="*/ 561 w 725"/>
              <a:gd name="T5" fmla="*/ 405 h 802"/>
              <a:gd name="T6" fmla="*/ 673 w 725"/>
              <a:gd name="T7" fmla="*/ 383 h 802"/>
              <a:gd name="T8" fmla="*/ 718 w 725"/>
              <a:gd name="T9" fmla="*/ 315 h 802"/>
              <a:gd name="T10" fmla="*/ 613 w 725"/>
              <a:gd name="T11" fmla="*/ 31 h 802"/>
              <a:gd name="T12" fmla="*/ 494 w 725"/>
              <a:gd name="T13" fmla="*/ 16 h 802"/>
              <a:gd name="T14" fmla="*/ 471 w 725"/>
              <a:gd name="T15" fmla="*/ 31 h 802"/>
              <a:gd name="T16" fmla="*/ 441 w 725"/>
              <a:gd name="T17" fmla="*/ 76 h 802"/>
              <a:gd name="T18" fmla="*/ 434 w 725"/>
              <a:gd name="T19" fmla="*/ 240 h 802"/>
              <a:gd name="T20" fmla="*/ 494 w 725"/>
              <a:gd name="T21" fmla="*/ 308 h 802"/>
              <a:gd name="T22" fmla="*/ 464 w 725"/>
              <a:gd name="T23" fmla="*/ 345 h 802"/>
              <a:gd name="T24" fmla="*/ 337 w 725"/>
              <a:gd name="T25" fmla="*/ 413 h 802"/>
              <a:gd name="T26" fmla="*/ 277 w 725"/>
              <a:gd name="T27" fmla="*/ 442 h 802"/>
              <a:gd name="T28" fmla="*/ 232 w 725"/>
              <a:gd name="T29" fmla="*/ 487 h 802"/>
              <a:gd name="T30" fmla="*/ 187 w 725"/>
              <a:gd name="T31" fmla="*/ 637 h 802"/>
              <a:gd name="T32" fmla="*/ 157 w 725"/>
              <a:gd name="T33" fmla="*/ 682 h 802"/>
              <a:gd name="T34" fmla="*/ 142 w 725"/>
              <a:gd name="T35" fmla="*/ 704 h 802"/>
              <a:gd name="T36" fmla="*/ 0 w 725"/>
              <a:gd name="T37" fmla="*/ 802 h 8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25"/>
              <a:gd name="T58" fmla="*/ 0 h 802"/>
              <a:gd name="T59" fmla="*/ 725 w 725"/>
              <a:gd name="T60" fmla="*/ 802 h 80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25" h="802">
                <a:moveTo>
                  <a:pt x="494" y="308"/>
                </a:moveTo>
                <a:cubicBezTo>
                  <a:pt x="495" y="309"/>
                  <a:pt x="534" y="393"/>
                  <a:pt x="539" y="398"/>
                </a:cubicBezTo>
                <a:cubicBezTo>
                  <a:pt x="544" y="403"/>
                  <a:pt x="554" y="403"/>
                  <a:pt x="561" y="405"/>
                </a:cubicBezTo>
                <a:cubicBezTo>
                  <a:pt x="620" y="444"/>
                  <a:pt x="625" y="398"/>
                  <a:pt x="673" y="383"/>
                </a:cubicBezTo>
                <a:cubicBezTo>
                  <a:pt x="689" y="358"/>
                  <a:pt x="709" y="344"/>
                  <a:pt x="718" y="315"/>
                </a:cubicBezTo>
                <a:cubicBezTo>
                  <a:pt x="713" y="226"/>
                  <a:pt x="725" y="65"/>
                  <a:pt x="613" y="31"/>
                </a:cubicBezTo>
                <a:cubicBezTo>
                  <a:pt x="568" y="0"/>
                  <a:pt x="558" y="10"/>
                  <a:pt x="494" y="16"/>
                </a:cubicBezTo>
                <a:cubicBezTo>
                  <a:pt x="486" y="21"/>
                  <a:pt x="477" y="24"/>
                  <a:pt x="471" y="31"/>
                </a:cubicBezTo>
                <a:cubicBezTo>
                  <a:pt x="459" y="45"/>
                  <a:pt x="441" y="76"/>
                  <a:pt x="441" y="76"/>
                </a:cubicBezTo>
                <a:cubicBezTo>
                  <a:pt x="420" y="138"/>
                  <a:pt x="407" y="158"/>
                  <a:pt x="434" y="240"/>
                </a:cubicBezTo>
                <a:cubicBezTo>
                  <a:pt x="443" y="269"/>
                  <a:pt x="477" y="283"/>
                  <a:pt x="494" y="308"/>
                </a:cubicBezTo>
                <a:cubicBezTo>
                  <a:pt x="481" y="345"/>
                  <a:pt x="495" y="318"/>
                  <a:pt x="464" y="345"/>
                </a:cubicBezTo>
                <a:cubicBezTo>
                  <a:pt x="408" y="393"/>
                  <a:pt x="407" y="402"/>
                  <a:pt x="337" y="413"/>
                </a:cubicBezTo>
                <a:cubicBezTo>
                  <a:pt x="317" y="423"/>
                  <a:pt x="297" y="432"/>
                  <a:pt x="277" y="442"/>
                </a:cubicBezTo>
                <a:cubicBezTo>
                  <a:pt x="258" y="451"/>
                  <a:pt x="232" y="487"/>
                  <a:pt x="232" y="487"/>
                </a:cubicBezTo>
                <a:cubicBezTo>
                  <a:pt x="219" y="527"/>
                  <a:pt x="205" y="604"/>
                  <a:pt x="187" y="637"/>
                </a:cubicBezTo>
                <a:cubicBezTo>
                  <a:pt x="178" y="653"/>
                  <a:pt x="167" y="667"/>
                  <a:pt x="157" y="682"/>
                </a:cubicBezTo>
                <a:cubicBezTo>
                  <a:pt x="152" y="689"/>
                  <a:pt x="142" y="704"/>
                  <a:pt x="142" y="704"/>
                </a:cubicBezTo>
                <a:cubicBezTo>
                  <a:pt x="123" y="767"/>
                  <a:pt x="64" y="802"/>
                  <a:pt x="0" y="802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334" name="Freeform 238"/>
          <p:cNvSpPr>
            <a:spLocks/>
          </p:cNvSpPr>
          <p:nvPr/>
        </p:nvSpPr>
        <p:spPr bwMode="auto">
          <a:xfrm>
            <a:off x="1282700" y="2719388"/>
            <a:ext cx="1592263" cy="1638300"/>
          </a:xfrm>
          <a:custGeom>
            <a:avLst/>
            <a:gdLst>
              <a:gd name="T0" fmla="*/ 426 w 583"/>
              <a:gd name="T1" fmla="*/ 756 h 1032"/>
              <a:gd name="T2" fmla="*/ 224 w 583"/>
              <a:gd name="T3" fmla="*/ 711 h 1032"/>
              <a:gd name="T4" fmla="*/ 134 w 583"/>
              <a:gd name="T5" fmla="*/ 726 h 1032"/>
              <a:gd name="T6" fmla="*/ 67 w 583"/>
              <a:gd name="T7" fmla="*/ 785 h 1032"/>
              <a:gd name="T8" fmla="*/ 44 w 583"/>
              <a:gd name="T9" fmla="*/ 793 h 1032"/>
              <a:gd name="T10" fmla="*/ 22 w 583"/>
              <a:gd name="T11" fmla="*/ 808 h 1032"/>
              <a:gd name="T12" fmla="*/ 7 w 583"/>
              <a:gd name="T13" fmla="*/ 853 h 1032"/>
              <a:gd name="T14" fmla="*/ 0 w 583"/>
              <a:gd name="T15" fmla="*/ 875 h 1032"/>
              <a:gd name="T16" fmla="*/ 37 w 583"/>
              <a:gd name="T17" fmla="*/ 1010 h 1032"/>
              <a:gd name="T18" fmla="*/ 89 w 583"/>
              <a:gd name="T19" fmla="*/ 1032 h 1032"/>
              <a:gd name="T20" fmla="*/ 321 w 583"/>
              <a:gd name="T21" fmla="*/ 980 h 1032"/>
              <a:gd name="T22" fmla="*/ 396 w 583"/>
              <a:gd name="T23" fmla="*/ 965 h 1032"/>
              <a:gd name="T24" fmla="*/ 456 w 583"/>
              <a:gd name="T25" fmla="*/ 958 h 1032"/>
              <a:gd name="T26" fmla="*/ 456 w 583"/>
              <a:gd name="T27" fmla="*/ 815 h 1032"/>
              <a:gd name="T28" fmla="*/ 441 w 583"/>
              <a:gd name="T29" fmla="*/ 793 h 1032"/>
              <a:gd name="T30" fmla="*/ 419 w 583"/>
              <a:gd name="T31" fmla="*/ 785 h 1032"/>
              <a:gd name="T32" fmla="*/ 411 w 583"/>
              <a:gd name="T33" fmla="*/ 763 h 1032"/>
              <a:gd name="T34" fmla="*/ 389 w 583"/>
              <a:gd name="T35" fmla="*/ 741 h 1032"/>
              <a:gd name="T36" fmla="*/ 254 w 583"/>
              <a:gd name="T37" fmla="*/ 681 h 1032"/>
              <a:gd name="T38" fmla="*/ 187 w 583"/>
              <a:gd name="T39" fmla="*/ 628 h 1032"/>
              <a:gd name="T40" fmla="*/ 142 w 583"/>
              <a:gd name="T41" fmla="*/ 471 h 1032"/>
              <a:gd name="T42" fmla="*/ 134 w 583"/>
              <a:gd name="T43" fmla="*/ 441 h 1032"/>
              <a:gd name="T44" fmla="*/ 119 w 583"/>
              <a:gd name="T45" fmla="*/ 396 h 1032"/>
              <a:gd name="T46" fmla="*/ 194 w 583"/>
              <a:gd name="T47" fmla="*/ 194 h 1032"/>
              <a:gd name="T48" fmla="*/ 254 w 583"/>
              <a:gd name="T49" fmla="*/ 165 h 1032"/>
              <a:gd name="T50" fmla="*/ 381 w 583"/>
              <a:gd name="T51" fmla="*/ 97 h 1032"/>
              <a:gd name="T52" fmla="*/ 441 w 583"/>
              <a:gd name="T53" fmla="*/ 82 h 1032"/>
              <a:gd name="T54" fmla="*/ 531 w 583"/>
              <a:gd name="T55" fmla="*/ 45 h 1032"/>
              <a:gd name="T56" fmla="*/ 583 w 583"/>
              <a:gd name="T57" fmla="*/ 0 h 103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83"/>
              <a:gd name="T88" fmla="*/ 0 h 1032"/>
              <a:gd name="T89" fmla="*/ 583 w 583"/>
              <a:gd name="T90" fmla="*/ 1032 h 103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83" h="1032">
                <a:moveTo>
                  <a:pt x="426" y="756"/>
                </a:moveTo>
                <a:cubicBezTo>
                  <a:pt x="358" y="743"/>
                  <a:pt x="292" y="727"/>
                  <a:pt x="224" y="711"/>
                </a:cubicBezTo>
                <a:cubicBezTo>
                  <a:pt x="218" y="712"/>
                  <a:pt x="153" y="713"/>
                  <a:pt x="134" y="726"/>
                </a:cubicBezTo>
                <a:cubicBezTo>
                  <a:pt x="110" y="742"/>
                  <a:pt x="91" y="769"/>
                  <a:pt x="67" y="785"/>
                </a:cubicBezTo>
                <a:cubicBezTo>
                  <a:pt x="60" y="790"/>
                  <a:pt x="51" y="789"/>
                  <a:pt x="44" y="793"/>
                </a:cubicBezTo>
                <a:cubicBezTo>
                  <a:pt x="36" y="797"/>
                  <a:pt x="29" y="803"/>
                  <a:pt x="22" y="808"/>
                </a:cubicBezTo>
                <a:cubicBezTo>
                  <a:pt x="17" y="823"/>
                  <a:pt x="12" y="838"/>
                  <a:pt x="7" y="853"/>
                </a:cubicBezTo>
                <a:cubicBezTo>
                  <a:pt x="5" y="860"/>
                  <a:pt x="0" y="875"/>
                  <a:pt x="0" y="875"/>
                </a:cubicBezTo>
                <a:cubicBezTo>
                  <a:pt x="4" y="906"/>
                  <a:pt x="7" y="986"/>
                  <a:pt x="37" y="1010"/>
                </a:cubicBezTo>
                <a:cubicBezTo>
                  <a:pt x="52" y="1022"/>
                  <a:pt x="72" y="1024"/>
                  <a:pt x="89" y="1032"/>
                </a:cubicBezTo>
                <a:cubicBezTo>
                  <a:pt x="176" y="1024"/>
                  <a:pt x="240" y="1006"/>
                  <a:pt x="321" y="980"/>
                </a:cubicBezTo>
                <a:cubicBezTo>
                  <a:pt x="362" y="941"/>
                  <a:pt x="325" y="965"/>
                  <a:pt x="396" y="965"/>
                </a:cubicBezTo>
                <a:cubicBezTo>
                  <a:pt x="416" y="965"/>
                  <a:pt x="436" y="960"/>
                  <a:pt x="456" y="958"/>
                </a:cubicBezTo>
                <a:cubicBezTo>
                  <a:pt x="508" y="923"/>
                  <a:pt x="507" y="850"/>
                  <a:pt x="456" y="815"/>
                </a:cubicBezTo>
                <a:cubicBezTo>
                  <a:pt x="451" y="808"/>
                  <a:pt x="448" y="799"/>
                  <a:pt x="441" y="793"/>
                </a:cubicBezTo>
                <a:cubicBezTo>
                  <a:pt x="435" y="788"/>
                  <a:pt x="425" y="791"/>
                  <a:pt x="419" y="785"/>
                </a:cubicBezTo>
                <a:cubicBezTo>
                  <a:pt x="413" y="779"/>
                  <a:pt x="415" y="769"/>
                  <a:pt x="411" y="763"/>
                </a:cubicBezTo>
                <a:cubicBezTo>
                  <a:pt x="405" y="754"/>
                  <a:pt x="397" y="748"/>
                  <a:pt x="389" y="741"/>
                </a:cubicBezTo>
                <a:cubicBezTo>
                  <a:pt x="352" y="711"/>
                  <a:pt x="300" y="692"/>
                  <a:pt x="254" y="681"/>
                </a:cubicBezTo>
                <a:cubicBezTo>
                  <a:pt x="223" y="665"/>
                  <a:pt x="206" y="657"/>
                  <a:pt x="187" y="628"/>
                </a:cubicBezTo>
                <a:cubicBezTo>
                  <a:pt x="174" y="580"/>
                  <a:pt x="167" y="509"/>
                  <a:pt x="142" y="471"/>
                </a:cubicBezTo>
                <a:cubicBezTo>
                  <a:pt x="139" y="461"/>
                  <a:pt x="137" y="451"/>
                  <a:pt x="134" y="441"/>
                </a:cubicBezTo>
                <a:cubicBezTo>
                  <a:pt x="129" y="426"/>
                  <a:pt x="119" y="396"/>
                  <a:pt x="119" y="396"/>
                </a:cubicBezTo>
                <a:cubicBezTo>
                  <a:pt x="123" y="335"/>
                  <a:pt x="119" y="221"/>
                  <a:pt x="194" y="194"/>
                </a:cubicBezTo>
                <a:cubicBezTo>
                  <a:pt x="263" y="143"/>
                  <a:pt x="186" y="194"/>
                  <a:pt x="254" y="165"/>
                </a:cubicBezTo>
                <a:cubicBezTo>
                  <a:pt x="297" y="147"/>
                  <a:pt x="338" y="115"/>
                  <a:pt x="381" y="97"/>
                </a:cubicBezTo>
                <a:cubicBezTo>
                  <a:pt x="400" y="89"/>
                  <a:pt x="421" y="87"/>
                  <a:pt x="441" y="82"/>
                </a:cubicBezTo>
                <a:cubicBezTo>
                  <a:pt x="469" y="63"/>
                  <a:pt x="499" y="55"/>
                  <a:pt x="531" y="45"/>
                </a:cubicBezTo>
                <a:cubicBezTo>
                  <a:pt x="551" y="14"/>
                  <a:pt x="559" y="24"/>
                  <a:pt x="583" y="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335" name="Freeform 239"/>
          <p:cNvSpPr>
            <a:spLocks/>
          </p:cNvSpPr>
          <p:nvPr/>
        </p:nvSpPr>
        <p:spPr bwMode="auto">
          <a:xfrm>
            <a:off x="2992438" y="3290888"/>
            <a:ext cx="676275" cy="1068387"/>
          </a:xfrm>
          <a:custGeom>
            <a:avLst/>
            <a:gdLst>
              <a:gd name="T0" fmla="*/ 426 w 426"/>
              <a:gd name="T1" fmla="*/ 0 h 822"/>
              <a:gd name="T2" fmla="*/ 419 w 426"/>
              <a:gd name="T3" fmla="*/ 22 h 822"/>
              <a:gd name="T4" fmla="*/ 389 w 426"/>
              <a:gd name="T5" fmla="*/ 82 h 822"/>
              <a:gd name="T6" fmla="*/ 352 w 426"/>
              <a:gd name="T7" fmla="*/ 194 h 822"/>
              <a:gd name="T8" fmla="*/ 337 w 426"/>
              <a:gd name="T9" fmla="*/ 217 h 822"/>
              <a:gd name="T10" fmla="*/ 329 w 426"/>
              <a:gd name="T11" fmla="*/ 239 h 822"/>
              <a:gd name="T12" fmla="*/ 284 w 426"/>
              <a:gd name="T13" fmla="*/ 269 h 822"/>
              <a:gd name="T14" fmla="*/ 210 w 426"/>
              <a:gd name="T15" fmla="*/ 306 h 822"/>
              <a:gd name="T16" fmla="*/ 105 w 426"/>
              <a:gd name="T17" fmla="*/ 374 h 822"/>
              <a:gd name="T18" fmla="*/ 52 w 426"/>
              <a:gd name="T19" fmla="*/ 426 h 822"/>
              <a:gd name="T20" fmla="*/ 23 w 426"/>
              <a:gd name="T21" fmla="*/ 508 h 822"/>
              <a:gd name="T22" fmla="*/ 23 w 426"/>
              <a:gd name="T23" fmla="*/ 822 h 8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6"/>
              <a:gd name="T37" fmla="*/ 0 h 822"/>
              <a:gd name="T38" fmla="*/ 426 w 426"/>
              <a:gd name="T39" fmla="*/ 822 h 8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6" h="822">
                <a:moveTo>
                  <a:pt x="426" y="0"/>
                </a:moveTo>
                <a:cubicBezTo>
                  <a:pt x="424" y="7"/>
                  <a:pt x="422" y="15"/>
                  <a:pt x="419" y="22"/>
                </a:cubicBezTo>
                <a:cubicBezTo>
                  <a:pt x="410" y="42"/>
                  <a:pt x="396" y="61"/>
                  <a:pt x="389" y="82"/>
                </a:cubicBezTo>
                <a:cubicBezTo>
                  <a:pt x="377" y="119"/>
                  <a:pt x="364" y="157"/>
                  <a:pt x="352" y="194"/>
                </a:cubicBezTo>
                <a:cubicBezTo>
                  <a:pt x="349" y="203"/>
                  <a:pt x="341" y="209"/>
                  <a:pt x="337" y="217"/>
                </a:cubicBezTo>
                <a:cubicBezTo>
                  <a:pt x="333" y="224"/>
                  <a:pt x="335" y="234"/>
                  <a:pt x="329" y="239"/>
                </a:cubicBezTo>
                <a:cubicBezTo>
                  <a:pt x="316" y="252"/>
                  <a:pt x="284" y="269"/>
                  <a:pt x="284" y="269"/>
                </a:cubicBezTo>
                <a:cubicBezTo>
                  <a:pt x="259" y="305"/>
                  <a:pt x="246" y="291"/>
                  <a:pt x="210" y="306"/>
                </a:cubicBezTo>
                <a:cubicBezTo>
                  <a:pt x="171" y="323"/>
                  <a:pt x="144" y="355"/>
                  <a:pt x="105" y="374"/>
                </a:cubicBezTo>
                <a:cubicBezTo>
                  <a:pt x="87" y="400"/>
                  <a:pt x="70" y="400"/>
                  <a:pt x="52" y="426"/>
                </a:cubicBezTo>
                <a:cubicBezTo>
                  <a:pt x="45" y="457"/>
                  <a:pt x="40" y="481"/>
                  <a:pt x="23" y="508"/>
                </a:cubicBezTo>
                <a:cubicBezTo>
                  <a:pt x="0" y="595"/>
                  <a:pt x="23" y="732"/>
                  <a:pt x="23" y="822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0" name="Rectangle 240"/>
          <p:cNvSpPr>
            <a:spLocks noChangeArrowheads="1"/>
          </p:cNvSpPr>
          <p:nvPr/>
        </p:nvSpPr>
        <p:spPr bwMode="auto">
          <a:xfrm>
            <a:off x="1330325" y="6194425"/>
            <a:ext cx="5421313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800080"/>
                </a:solidFill>
                <a:latin typeface="Arial" charset="0"/>
              </a:rPr>
              <a:t>www.youtube.com/user/HeartbeatsAPI</a:t>
            </a:r>
          </a:p>
        </p:txBody>
      </p:sp>
      <p:sp>
        <p:nvSpPr>
          <p:cNvPr id="13391" name="Text Box 241"/>
          <p:cNvSpPr txBox="1">
            <a:spLocks noChangeArrowheads="1"/>
          </p:cNvSpPr>
          <p:nvPr/>
        </p:nvSpPr>
        <p:spPr bwMode="auto">
          <a:xfrm>
            <a:off x="3679825" y="1027113"/>
            <a:ext cx="10541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heartrate</a:t>
            </a:r>
          </a:p>
        </p:txBody>
      </p:sp>
      <p:sp>
        <p:nvSpPr>
          <p:cNvPr id="1540338" name="AutoShape 242"/>
          <p:cNvSpPr>
            <a:spLocks noChangeArrowheads="1"/>
          </p:cNvSpPr>
          <p:nvPr/>
        </p:nvSpPr>
        <p:spPr bwMode="auto">
          <a:xfrm>
            <a:off x="366713" y="560388"/>
            <a:ext cx="4251325" cy="1281112"/>
          </a:xfrm>
          <a:prstGeom prst="wedgeRoundRectCallout">
            <a:avLst>
              <a:gd name="adj1" fmla="val -4704"/>
              <a:gd name="adj2" fmla="val 142319"/>
              <a:gd name="adj3" fmla="val 16667"/>
            </a:avLst>
          </a:prstGeom>
          <a:solidFill>
            <a:srgbClr val="FFFF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tx1"/>
                </a:solidFill>
                <a:latin typeface="Arial" charset="0"/>
              </a:rPr>
              <a:t>Heartrate lower than user goal</a:t>
            </a:r>
          </a:p>
          <a:p>
            <a:r>
              <a:rPr lang="en-US" sz="2000" b="1">
                <a:solidFill>
                  <a:schemeClr val="tx1"/>
                </a:solidFill>
                <a:latin typeface="Arial" charset="0"/>
              </a:rPr>
              <a:t>Power is manageable</a:t>
            </a:r>
          </a:p>
          <a:p>
            <a:r>
              <a:rPr lang="en-US" sz="2000" b="1">
                <a:solidFill>
                  <a:schemeClr val="tx1"/>
                </a:solidFill>
                <a:latin typeface="Arial" charset="0"/>
              </a:rPr>
              <a:t>Increase core frequency</a:t>
            </a:r>
          </a:p>
        </p:txBody>
      </p:sp>
      <p:sp>
        <p:nvSpPr>
          <p:cNvPr id="13393" name="Text Box 243"/>
          <p:cNvSpPr txBox="1">
            <a:spLocks noChangeArrowheads="1"/>
          </p:cNvSpPr>
          <p:nvPr/>
        </p:nvSpPr>
        <p:spPr bwMode="auto">
          <a:xfrm>
            <a:off x="404813" y="5557838"/>
            <a:ext cx="7897812" cy="5191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Arial" charset="0"/>
              </a:rPr>
              <a:t>Computers should become more like humans</a:t>
            </a:r>
          </a:p>
        </p:txBody>
      </p:sp>
      <p:grpSp>
        <p:nvGrpSpPr>
          <p:cNvPr id="28" name="Group 244"/>
          <p:cNvGrpSpPr>
            <a:grpSpLocks/>
          </p:cNvGrpSpPr>
          <p:nvPr/>
        </p:nvGrpSpPr>
        <p:grpSpPr bwMode="auto">
          <a:xfrm>
            <a:off x="1108075" y="4473575"/>
            <a:ext cx="6778625" cy="1008063"/>
            <a:chOff x="698" y="2818"/>
            <a:chExt cx="4270" cy="635"/>
          </a:xfrm>
        </p:grpSpPr>
        <p:grpSp>
          <p:nvGrpSpPr>
            <p:cNvPr id="13395" name="Group 245"/>
            <p:cNvGrpSpPr>
              <a:grpSpLocks/>
            </p:cNvGrpSpPr>
            <p:nvPr/>
          </p:nvGrpSpPr>
          <p:grpSpPr bwMode="auto">
            <a:xfrm>
              <a:off x="698" y="2818"/>
              <a:ext cx="828" cy="482"/>
              <a:chOff x="691" y="2811"/>
              <a:chExt cx="828" cy="482"/>
            </a:xfrm>
          </p:grpSpPr>
          <p:sp>
            <p:nvSpPr>
              <p:cNvPr id="13408" name="Text Box 126"/>
              <p:cNvSpPr txBox="1">
                <a:spLocks noChangeArrowheads="1"/>
              </p:cNvSpPr>
              <p:nvPr/>
            </p:nvSpPr>
            <p:spPr bwMode="auto">
              <a:xfrm>
                <a:off x="691" y="3139"/>
                <a:ext cx="77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Partner core</a:t>
                </a:r>
              </a:p>
            </p:txBody>
          </p:sp>
          <p:sp>
            <p:nvSpPr>
              <p:cNvPr id="13409" name="Rectangle 127"/>
              <p:cNvSpPr>
                <a:spLocks noChangeArrowheads="1"/>
              </p:cNvSpPr>
              <p:nvPr/>
            </p:nvSpPr>
            <p:spPr bwMode="auto">
              <a:xfrm>
                <a:off x="1078" y="2811"/>
                <a:ext cx="311" cy="28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13410" name="Freeform 129"/>
              <p:cNvSpPr>
                <a:spLocks/>
              </p:cNvSpPr>
              <p:nvPr/>
            </p:nvSpPr>
            <p:spPr bwMode="auto">
              <a:xfrm>
                <a:off x="1176" y="3011"/>
                <a:ext cx="172" cy="74"/>
              </a:xfrm>
              <a:custGeom>
                <a:avLst/>
                <a:gdLst>
                  <a:gd name="T0" fmla="*/ 0 w 339"/>
                  <a:gd name="T1" fmla="*/ 0 h 146"/>
                  <a:gd name="T2" fmla="*/ 61 w 339"/>
                  <a:gd name="T3" fmla="*/ 0 h 146"/>
                  <a:gd name="T4" fmla="*/ 86 w 339"/>
                  <a:gd name="T5" fmla="*/ 35 h 146"/>
                  <a:gd name="T6" fmla="*/ 111 w 339"/>
                  <a:gd name="T7" fmla="*/ 0 h 146"/>
                  <a:gd name="T8" fmla="*/ 172 w 339"/>
                  <a:gd name="T9" fmla="*/ 0 h 146"/>
                  <a:gd name="T10" fmla="*/ 135 w 339"/>
                  <a:gd name="T11" fmla="*/ 74 h 146"/>
                  <a:gd name="T12" fmla="*/ 37 w 339"/>
                  <a:gd name="T13" fmla="*/ 74 h 146"/>
                  <a:gd name="T14" fmla="*/ 0 w 339"/>
                  <a:gd name="T15" fmla="*/ 0 h 1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9"/>
                  <a:gd name="T25" fmla="*/ 0 h 146"/>
                  <a:gd name="T26" fmla="*/ 339 w 339"/>
                  <a:gd name="T27" fmla="*/ 146 h 1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9" h="146">
                    <a:moveTo>
                      <a:pt x="0" y="0"/>
                    </a:moveTo>
                    <a:lnTo>
                      <a:pt x="121" y="0"/>
                    </a:lnTo>
                    <a:lnTo>
                      <a:pt x="169" y="69"/>
                    </a:lnTo>
                    <a:lnTo>
                      <a:pt x="218" y="0"/>
                    </a:lnTo>
                    <a:lnTo>
                      <a:pt x="339" y="0"/>
                    </a:lnTo>
                    <a:lnTo>
                      <a:pt x="266" y="146"/>
                    </a:lnTo>
                    <a:lnTo>
                      <a:pt x="73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1" name="Rectangle 128"/>
              <p:cNvSpPr>
                <a:spLocks noChangeArrowheads="1"/>
              </p:cNvSpPr>
              <p:nvPr/>
            </p:nvSpPr>
            <p:spPr bwMode="auto">
              <a:xfrm>
                <a:off x="1131" y="2853"/>
                <a:ext cx="225" cy="14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Cache</a:t>
                </a:r>
              </a:p>
            </p:txBody>
          </p:sp>
          <p:sp>
            <p:nvSpPr>
              <p:cNvPr id="13412" name="AutoShape 250"/>
              <p:cNvSpPr>
                <a:spLocks noChangeArrowheads="1"/>
              </p:cNvSpPr>
              <p:nvPr/>
            </p:nvSpPr>
            <p:spPr bwMode="auto">
              <a:xfrm>
                <a:off x="1369" y="2911"/>
                <a:ext cx="150" cy="134"/>
              </a:xfrm>
              <a:prstGeom prst="leftRightArrow">
                <a:avLst>
                  <a:gd name="adj1" fmla="val 50000"/>
                  <a:gd name="adj2" fmla="val 22388"/>
                </a:avLst>
              </a:prstGeom>
              <a:solidFill>
                <a:srgbClr val="80008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396" name="Group 251"/>
            <p:cNvGrpSpPr>
              <a:grpSpLocks/>
            </p:cNvGrpSpPr>
            <p:nvPr/>
          </p:nvGrpSpPr>
          <p:grpSpPr bwMode="auto">
            <a:xfrm>
              <a:off x="3226" y="2832"/>
              <a:ext cx="589" cy="584"/>
              <a:chOff x="3279" y="2833"/>
              <a:chExt cx="589" cy="584"/>
            </a:xfrm>
          </p:grpSpPr>
          <p:sp>
            <p:nvSpPr>
              <p:cNvPr id="13403" name="Text Box 126"/>
              <p:cNvSpPr txBox="1">
                <a:spLocks noChangeArrowheads="1"/>
              </p:cNvSpPr>
              <p:nvPr/>
            </p:nvSpPr>
            <p:spPr bwMode="auto">
              <a:xfrm>
                <a:off x="3279" y="3109"/>
                <a:ext cx="492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Partner core</a:t>
                </a:r>
              </a:p>
            </p:txBody>
          </p:sp>
          <p:sp>
            <p:nvSpPr>
              <p:cNvPr id="13404" name="Rectangle 127"/>
              <p:cNvSpPr>
                <a:spLocks noChangeArrowheads="1"/>
              </p:cNvSpPr>
              <p:nvPr/>
            </p:nvSpPr>
            <p:spPr bwMode="auto">
              <a:xfrm>
                <a:off x="3427" y="2833"/>
                <a:ext cx="311" cy="28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13405" name="Freeform 129"/>
              <p:cNvSpPr>
                <a:spLocks/>
              </p:cNvSpPr>
              <p:nvPr/>
            </p:nvSpPr>
            <p:spPr bwMode="auto">
              <a:xfrm>
                <a:off x="3525" y="3033"/>
                <a:ext cx="172" cy="74"/>
              </a:xfrm>
              <a:custGeom>
                <a:avLst/>
                <a:gdLst>
                  <a:gd name="T0" fmla="*/ 0 w 339"/>
                  <a:gd name="T1" fmla="*/ 0 h 146"/>
                  <a:gd name="T2" fmla="*/ 61 w 339"/>
                  <a:gd name="T3" fmla="*/ 0 h 146"/>
                  <a:gd name="T4" fmla="*/ 86 w 339"/>
                  <a:gd name="T5" fmla="*/ 35 h 146"/>
                  <a:gd name="T6" fmla="*/ 111 w 339"/>
                  <a:gd name="T7" fmla="*/ 0 h 146"/>
                  <a:gd name="T8" fmla="*/ 172 w 339"/>
                  <a:gd name="T9" fmla="*/ 0 h 146"/>
                  <a:gd name="T10" fmla="*/ 135 w 339"/>
                  <a:gd name="T11" fmla="*/ 74 h 146"/>
                  <a:gd name="T12" fmla="*/ 37 w 339"/>
                  <a:gd name="T13" fmla="*/ 74 h 146"/>
                  <a:gd name="T14" fmla="*/ 0 w 339"/>
                  <a:gd name="T15" fmla="*/ 0 h 1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9"/>
                  <a:gd name="T25" fmla="*/ 0 h 146"/>
                  <a:gd name="T26" fmla="*/ 339 w 339"/>
                  <a:gd name="T27" fmla="*/ 146 h 1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9" h="146">
                    <a:moveTo>
                      <a:pt x="0" y="0"/>
                    </a:moveTo>
                    <a:lnTo>
                      <a:pt x="121" y="0"/>
                    </a:lnTo>
                    <a:lnTo>
                      <a:pt x="169" y="69"/>
                    </a:lnTo>
                    <a:lnTo>
                      <a:pt x="218" y="0"/>
                    </a:lnTo>
                    <a:lnTo>
                      <a:pt x="339" y="0"/>
                    </a:lnTo>
                    <a:lnTo>
                      <a:pt x="266" y="146"/>
                    </a:lnTo>
                    <a:lnTo>
                      <a:pt x="73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6" name="Rectangle 128"/>
              <p:cNvSpPr>
                <a:spLocks noChangeArrowheads="1"/>
              </p:cNvSpPr>
              <p:nvPr/>
            </p:nvSpPr>
            <p:spPr bwMode="auto">
              <a:xfrm>
                <a:off x="3480" y="2875"/>
                <a:ext cx="225" cy="14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Cache</a:t>
                </a:r>
              </a:p>
            </p:txBody>
          </p:sp>
          <p:sp>
            <p:nvSpPr>
              <p:cNvPr id="13407" name="AutoShape 256"/>
              <p:cNvSpPr>
                <a:spLocks noChangeArrowheads="1"/>
              </p:cNvSpPr>
              <p:nvPr/>
            </p:nvSpPr>
            <p:spPr bwMode="auto">
              <a:xfrm>
                <a:off x="3718" y="2933"/>
                <a:ext cx="150" cy="134"/>
              </a:xfrm>
              <a:prstGeom prst="leftRightArrow">
                <a:avLst>
                  <a:gd name="adj1" fmla="val 50000"/>
                  <a:gd name="adj2" fmla="val 22388"/>
                </a:avLst>
              </a:prstGeom>
              <a:solidFill>
                <a:srgbClr val="80008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397" name="Group 257"/>
            <p:cNvGrpSpPr>
              <a:grpSpLocks/>
            </p:cNvGrpSpPr>
            <p:nvPr/>
          </p:nvGrpSpPr>
          <p:grpSpPr bwMode="auto">
            <a:xfrm>
              <a:off x="4379" y="2869"/>
              <a:ext cx="589" cy="584"/>
              <a:chOff x="3279" y="2833"/>
              <a:chExt cx="589" cy="584"/>
            </a:xfrm>
          </p:grpSpPr>
          <p:sp>
            <p:nvSpPr>
              <p:cNvPr id="13398" name="Text Box 126"/>
              <p:cNvSpPr txBox="1">
                <a:spLocks noChangeArrowheads="1"/>
              </p:cNvSpPr>
              <p:nvPr/>
            </p:nvSpPr>
            <p:spPr bwMode="auto">
              <a:xfrm>
                <a:off x="3279" y="3109"/>
                <a:ext cx="492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Partner core</a:t>
                </a:r>
              </a:p>
            </p:txBody>
          </p:sp>
          <p:sp>
            <p:nvSpPr>
              <p:cNvPr id="13399" name="Rectangle 127"/>
              <p:cNvSpPr>
                <a:spLocks noChangeArrowheads="1"/>
              </p:cNvSpPr>
              <p:nvPr/>
            </p:nvSpPr>
            <p:spPr bwMode="auto">
              <a:xfrm>
                <a:off x="3427" y="2833"/>
                <a:ext cx="311" cy="28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 charset="0"/>
                </a:endParaRPr>
              </a:p>
            </p:txBody>
          </p:sp>
          <p:sp>
            <p:nvSpPr>
              <p:cNvPr id="13400" name="Freeform 129"/>
              <p:cNvSpPr>
                <a:spLocks/>
              </p:cNvSpPr>
              <p:nvPr/>
            </p:nvSpPr>
            <p:spPr bwMode="auto">
              <a:xfrm>
                <a:off x="3525" y="3033"/>
                <a:ext cx="172" cy="74"/>
              </a:xfrm>
              <a:custGeom>
                <a:avLst/>
                <a:gdLst>
                  <a:gd name="T0" fmla="*/ 0 w 339"/>
                  <a:gd name="T1" fmla="*/ 0 h 146"/>
                  <a:gd name="T2" fmla="*/ 61 w 339"/>
                  <a:gd name="T3" fmla="*/ 0 h 146"/>
                  <a:gd name="T4" fmla="*/ 86 w 339"/>
                  <a:gd name="T5" fmla="*/ 35 h 146"/>
                  <a:gd name="T6" fmla="*/ 111 w 339"/>
                  <a:gd name="T7" fmla="*/ 0 h 146"/>
                  <a:gd name="T8" fmla="*/ 172 w 339"/>
                  <a:gd name="T9" fmla="*/ 0 h 146"/>
                  <a:gd name="T10" fmla="*/ 135 w 339"/>
                  <a:gd name="T11" fmla="*/ 74 h 146"/>
                  <a:gd name="T12" fmla="*/ 37 w 339"/>
                  <a:gd name="T13" fmla="*/ 74 h 146"/>
                  <a:gd name="T14" fmla="*/ 0 w 339"/>
                  <a:gd name="T15" fmla="*/ 0 h 1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9"/>
                  <a:gd name="T25" fmla="*/ 0 h 146"/>
                  <a:gd name="T26" fmla="*/ 339 w 339"/>
                  <a:gd name="T27" fmla="*/ 146 h 1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9" h="146">
                    <a:moveTo>
                      <a:pt x="0" y="0"/>
                    </a:moveTo>
                    <a:lnTo>
                      <a:pt x="121" y="0"/>
                    </a:lnTo>
                    <a:lnTo>
                      <a:pt x="169" y="69"/>
                    </a:lnTo>
                    <a:lnTo>
                      <a:pt x="218" y="0"/>
                    </a:lnTo>
                    <a:lnTo>
                      <a:pt x="339" y="0"/>
                    </a:lnTo>
                    <a:lnTo>
                      <a:pt x="266" y="146"/>
                    </a:lnTo>
                    <a:lnTo>
                      <a:pt x="73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1" name="Rectangle 128"/>
              <p:cNvSpPr>
                <a:spLocks noChangeArrowheads="1"/>
              </p:cNvSpPr>
              <p:nvPr/>
            </p:nvSpPr>
            <p:spPr bwMode="auto">
              <a:xfrm>
                <a:off x="3480" y="2875"/>
                <a:ext cx="225" cy="14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Cache</a:t>
                </a:r>
              </a:p>
            </p:txBody>
          </p:sp>
          <p:sp>
            <p:nvSpPr>
              <p:cNvPr id="13402" name="AutoShape 262"/>
              <p:cNvSpPr>
                <a:spLocks noChangeArrowheads="1"/>
              </p:cNvSpPr>
              <p:nvPr/>
            </p:nvSpPr>
            <p:spPr bwMode="auto">
              <a:xfrm>
                <a:off x="3718" y="2933"/>
                <a:ext cx="150" cy="134"/>
              </a:xfrm>
              <a:prstGeom prst="leftRightArrow">
                <a:avLst>
                  <a:gd name="adj1" fmla="val 50000"/>
                  <a:gd name="adj2" fmla="val 22388"/>
                </a:avLst>
              </a:prstGeom>
              <a:solidFill>
                <a:srgbClr val="80008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4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4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4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4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184 0.11471 0.08368 0.22965 0.07656 0.31499 C 0.06945 0.40032 0.0132 0.45606 -0.04288 0.51203 " pathEditMode="relative" ptsTypes="aaA">
                                      <p:cBhvr>
                                        <p:cTn id="36" dur="2000" fill="hold"/>
                                        <p:tgtEl>
                                          <p:spTgt spid="1540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332" grpId="0" animBg="1"/>
      <p:bldP spid="1540333" grpId="0" animBg="1"/>
      <p:bldP spid="1540334" grpId="0" animBg="1"/>
      <p:bldP spid="1540335" grpId="0" animBg="1"/>
      <p:bldP spid="1540338" grpId="0" animBg="1" autoUpdateAnimBg="0"/>
      <p:bldP spid="15403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452BE6-96CB-F44B-B92E-601257F9806B}" type="slidenum">
              <a:rPr lang="en-US"/>
              <a:pPr/>
              <a:t>12</a:t>
            </a:fld>
            <a:endParaRPr lang="en-US"/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914400" y="123825"/>
            <a:ext cx="7772400" cy="788988"/>
          </a:xfrm>
        </p:spPr>
        <p:txBody>
          <a:bodyPr/>
          <a:lstStyle/>
          <a:p>
            <a:pPr eaLnBrk="1" hangingPunct="1"/>
            <a:r>
              <a:rPr lang="en-US" sz="3200"/>
              <a:t>Why SEEC?</a:t>
            </a:r>
            <a:br>
              <a:rPr lang="en-US" sz="3200"/>
            </a:br>
            <a:r>
              <a:rPr lang="en-US" sz="3200"/>
              <a:t>Programming is Becoming very Hard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619125" y="1516063"/>
            <a:ext cx="8524875" cy="5430837"/>
          </a:xfrm>
        </p:spPr>
        <p:txBody>
          <a:bodyPr/>
          <a:lstStyle/>
          <a:p>
            <a:pPr lvl="1" eaLnBrk="1" hangingPunct="1"/>
            <a:r>
              <a:rPr lang="en-US" sz="1800"/>
              <a:t>Mini-SAR app has many configurations in existing or </a:t>
            </a:r>
            <a:r>
              <a:rPr lang="en-US" sz="1800">
                <a:solidFill>
                  <a:schemeClr val="accent2"/>
                </a:solidFill>
              </a:rPr>
              <a:t>future</a:t>
            </a:r>
            <a:r>
              <a:rPr lang="en-US" sz="1800"/>
              <a:t> machines</a:t>
            </a:r>
          </a:p>
          <a:p>
            <a:pPr lvl="2" eaLnBrk="1" hangingPunct="1"/>
            <a:r>
              <a:rPr lang="en-US" sz="1800"/>
              <a:t># threads/stage</a:t>
            </a:r>
          </a:p>
          <a:p>
            <a:pPr lvl="2" eaLnBrk="1" hangingPunct="1"/>
            <a:r>
              <a:rPr lang="en-US" sz="1800"/>
              <a:t>Thread mapping </a:t>
            </a:r>
            <a:r>
              <a:rPr lang="en-US" sz="1800">
                <a:sym typeface="Wingdings" charset="2"/>
              </a:rPr>
              <a:t> </a:t>
            </a:r>
            <a:r>
              <a:rPr lang="en-US" sz="1800"/>
              <a:t>cores</a:t>
            </a:r>
          </a:p>
          <a:p>
            <a:pPr lvl="2" eaLnBrk="1" hangingPunct="1"/>
            <a:r>
              <a:rPr lang="en-US" sz="1800"/>
              <a:t>Core frequencies and voltage</a:t>
            </a:r>
          </a:p>
          <a:p>
            <a:pPr lvl="2" eaLnBrk="1" hangingPunct="1"/>
            <a:r>
              <a:rPr lang="en-US" sz="1800"/>
              <a:t>Memory controller mapping</a:t>
            </a:r>
          </a:p>
          <a:p>
            <a:pPr lvl="2" eaLnBrk="1" hangingPunct="1"/>
            <a:r>
              <a:rPr lang="en-US" sz="1800"/>
              <a:t>Layout of threads and cores</a:t>
            </a:r>
          </a:p>
          <a:p>
            <a:pPr lvl="2" eaLnBrk="1" hangingPunct="1"/>
            <a:r>
              <a:rPr lang="en-US" sz="1800"/>
              <a:t>Cache management</a:t>
            </a:r>
          </a:p>
          <a:p>
            <a:pPr lvl="2" eaLnBrk="1" hangingPunct="1"/>
            <a:r>
              <a:rPr lang="en-US" sz="1800"/>
              <a:t>What if something breaks – I lose a core!</a:t>
            </a:r>
          </a:p>
          <a:p>
            <a:pPr lvl="1" eaLnBrk="1" hangingPunct="1"/>
            <a:r>
              <a:rPr lang="en-US" sz="1800"/>
              <a:t>Measured range of 0.07 - 0.7 pulses/sec/watt for various configurations (10X range) –  10X in energy efficiency on the table!</a:t>
            </a:r>
            <a:r>
              <a:rPr lang="en-US"/>
              <a:t> </a:t>
            </a:r>
            <a:endParaRPr lang="en-US" sz="1800"/>
          </a:p>
          <a:p>
            <a:pPr lvl="2" eaLnBrk="1" hangingPunct="1"/>
            <a:r>
              <a:rPr lang="en-US" sz="1800"/>
              <a:t>Programmer can easily make bad choices in configuration</a:t>
            </a:r>
          </a:p>
          <a:p>
            <a:pPr lvl="2" eaLnBrk="1" hangingPunct="1"/>
            <a:r>
              <a:rPr lang="en-US" sz="1800"/>
              <a:t>Best configuration can also change with input</a:t>
            </a:r>
          </a:p>
          <a:p>
            <a:pPr lvl="2" eaLnBrk="1" hangingPunct="1"/>
            <a:r>
              <a:rPr lang="en-US" sz="1800"/>
              <a:t>Communication and cache variability</a:t>
            </a:r>
            <a:endParaRPr lang="en-US" sz="2000"/>
          </a:p>
          <a:p>
            <a:pPr eaLnBrk="1" hangingPunct="1"/>
            <a:endParaRPr lang="en-US" sz="2400"/>
          </a:p>
        </p:txBody>
      </p:sp>
      <p:sp>
        <p:nvSpPr>
          <p:cNvPr id="14341" name="Slide Number Placeholder 3"/>
          <p:cNvSpPr txBox="1">
            <a:spLocks noGrp="1"/>
          </p:cNvSpPr>
          <p:nvPr/>
        </p:nvSpPr>
        <p:spPr bwMode="auto">
          <a:xfrm>
            <a:off x="261938" y="6402388"/>
            <a:ext cx="1905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fld id="{A4E441FC-969F-DB40-99D7-4B20B8B6E5D3}" type="slidenum">
              <a:rPr lang="en-US" sz="1000">
                <a:solidFill>
                  <a:schemeClr val="tx1"/>
                </a:solidFill>
                <a:latin typeface="Arial" charset="0"/>
              </a:rPr>
              <a:pPr algn="l"/>
              <a:t>12</a:t>
            </a:fld>
            <a:endParaRPr lang="en-US" sz="100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113" y="1092200"/>
            <a:ext cx="31067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927100" y="5537200"/>
            <a:ext cx="7789863" cy="1187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solidFill>
                <a:schemeClr val="tx1"/>
              </a:solidFill>
              <a:latin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</a:rPr>
              <a:t>SEEC technology achieved 90% of optimal with minimal programmer effort </a:t>
            </a: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2979738" y="1131888"/>
            <a:ext cx="220345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Arial" charset="0"/>
              </a:rPr>
              <a:t>mini-SAR frontend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729163" y="2254250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4813300" y="2200275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603875" y="2262188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5688013" y="2208213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146675" y="2254250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H="1">
            <a:off x="5229225" y="2200275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2" name="Oval 14"/>
          <p:cNvSpPr>
            <a:spLocks noChangeArrowheads="1"/>
          </p:cNvSpPr>
          <p:nvPr/>
        </p:nvSpPr>
        <p:spPr bwMode="auto">
          <a:xfrm>
            <a:off x="4838700" y="2565400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" name="Straight Connector 16"/>
          <p:cNvCxnSpPr>
            <a:cxnSpLocks noChangeShapeType="1"/>
          </p:cNvCxnSpPr>
          <p:nvPr/>
        </p:nvCxnSpPr>
        <p:spPr bwMode="auto">
          <a:xfrm flipH="1">
            <a:off x="4922838" y="2511425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5713413" y="2573338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" name="Straight Connector 18"/>
          <p:cNvCxnSpPr>
            <a:cxnSpLocks noChangeShapeType="1"/>
          </p:cNvCxnSpPr>
          <p:nvPr/>
        </p:nvCxnSpPr>
        <p:spPr bwMode="auto">
          <a:xfrm flipH="1">
            <a:off x="5797550" y="2519363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5256213" y="2565400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7" name="Straight Connector 20"/>
          <p:cNvCxnSpPr>
            <a:cxnSpLocks noChangeShapeType="1"/>
          </p:cNvCxnSpPr>
          <p:nvPr/>
        </p:nvCxnSpPr>
        <p:spPr bwMode="auto">
          <a:xfrm flipH="1">
            <a:off x="5338763" y="2511425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4592638" y="1939925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9" name="Straight Connector 16"/>
          <p:cNvCxnSpPr>
            <a:cxnSpLocks noChangeShapeType="1"/>
          </p:cNvCxnSpPr>
          <p:nvPr/>
        </p:nvCxnSpPr>
        <p:spPr bwMode="auto">
          <a:xfrm flipH="1">
            <a:off x="4676775" y="1885950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467350" y="1947863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1" name="Straight Connector 18"/>
          <p:cNvCxnSpPr>
            <a:cxnSpLocks noChangeShapeType="1"/>
          </p:cNvCxnSpPr>
          <p:nvPr/>
        </p:nvCxnSpPr>
        <p:spPr bwMode="auto">
          <a:xfrm flipH="1">
            <a:off x="5551488" y="1893888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010150" y="1939925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3" name="Straight Connector 20"/>
          <p:cNvCxnSpPr>
            <a:cxnSpLocks noChangeShapeType="1"/>
          </p:cNvCxnSpPr>
          <p:nvPr/>
        </p:nvCxnSpPr>
        <p:spPr bwMode="auto">
          <a:xfrm flipH="1">
            <a:off x="5092700" y="1885950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062663" y="2552700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" name="Straight Connector 16"/>
          <p:cNvCxnSpPr>
            <a:cxnSpLocks noChangeShapeType="1"/>
          </p:cNvCxnSpPr>
          <p:nvPr/>
        </p:nvCxnSpPr>
        <p:spPr bwMode="auto">
          <a:xfrm flipH="1">
            <a:off x="6146800" y="2498725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937375" y="2560638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3" name="Straight Connector 18"/>
          <p:cNvCxnSpPr>
            <a:cxnSpLocks noChangeShapeType="1"/>
          </p:cNvCxnSpPr>
          <p:nvPr/>
        </p:nvCxnSpPr>
        <p:spPr bwMode="auto">
          <a:xfrm flipH="1">
            <a:off x="7021513" y="2506663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6480175" y="2552700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5" name="Straight Connector 20"/>
          <p:cNvCxnSpPr>
            <a:cxnSpLocks noChangeShapeType="1"/>
          </p:cNvCxnSpPr>
          <p:nvPr/>
        </p:nvCxnSpPr>
        <p:spPr bwMode="auto">
          <a:xfrm flipH="1">
            <a:off x="6562725" y="2498725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870450" y="2930525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7" name="Straight Connector 16"/>
          <p:cNvCxnSpPr>
            <a:cxnSpLocks noChangeShapeType="1"/>
          </p:cNvCxnSpPr>
          <p:nvPr/>
        </p:nvCxnSpPr>
        <p:spPr bwMode="auto">
          <a:xfrm flipH="1">
            <a:off x="4954588" y="2876550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5745163" y="2938463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9" name="Straight Connector 18"/>
          <p:cNvCxnSpPr>
            <a:cxnSpLocks noChangeShapeType="1"/>
          </p:cNvCxnSpPr>
          <p:nvPr/>
        </p:nvCxnSpPr>
        <p:spPr bwMode="auto">
          <a:xfrm flipH="1">
            <a:off x="5829300" y="2884488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5287963" y="2930525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1" name="Straight Connector 20"/>
          <p:cNvCxnSpPr>
            <a:cxnSpLocks noChangeShapeType="1"/>
          </p:cNvCxnSpPr>
          <p:nvPr/>
        </p:nvCxnSpPr>
        <p:spPr bwMode="auto">
          <a:xfrm flipH="1">
            <a:off x="5370513" y="2876550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192" name="Oval 14"/>
          <p:cNvSpPr>
            <a:spLocks noChangeArrowheads="1"/>
          </p:cNvSpPr>
          <p:nvPr/>
        </p:nvSpPr>
        <p:spPr bwMode="auto">
          <a:xfrm>
            <a:off x="5805488" y="3811588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193" name="Straight Connector 16"/>
          <p:cNvCxnSpPr>
            <a:cxnSpLocks noChangeShapeType="1"/>
          </p:cNvCxnSpPr>
          <p:nvPr/>
        </p:nvCxnSpPr>
        <p:spPr bwMode="auto">
          <a:xfrm flipH="1">
            <a:off x="5889625" y="3757613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00" name="Oval 17"/>
          <p:cNvSpPr>
            <a:spLocks noChangeArrowheads="1"/>
          </p:cNvSpPr>
          <p:nvPr/>
        </p:nvSpPr>
        <p:spPr bwMode="auto">
          <a:xfrm>
            <a:off x="6680200" y="3819525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01" name="Straight Connector 18"/>
          <p:cNvCxnSpPr>
            <a:cxnSpLocks noChangeShapeType="1"/>
          </p:cNvCxnSpPr>
          <p:nvPr/>
        </p:nvCxnSpPr>
        <p:spPr bwMode="auto">
          <a:xfrm flipH="1">
            <a:off x="6764338" y="3765550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02" name="Oval 19"/>
          <p:cNvSpPr>
            <a:spLocks noChangeArrowheads="1"/>
          </p:cNvSpPr>
          <p:nvPr/>
        </p:nvSpPr>
        <p:spPr bwMode="auto">
          <a:xfrm>
            <a:off x="6223000" y="3811588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03" name="Straight Connector 20"/>
          <p:cNvCxnSpPr>
            <a:cxnSpLocks noChangeShapeType="1"/>
          </p:cNvCxnSpPr>
          <p:nvPr/>
        </p:nvCxnSpPr>
        <p:spPr bwMode="auto">
          <a:xfrm flipH="1">
            <a:off x="6305550" y="3757613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04" name="Oval 14"/>
          <p:cNvSpPr>
            <a:spLocks noChangeArrowheads="1"/>
          </p:cNvSpPr>
          <p:nvPr/>
        </p:nvSpPr>
        <p:spPr bwMode="auto">
          <a:xfrm>
            <a:off x="6975475" y="3800475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05" name="Straight Connector 16"/>
          <p:cNvCxnSpPr>
            <a:cxnSpLocks noChangeShapeType="1"/>
          </p:cNvCxnSpPr>
          <p:nvPr/>
        </p:nvCxnSpPr>
        <p:spPr bwMode="auto">
          <a:xfrm flipH="1">
            <a:off x="7059613" y="3746500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06" name="Oval 17"/>
          <p:cNvSpPr>
            <a:spLocks noChangeArrowheads="1"/>
          </p:cNvSpPr>
          <p:nvPr/>
        </p:nvSpPr>
        <p:spPr bwMode="auto">
          <a:xfrm>
            <a:off x="7850188" y="3808413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07" name="Straight Connector 18"/>
          <p:cNvCxnSpPr>
            <a:cxnSpLocks noChangeShapeType="1"/>
          </p:cNvCxnSpPr>
          <p:nvPr/>
        </p:nvCxnSpPr>
        <p:spPr bwMode="auto">
          <a:xfrm flipH="1">
            <a:off x="7934325" y="3754438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08" name="Oval 19"/>
          <p:cNvSpPr>
            <a:spLocks noChangeArrowheads="1"/>
          </p:cNvSpPr>
          <p:nvPr/>
        </p:nvSpPr>
        <p:spPr bwMode="auto">
          <a:xfrm>
            <a:off x="7392988" y="3800475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09" name="Straight Connector 20"/>
          <p:cNvCxnSpPr>
            <a:cxnSpLocks noChangeShapeType="1"/>
          </p:cNvCxnSpPr>
          <p:nvPr/>
        </p:nvCxnSpPr>
        <p:spPr bwMode="auto">
          <a:xfrm flipH="1">
            <a:off x="7475538" y="3746500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10" name="Oval 14"/>
          <p:cNvSpPr>
            <a:spLocks noChangeArrowheads="1"/>
          </p:cNvSpPr>
          <p:nvPr/>
        </p:nvSpPr>
        <p:spPr bwMode="auto">
          <a:xfrm>
            <a:off x="8158163" y="3778250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11" name="Straight Connector 16"/>
          <p:cNvCxnSpPr>
            <a:cxnSpLocks noChangeShapeType="1"/>
          </p:cNvCxnSpPr>
          <p:nvPr/>
        </p:nvCxnSpPr>
        <p:spPr bwMode="auto">
          <a:xfrm flipH="1">
            <a:off x="8242300" y="3724275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12" name="Oval 19"/>
          <p:cNvSpPr>
            <a:spLocks noChangeArrowheads="1"/>
          </p:cNvSpPr>
          <p:nvPr/>
        </p:nvSpPr>
        <p:spPr bwMode="auto">
          <a:xfrm>
            <a:off x="8575675" y="3778250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13" name="Straight Connector 20"/>
          <p:cNvCxnSpPr>
            <a:cxnSpLocks noChangeShapeType="1"/>
          </p:cNvCxnSpPr>
          <p:nvPr/>
        </p:nvCxnSpPr>
        <p:spPr bwMode="auto">
          <a:xfrm flipH="1">
            <a:off x="8658225" y="3724275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14" name="Oval 14"/>
          <p:cNvSpPr>
            <a:spLocks noChangeArrowheads="1"/>
          </p:cNvSpPr>
          <p:nvPr/>
        </p:nvSpPr>
        <p:spPr bwMode="auto">
          <a:xfrm>
            <a:off x="4000500" y="3500438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15" name="Straight Connector 16"/>
          <p:cNvCxnSpPr>
            <a:cxnSpLocks noChangeShapeType="1"/>
          </p:cNvCxnSpPr>
          <p:nvPr/>
        </p:nvCxnSpPr>
        <p:spPr bwMode="auto">
          <a:xfrm flipH="1">
            <a:off x="4084638" y="3446463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16" name="Oval 17"/>
          <p:cNvSpPr>
            <a:spLocks noChangeArrowheads="1"/>
          </p:cNvSpPr>
          <p:nvPr/>
        </p:nvSpPr>
        <p:spPr bwMode="auto">
          <a:xfrm>
            <a:off x="4875213" y="3508375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17" name="Straight Connector 18"/>
          <p:cNvCxnSpPr>
            <a:cxnSpLocks noChangeShapeType="1"/>
          </p:cNvCxnSpPr>
          <p:nvPr/>
        </p:nvCxnSpPr>
        <p:spPr bwMode="auto">
          <a:xfrm flipH="1">
            <a:off x="4959350" y="3454400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18" name="Oval 19"/>
          <p:cNvSpPr>
            <a:spLocks noChangeArrowheads="1"/>
          </p:cNvSpPr>
          <p:nvPr/>
        </p:nvSpPr>
        <p:spPr bwMode="auto">
          <a:xfrm>
            <a:off x="4418013" y="3500438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19" name="Straight Connector 20"/>
          <p:cNvCxnSpPr>
            <a:cxnSpLocks noChangeShapeType="1"/>
          </p:cNvCxnSpPr>
          <p:nvPr/>
        </p:nvCxnSpPr>
        <p:spPr bwMode="auto">
          <a:xfrm flipH="1">
            <a:off x="4500563" y="3446463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20" name="Oval 14"/>
          <p:cNvSpPr>
            <a:spLocks noChangeArrowheads="1"/>
          </p:cNvSpPr>
          <p:nvPr/>
        </p:nvSpPr>
        <p:spPr bwMode="auto">
          <a:xfrm>
            <a:off x="5216525" y="3500438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21" name="Straight Connector 16"/>
          <p:cNvCxnSpPr>
            <a:cxnSpLocks noChangeShapeType="1"/>
          </p:cNvCxnSpPr>
          <p:nvPr/>
        </p:nvCxnSpPr>
        <p:spPr bwMode="auto">
          <a:xfrm flipH="1">
            <a:off x="5300663" y="3446463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22" name="Oval 17"/>
          <p:cNvSpPr>
            <a:spLocks noChangeArrowheads="1"/>
          </p:cNvSpPr>
          <p:nvPr/>
        </p:nvSpPr>
        <p:spPr bwMode="auto">
          <a:xfrm>
            <a:off x="6091238" y="3508375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23" name="Straight Connector 18"/>
          <p:cNvCxnSpPr>
            <a:cxnSpLocks noChangeShapeType="1"/>
          </p:cNvCxnSpPr>
          <p:nvPr/>
        </p:nvCxnSpPr>
        <p:spPr bwMode="auto">
          <a:xfrm flipH="1">
            <a:off x="6175375" y="3454400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24" name="Oval 19"/>
          <p:cNvSpPr>
            <a:spLocks noChangeArrowheads="1"/>
          </p:cNvSpPr>
          <p:nvPr/>
        </p:nvSpPr>
        <p:spPr bwMode="auto">
          <a:xfrm>
            <a:off x="5634038" y="3500438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25" name="Straight Connector 20"/>
          <p:cNvCxnSpPr>
            <a:cxnSpLocks noChangeShapeType="1"/>
          </p:cNvCxnSpPr>
          <p:nvPr/>
        </p:nvCxnSpPr>
        <p:spPr bwMode="auto">
          <a:xfrm flipH="1">
            <a:off x="5716588" y="3446463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26" name="Oval 14"/>
          <p:cNvSpPr>
            <a:spLocks noChangeArrowheads="1"/>
          </p:cNvSpPr>
          <p:nvPr/>
        </p:nvSpPr>
        <p:spPr bwMode="auto">
          <a:xfrm>
            <a:off x="6408738" y="3500438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27" name="Straight Connector 16"/>
          <p:cNvCxnSpPr>
            <a:cxnSpLocks noChangeShapeType="1"/>
          </p:cNvCxnSpPr>
          <p:nvPr/>
        </p:nvCxnSpPr>
        <p:spPr bwMode="auto">
          <a:xfrm flipH="1">
            <a:off x="6492875" y="3446463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28" name="Oval 17"/>
          <p:cNvSpPr>
            <a:spLocks noChangeArrowheads="1"/>
          </p:cNvSpPr>
          <p:nvPr/>
        </p:nvSpPr>
        <p:spPr bwMode="auto">
          <a:xfrm>
            <a:off x="7283450" y="3508375"/>
            <a:ext cx="222250" cy="195263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29" name="Straight Connector 18"/>
          <p:cNvCxnSpPr>
            <a:cxnSpLocks noChangeShapeType="1"/>
          </p:cNvCxnSpPr>
          <p:nvPr/>
        </p:nvCxnSpPr>
        <p:spPr bwMode="auto">
          <a:xfrm flipH="1">
            <a:off x="7367588" y="3454400"/>
            <a:ext cx="1587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  <p:sp>
        <p:nvSpPr>
          <p:cNvPr id="1672230" name="Oval 19"/>
          <p:cNvSpPr>
            <a:spLocks noChangeArrowheads="1"/>
          </p:cNvSpPr>
          <p:nvPr/>
        </p:nvSpPr>
        <p:spPr bwMode="auto">
          <a:xfrm>
            <a:off x="6826250" y="3500438"/>
            <a:ext cx="222250" cy="195262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672231" name="Straight Connector 20"/>
          <p:cNvCxnSpPr>
            <a:cxnSpLocks noChangeShapeType="1"/>
          </p:cNvCxnSpPr>
          <p:nvPr/>
        </p:nvCxnSpPr>
        <p:spPr bwMode="auto">
          <a:xfrm flipH="1">
            <a:off x="6908800" y="3446463"/>
            <a:ext cx="1588" cy="14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1672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672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1672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1672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1672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1672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1672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1672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1672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1672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1672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1672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167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167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1672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1672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1672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1672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1672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1672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1672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1672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0" fill="hold"/>
                                        <p:tgtEl>
                                          <p:spTgt spid="1672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 fill="hold"/>
                                        <p:tgtEl>
                                          <p:spTgt spid="1672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167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167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167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1672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67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67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1672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 fill="hold"/>
                                        <p:tgtEl>
                                          <p:spTgt spid="1672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0" fill="hold"/>
                                        <p:tgtEl>
                                          <p:spTgt spid="167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167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1672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1672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0" fill="hold"/>
                                        <p:tgtEl>
                                          <p:spTgt spid="1672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1672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0" fill="hold"/>
                                        <p:tgtEl>
                                          <p:spTgt spid="167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0" fill="hold"/>
                                        <p:tgtEl>
                                          <p:spTgt spid="167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0" fill="hold"/>
                                        <p:tgtEl>
                                          <p:spTgt spid="1672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672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0" fill="hold"/>
                                        <p:tgtEl>
                                          <p:spTgt spid="1672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0" fill="hold"/>
                                        <p:tgtEl>
                                          <p:spTgt spid="1672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0" fill="hold"/>
                                        <p:tgtEl>
                                          <p:spTgt spid="1672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1672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0" fill="hold"/>
                                        <p:tgtEl>
                                          <p:spTgt spid="167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0" fill="hold"/>
                                        <p:tgtEl>
                                          <p:spTgt spid="167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1672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672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0" fill="hold"/>
                                        <p:tgtEl>
                                          <p:spTgt spid="167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167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67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67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0" fill="hold"/>
                                        <p:tgtEl>
                                          <p:spTgt spid="167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0" fill="hold"/>
                                        <p:tgtEl>
                                          <p:spTgt spid="167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67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 fill="hold"/>
                                        <p:tgtEl>
                                          <p:spTgt spid="167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0" fill="hold"/>
                                        <p:tgtEl>
                                          <p:spTgt spid="167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0" fill="hold"/>
                                        <p:tgtEl>
                                          <p:spTgt spid="167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0" fill="hold"/>
                                        <p:tgtEl>
                                          <p:spTgt spid="167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0" fill="hold"/>
                                        <p:tgtEl>
                                          <p:spTgt spid="167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0" fill="hold"/>
                                        <p:tgtEl>
                                          <p:spTgt spid="167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67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167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167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0" fill="hold"/>
                                        <p:tgtEl>
                                          <p:spTgt spid="167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0" fill="hold"/>
                                        <p:tgtEl>
                                          <p:spTgt spid="167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1672192" grpId="0" animBg="1"/>
      <p:bldP spid="1672200" grpId="0" animBg="1"/>
      <p:bldP spid="1672202" grpId="0" animBg="1"/>
      <p:bldP spid="1672204" grpId="0" animBg="1"/>
      <p:bldP spid="1672206" grpId="0" animBg="1"/>
      <p:bldP spid="1672208" grpId="0" animBg="1"/>
      <p:bldP spid="1672210" grpId="0" animBg="1"/>
      <p:bldP spid="1672212" grpId="0" animBg="1"/>
      <p:bldP spid="1672214" grpId="0" animBg="1"/>
      <p:bldP spid="1672216" grpId="0" animBg="1"/>
      <p:bldP spid="1672218" grpId="0" animBg="1"/>
      <p:bldP spid="1672220" grpId="0" animBg="1"/>
      <p:bldP spid="1672222" grpId="0" animBg="1"/>
      <p:bldP spid="1672224" grpId="0" animBg="1"/>
      <p:bldP spid="1672226" grpId="0" animBg="1"/>
      <p:bldP spid="1672228" grpId="0" animBg="1"/>
      <p:bldP spid="16722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33BC4-0989-4E4B-93A9-E65B1B0E9545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1677363" name="Group 51"/>
          <p:cNvGraphicFramePr>
            <a:graphicFrameLocks noGrp="1"/>
          </p:cNvGraphicFramePr>
          <p:nvPr/>
        </p:nvGraphicFramePr>
        <p:xfrm>
          <a:off x="773113" y="1243013"/>
          <a:ext cx="7954962" cy="4800602"/>
        </p:xfrm>
        <a:graphic>
          <a:graphicData uri="http://schemas.openxmlformats.org/drawingml/2006/table">
            <a:tbl>
              <a:tblPr/>
              <a:tblGrid>
                <a:gridCol w="1989137"/>
                <a:gridCol w="1989138"/>
                <a:gridCol w="1987550"/>
                <a:gridCol w="1989137"/>
              </a:tblGrid>
              <a:tr h="120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Application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Developer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Systems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Developer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SEEC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System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Infrastructure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Express application goals and progress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(e.g. frames/ second)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 goals and performance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Determine how to adapt (e.g. How to speed up the application)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Provide a set of actions and a callback function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(e.g. allocation of cores to process)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Initiate actions based on results of decision phase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4" name="Rectangle 6"/>
          <p:cNvSpPr txBox="1">
            <a:spLocks noGrp="1" noChangeArrowheads="1"/>
          </p:cNvSpPr>
          <p:nvPr/>
        </p:nvSpPr>
        <p:spPr bwMode="auto">
          <a:xfrm>
            <a:off x="67056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fld id="{B371E856-9418-E74A-BA91-CBDC5A329AE4}" type="slidenum">
              <a:rPr lang="en-US" sz="1000">
                <a:solidFill>
                  <a:schemeClr val="tx1"/>
                </a:solidFill>
                <a:latin typeface="Arial" charset="0"/>
              </a:rPr>
              <a:pPr algn="l"/>
              <a:t>13</a:t>
            </a:fld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Roles in the SEEC Model</a:t>
            </a:r>
          </a:p>
        </p:txBody>
      </p:sp>
      <p:grpSp>
        <p:nvGrpSpPr>
          <p:cNvPr id="15396" name="Group 72"/>
          <p:cNvGrpSpPr>
            <a:grpSpLocks/>
          </p:cNvGrpSpPr>
          <p:nvPr/>
        </p:nvGrpSpPr>
        <p:grpSpPr bwMode="auto">
          <a:xfrm>
            <a:off x="1200150" y="2625725"/>
            <a:ext cx="990600" cy="838200"/>
            <a:chOff x="3200400" y="2514600"/>
            <a:chExt cx="914400" cy="838200"/>
          </a:xfrm>
        </p:grpSpPr>
        <p:sp>
          <p:nvSpPr>
            <p:cNvPr id="15408" name="Rounded Rectangle 3"/>
            <p:cNvSpPr>
              <a:spLocks noChangeArrowheads="1"/>
            </p:cNvSpPr>
            <p:nvPr/>
          </p:nvSpPr>
          <p:spPr bwMode="auto">
            <a:xfrm>
              <a:off x="3200400" y="2514600"/>
              <a:ext cx="914400" cy="8382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1400">
                  <a:latin typeface="Helvetica" charset="0"/>
                </a:rPr>
                <a:t>Observe</a:t>
              </a:r>
            </a:p>
            <a:p>
              <a:endParaRPr lang="en-US" sz="1400">
                <a:solidFill>
                  <a:schemeClr val="tx1"/>
                </a:solidFill>
                <a:latin typeface="Helvetica" charset="0"/>
              </a:endParaRPr>
            </a:p>
            <a:p>
              <a:endParaRPr lang="en-US" sz="14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16" name="Heart 15"/>
            <p:cNvSpPr/>
            <p:nvPr/>
          </p:nvSpPr>
          <p:spPr>
            <a:xfrm>
              <a:off x="3505200" y="2925762"/>
              <a:ext cx="304800" cy="304801"/>
            </a:xfrm>
            <a:prstGeom prst="heart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/>
                </a:solidFill>
                <a:latin typeface="Helvetica" pitchFamily="34" charset="0"/>
              </a:endParaRPr>
            </a:p>
          </p:txBody>
        </p:sp>
      </p:grpSp>
      <p:grpSp>
        <p:nvGrpSpPr>
          <p:cNvPr id="15397" name="Group 68"/>
          <p:cNvGrpSpPr>
            <a:grpSpLocks/>
          </p:cNvGrpSpPr>
          <p:nvPr/>
        </p:nvGrpSpPr>
        <p:grpSpPr bwMode="auto">
          <a:xfrm>
            <a:off x="1247775" y="4968875"/>
            <a:ext cx="990600" cy="838200"/>
            <a:chOff x="5257800" y="2514600"/>
            <a:chExt cx="990600" cy="838200"/>
          </a:xfrm>
        </p:grpSpPr>
        <p:sp>
          <p:nvSpPr>
            <p:cNvPr id="15403" name="Rounded Rectangle 4"/>
            <p:cNvSpPr>
              <a:spLocks noChangeArrowheads="1"/>
            </p:cNvSpPr>
            <p:nvPr/>
          </p:nvSpPr>
          <p:spPr bwMode="auto">
            <a:xfrm>
              <a:off x="5257800" y="2514600"/>
              <a:ext cx="990600" cy="8382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1400">
                  <a:latin typeface="Helvetica" charset="0"/>
                </a:rPr>
                <a:t>Act</a:t>
              </a:r>
            </a:p>
            <a:p>
              <a:endParaRPr lang="en-US" sz="1400">
                <a:solidFill>
                  <a:schemeClr val="tx1"/>
                </a:solidFill>
                <a:latin typeface="Helvetica" charset="0"/>
              </a:endParaRPr>
            </a:p>
            <a:p>
              <a:endParaRPr lang="en-US" sz="14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15404" name="Group 28"/>
            <p:cNvGrpSpPr>
              <a:grpSpLocks/>
            </p:cNvGrpSpPr>
            <p:nvPr/>
          </p:nvGrpSpPr>
          <p:grpSpPr bwMode="auto">
            <a:xfrm>
              <a:off x="5486400" y="2895600"/>
              <a:ext cx="533400" cy="381000"/>
              <a:chOff x="3264" y="3168"/>
              <a:chExt cx="381" cy="192"/>
            </a:xfrm>
          </p:grpSpPr>
          <p:sp>
            <p:nvSpPr>
              <p:cNvPr id="20" name="Gear"/>
              <p:cNvSpPr>
                <a:spLocks noEditPoints="1" noChangeArrowheads="1"/>
              </p:cNvSpPr>
              <p:nvPr/>
            </p:nvSpPr>
            <p:spPr bwMode="auto">
              <a:xfrm>
                <a:off x="3475" y="3168"/>
                <a:ext cx="170" cy="88"/>
              </a:xfrm>
              <a:custGeom>
                <a:avLst/>
                <a:gdLst>
                  <a:gd name="T0" fmla="*/ 85 w 21600"/>
                  <a:gd name="T1" fmla="*/ 0 h 21600"/>
                  <a:gd name="T2" fmla="*/ 170 w 21600"/>
                  <a:gd name="T3" fmla="*/ 44 h 21600"/>
                  <a:gd name="T4" fmla="*/ 85 w 21600"/>
                  <a:gd name="T5" fmla="*/ 88 h 21600"/>
                  <a:gd name="T6" fmla="*/ 0 w 21600"/>
                  <a:gd name="T7" fmla="*/ 4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3927 h 21600"/>
                  <a:gd name="T14" fmla="*/ 17788 w 21600"/>
                  <a:gd name="T15" fmla="*/ 176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5921" dir="2700000" algn="ctr" rotWithShape="0">
                  <a:srgbClr val="808080"/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AutoShape 30"/>
              <p:cNvSpPr>
                <a:spLocks noEditPoints="1" noChangeArrowheads="1"/>
              </p:cNvSpPr>
              <p:nvPr/>
            </p:nvSpPr>
            <p:spPr bwMode="auto">
              <a:xfrm>
                <a:off x="3264" y="3204"/>
                <a:ext cx="203" cy="106"/>
              </a:xfrm>
              <a:custGeom>
                <a:avLst/>
                <a:gdLst>
                  <a:gd name="T0" fmla="*/ 102 w 21600"/>
                  <a:gd name="T1" fmla="*/ 0 h 21600"/>
                  <a:gd name="T2" fmla="*/ 203 w 21600"/>
                  <a:gd name="T3" fmla="*/ 53 h 21600"/>
                  <a:gd name="T4" fmla="*/ 102 w 21600"/>
                  <a:gd name="T5" fmla="*/ 106 h 21600"/>
                  <a:gd name="T6" fmla="*/ 0 w 21600"/>
                  <a:gd name="T7" fmla="*/ 5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3 w 21600"/>
                  <a:gd name="T13" fmla="*/ 3872 h 21600"/>
                  <a:gd name="T14" fmla="*/ 17876 w 21600"/>
                  <a:gd name="T15" fmla="*/ 177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5921" dir="2700000" algn="ctr" rotWithShape="0">
                  <a:srgbClr val="808080"/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7" name="AutoShape 31"/>
              <p:cNvSpPr>
                <a:spLocks noEditPoints="1" noChangeArrowheads="1"/>
              </p:cNvSpPr>
              <p:nvPr/>
            </p:nvSpPr>
            <p:spPr bwMode="auto">
              <a:xfrm>
                <a:off x="3396" y="3243"/>
                <a:ext cx="225" cy="1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16 w 21600"/>
                  <a:gd name="T13" fmla="*/ 3877 h 21600"/>
                  <a:gd name="T14" fmla="*/ 17856 w 21600"/>
                  <a:gd name="T15" fmla="*/ 177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398" name="Group 71"/>
          <p:cNvGrpSpPr>
            <a:grpSpLocks/>
          </p:cNvGrpSpPr>
          <p:nvPr/>
        </p:nvGrpSpPr>
        <p:grpSpPr bwMode="auto">
          <a:xfrm>
            <a:off x="1266825" y="3797300"/>
            <a:ext cx="914400" cy="838200"/>
            <a:chOff x="4114800" y="3429000"/>
            <a:chExt cx="914400" cy="838200"/>
          </a:xfrm>
        </p:grpSpPr>
        <p:sp>
          <p:nvSpPr>
            <p:cNvPr id="15401" name="Rounded Rectangle 5"/>
            <p:cNvSpPr>
              <a:spLocks noChangeArrowheads="1"/>
            </p:cNvSpPr>
            <p:nvPr/>
          </p:nvSpPr>
          <p:spPr bwMode="auto">
            <a:xfrm>
              <a:off x="4114800" y="3429000"/>
              <a:ext cx="914400" cy="8382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1400">
                  <a:latin typeface="Helvetica" charset="0"/>
                </a:rPr>
                <a:t>Decide</a:t>
              </a:r>
            </a:p>
            <a:p>
              <a:endParaRPr lang="en-US" sz="1400">
                <a:solidFill>
                  <a:schemeClr val="tx1"/>
                </a:solidFill>
                <a:latin typeface="Helvetica" charset="0"/>
              </a:endParaRPr>
            </a:p>
            <a:p>
              <a:endParaRPr lang="en-US" sz="14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15402" name="Litebulb"/>
            <p:cNvSpPr>
              <a:spLocks noEditPoints="1" noChangeArrowheads="1"/>
            </p:cNvSpPr>
            <p:nvPr/>
          </p:nvSpPr>
          <p:spPr bwMode="auto">
            <a:xfrm>
              <a:off x="4405313" y="3786187"/>
              <a:ext cx="319087" cy="32861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56 w 21600"/>
                <a:gd name="T13" fmla="*/ 2188 h 21600"/>
                <a:gd name="T14" fmla="*/ 18277 w 21600"/>
                <a:gd name="T15" fmla="*/ 9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09625" y="6210300"/>
            <a:ext cx="7505700" cy="392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tx1"/>
                </a:solidFill>
                <a:ea typeface="MS PGothic" pitchFamily="34" charset="-128"/>
              </a:rPr>
              <a:t>The decision engine is key to enabling SEEC</a:t>
            </a:r>
          </a:p>
        </p:txBody>
      </p:sp>
      <p:sp>
        <p:nvSpPr>
          <p:cNvPr id="15400" name="Slide Number Placeholder 3"/>
          <p:cNvSpPr txBox="1">
            <a:spLocks noGrp="1"/>
          </p:cNvSpPr>
          <p:nvPr/>
        </p:nvSpPr>
        <p:spPr bwMode="auto">
          <a:xfrm>
            <a:off x="261938" y="6402388"/>
            <a:ext cx="1905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fld id="{A97E20B7-561A-F14C-9168-F2B7C90BBBC9}" type="slidenum">
              <a:rPr lang="en-US" sz="1000">
                <a:solidFill>
                  <a:schemeClr val="tx1"/>
                </a:solidFill>
                <a:latin typeface="Arial" charset="0"/>
              </a:rPr>
              <a:pPr algn="l"/>
              <a:t>13</a:t>
            </a:fld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20F1D-A809-5E4E-A565-95074A4929E0}" type="slidenum">
              <a:rPr lang="en-US"/>
              <a:pPr/>
              <a:t>14</a:t>
            </a:fld>
            <a:endParaRPr lang="en-US"/>
          </a:p>
        </p:txBody>
      </p:sp>
      <p:sp>
        <p:nvSpPr>
          <p:cNvPr id="16387" name="Title 3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ODA Control Loop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300913" y="3298825"/>
            <a:ext cx="1498600" cy="1622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Act</a:t>
            </a:r>
          </a:p>
          <a:p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051550" y="1363663"/>
            <a:ext cx="1498600" cy="1244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Observe</a:t>
            </a:r>
          </a:p>
          <a:p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973638" y="3309938"/>
            <a:ext cx="1498600" cy="1622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Decide</a:t>
            </a:r>
          </a:p>
          <a:p>
            <a:endParaRPr lang="en-US" sz="16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16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16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16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16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16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9" name="Heart 8"/>
          <p:cNvSpPr/>
          <p:nvPr/>
        </p:nvSpPr>
        <p:spPr>
          <a:xfrm>
            <a:off x="6215063" y="2025650"/>
            <a:ext cx="342900" cy="376238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6392" name="Picture 2" descr="C:\Users\hank\AppData\Local\Microsoft\Windows\Temporary Internet Files\Content.IE5\Y753J249\MC90044173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1741488"/>
            <a:ext cx="666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BlockDiagram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288" y="4260850"/>
            <a:ext cx="124936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426325" y="3743325"/>
            <a:ext cx="1290638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2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50150" y="4327525"/>
            <a:ext cx="166688" cy="217488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7553325" y="4354513"/>
            <a:ext cx="1619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424863" y="4335463"/>
            <a:ext cx="166687" cy="217487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8428037" y="4362451"/>
            <a:ext cx="1619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967663" y="4327525"/>
            <a:ext cx="166687" cy="217488"/>
          </a:xfrm>
          <a:prstGeom prst="ellipse">
            <a:avLst/>
          </a:prstGeom>
          <a:solidFill>
            <a:srgbClr val="E2E2C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7969250" y="4354513"/>
            <a:ext cx="1619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21"/>
          <p:cNvSpPr txBox="1">
            <a:spLocks noChangeArrowheads="1"/>
          </p:cNvSpPr>
          <p:nvPr/>
        </p:nvSpPr>
        <p:spPr bwMode="auto">
          <a:xfrm>
            <a:off x="7259638" y="4545013"/>
            <a:ext cx="593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Cores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8278813" y="4552950"/>
            <a:ext cx="595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Power</a:t>
            </a:r>
          </a:p>
        </p:txBody>
      </p:sp>
      <p:sp>
        <p:nvSpPr>
          <p:cNvPr id="16403" name="TextBox 23"/>
          <p:cNvSpPr txBox="1">
            <a:spLocks noChangeArrowheads="1"/>
          </p:cNvSpPr>
          <p:nvPr/>
        </p:nvSpPr>
        <p:spPr bwMode="auto">
          <a:xfrm>
            <a:off x="7705725" y="4533900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 New Roman" charset="0"/>
                <a:ea typeface="Arial" charset="0"/>
                <a:cs typeface="Times New Roman" charset="0"/>
              </a:rPr>
              <a:t>Memory</a:t>
            </a:r>
          </a:p>
        </p:txBody>
      </p:sp>
      <p:sp>
        <p:nvSpPr>
          <p:cNvPr id="16404" name="TextBox 24"/>
          <p:cNvSpPr txBox="1">
            <a:spLocks noChangeArrowheads="1"/>
          </p:cNvSpPr>
          <p:nvPr/>
        </p:nvSpPr>
        <p:spPr bwMode="auto">
          <a:xfrm>
            <a:off x="7451725" y="3689350"/>
            <a:ext cx="1235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System Parameters</a:t>
            </a:r>
          </a:p>
        </p:txBody>
      </p:sp>
      <p:cxnSp>
        <p:nvCxnSpPr>
          <p:cNvPr id="27" name="Straight Arrow Connector 26"/>
          <p:cNvCxnSpPr>
            <a:cxnSpLocks noChangeShapeType="1"/>
            <a:stCxn id="4" idx="2"/>
            <a:endCxn id="7" idx="0"/>
          </p:cNvCxnSpPr>
          <p:nvPr/>
        </p:nvCxnSpPr>
        <p:spPr bwMode="auto">
          <a:xfrm flipH="1">
            <a:off x="5722938" y="2620963"/>
            <a:ext cx="1077912" cy="676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0" name="Straight Arrow Connector 29"/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6484938" y="4110038"/>
            <a:ext cx="803275" cy="111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2" name="Straight Arrow Connector 31"/>
          <p:cNvCxnSpPr>
            <a:cxnSpLocks noChangeShapeType="1"/>
            <a:stCxn id="8" idx="0"/>
            <a:endCxn id="4" idx="2"/>
          </p:cNvCxnSpPr>
          <p:nvPr/>
        </p:nvCxnSpPr>
        <p:spPr bwMode="auto">
          <a:xfrm flipH="1" flipV="1">
            <a:off x="6800850" y="2620963"/>
            <a:ext cx="1249363" cy="6651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6408" name="Text Box 25"/>
          <p:cNvSpPr txBox="1">
            <a:spLocks noChangeArrowheads="1"/>
          </p:cNvSpPr>
          <p:nvPr/>
        </p:nvSpPr>
        <p:spPr bwMode="auto">
          <a:xfrm>
            <a:off x="5595938" y="2338388"/>
            <a:ext cx="1446212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Heartbeats API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558800" y="1219200"/>
            <a:ext cx="4619625" cy="2212975"/>
            <a:chOff x="352" y="768"/>
            <a:chExt cx="2910" cy="1394"/>
          </a:xfrm>
        </p:grpSpPr>
        <p:grpSp>
          <p:nvGrpSpPr>
            <p:cNvPr id="16417" name="Group 52"/>
            <p:cNvGrpSpPr>
              <a:grpSpLocks/>
            </p:cNvGrpSpPr>
            <p:nvPr/>
          </p:nvGrpSpPr>
          <p:grpSpPr bwMode="auto">
            <a:xfrm>
              <a:off x="352" y="768"/>
              <a:ext cx="2700" cy="1178"/>
              <a:chOff x="100" y="691"/>
              <a:chExt cx="2700" cy="1178"/>
            </a:xfrm>
          </p:grpSpPr>
          <p:pic>
            <p:nvPicPr>
              <p:cNvPr id="16419" name="Picture 2" descr="BlockDiagram.em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" y="901"/>
                <a:ext cx="2700" cy="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20" name="Text Box 54"/>
              <p:cNvSpPr txBox="1">
                <a:spLocks noChangeArrowheads="1"/>
              </p:cNvSpPr>
              <p:nvPr/>
            </p:nvSpPr>
            <p:spPr bwMode="auto">
              <a:xfrm>
                <a:off x="614" y="691"/>
                <a:ext cx="1748" cy="23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A control theory for Sefos</a:t>
                </a:r>
              </a:p>
            </p:txBody>
          </p:sp>
        </p:grpSp>
        <p:sp>
          <p:nvSpPr>
            <p:cNvPr id="16418" name="AutoShape 55"/>
            <p:cNvSpPr>
              <a:spLocks noChangeArrowheads="1"/>
            </p:cNvSpPr>
            <p:nvPr/>
          </p:nvSpPr>
          <p:spPr bwMode="auto">
            <a:xfrm rot="-7802984">
              <a:off x="2941" y="1840"/>
              <a:ext cx="284" cy="35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8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6410" name="Text Box 64"/>
          <p:cNvSpPr txBox="1">
            <a:spLocks noChangeArrowheads="1"/>
          </p:cNvSpPr>
          <p:nvPr/>
        </p:nvSpPr>
        <p:spPr bwMode="auto">
          <a:xfrm>
            <a:off x="5097463" y="3638550"/>
            <a:ext cx="1306512" cy="6397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Control system</a:t>
            </a:r>
          </a:p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Learning engine</a:t>
            </a:r>
          </a:p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Heuristic models</a:t>
            </a: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744538" y="3211513"/>
            <a:ext cx="4279900" cy="2871787"/>
            <a:chOff x="469" y="2023"/>
            <a:chExt cx="2696" cy="1809"/>
          </a:xfrm>
        </p:grpSpPr>
        <p:sp>
          <p:nvSpPr>
            <p:cNvPr id="16413" name="AutoShape 71"/>
            <p:cNvSpPr>
              <a:spLocks noChangeArrowheads="1"/>
            </p:cNvSpPr>
            <p:nvPr/>
          </p:nvSpPr>
          <p:spPr bwMode="auto">
            <a:xfrm rot="8339406">
              <a:off x="2881" y="2871"/>
              <a:ext cx="284" cy="35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8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</a:endParaRPr>
            </a:p>
          </p:txBody>
        </p:sp>
        <p:grpSp>
          <p:nvGrpSpPr>
            <p:cNvPr id="16414" name="Group 72"/>
            <p:cNvGrpSpPr>
              <a:grpSpLocks/>
            </p:cNvGrpSpPr>
            <p:nvPr/>
          </p:nvGrpSpPr>
          <p:grpSpPr bwMode="auto">
            <a:xfrm>
              <a:off x="469" y="2023"/>
              <a:ext cx="2476" cy="1809"/>
              <a:chOff x="155" y="2023"/>
              <a:chExt cx="2476" cy="1809"/>
            </a:xfrm>
          </p:grpSpPr>
          <p:pic>
            <p:nvPicPr>
              <p:cNvPr id="16415" name="Picture 2" descr="Trajectories.em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9" y="2140"/>
                <a:ext cx="2242" cy="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16" name="Text Box 74"/>
              <p:cNvSpPr txBox="1">
                <a:spLocks noChangeArrowheads="1"/>
              </p:cNvSpPr>
              <p:nvPr/>
            </p:nvSpPr>
            <p:spPr bwMode="auto">
              <a:xfrm>
                <a:off x="155" y="2023"/>
                <a:ext cx="2234" cy="23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User can dial in desired behavior</a:t>
                </a:r>
              </a:p>
            </p:txBody>
          </p:sp>
        </p:grpSp>
      </p:grpSp>
      <p:sp>
        <p:nvSpPr>
          <p:cNvPr id="16412" name="Slide Number Placeholder 34"/>
          <p:cNvSpPr txBox="1">
            <a:spLocks noGrp="1"/>
          </p:cNvSpPr>
          <p:nvPr/>
        </p:nvSpPr>
        <p:spPr bwMode="auto">
          <a:xfrm>
            <a:off x="261938" y="6402388"/>
            <a:ext cx="1905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fld id="{782414A5-C9F4-6549-9FD3-C43AE75B222F}" type="slidenum">
              <a:rPr lang="en-US" sz="1000">
                <a:solidFill>
                  <a:schemeClr val="tx1"/>
                </a:solidFill>
                <a:latin typeface="Arial" charset="0"/>
              </a:rPr>
              <a:pPr algn="l"/>
              <a:t>14</a:t>
            </a:fld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21CBA-F8FD-E848-977B-8D0AF98F311D}" type="slidenum">
              <a:rPr lang="en-US"/>
              <a:pPr/>
              <a:t>15</a:t>
            </a:fld>
            <a:endParaRPr lang="en-US"/>
          </a:p>
        </p:txBody>
      </p:sp>
      <p:sp>
        <p:nvSpPr>
          <p:cNvPr id="17411" name="Rectangle 11"/>
          <p:cNvSpPr txBox="1">
            <a:spLocks noGrp="1" noChangeArrowheads="1"/>
          </p:cNvSpPr>
          <p:nvPr/>
        </p:nvSpPr>
        <p:spPr bwMode="auto">
          <a:xfrm>
            <a:off x="6799263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866D69E-6A54-694A-BAFB-5BB6E40D0F42}" type="slidenum">
              <a:rPr lang="en-US" sz="1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15</a:t>
            </a:fld>
            <a:endParaRPr lang="en-US" sz="10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800"/>
              <a:t>H.264 Video Encode: Procedural</a:t>
            </a:r>
          </a:p>
        </p:txBody>
      </p:sp>
      <p:pic>
        <p:nvPicPr>
          <p:cNvPr id="1623045" name="tractor-no-scheduler-sub.avi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1393825"/>
            <a:ext cx="80518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>
            <a:hlinkClick r:id="rId4"/>
          </p:cNvPr>
          <p:cNvSpPr/>
          <p:nvPr/>
        </p:nvSpPr>
        <p:spPr bwMode="auto">
          <a:xfrm>
            <a:off x="6119446" y="6166339"/>
            <a:ext cx="1981200" cy="386861"/>
          </a:xfrm>
          <a:prstGeom prst="round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Open Movie file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80" fill="hold"/>
                                        <p:tgtEl>
                                          <p:spTgt spid="16230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2304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98F2F7-5301-1A47-ADAF-617AFD4EDFF5}" type="slidenum">
              <a:rPr lang="en-US"/>
              <a:pPr/>
              <a:t>16</a:t>
            </a:fld>
            <a:endParaRPr lang="en-US"/>
          </a:p>
        </p:txBody>
      </p:sp>
      <p:sp>
        <p:nvSpPr>
          <p:cNvPr id="18435" name="Rectangle 11"/>
          <p:cNvSpPr txBox="1">
            <a:spLocks noGrp="1" noChangeArrowheads="1"/>
          </p:cNvSpPr>
          <p:nvPr/>
        </p:nvSpPr>
        <p:spPr bwMode="auto">
          <a:xfrm>
            <a:off x="6799263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1ED6341-A02B-C747-86B7-930A381DF890}" type="slidenum">
              <a:rPr lang="en-US" sz="1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r"/>
              <a:t>16</a:t>
            </a:fld>
            <a:endParaRPr lang="en-US" sz="10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8229600" cy="788988"/>
          </a:xfrm>
        </p:spPr>
        <p:txBody>
          <a:bodyPr/>
          <a:lstStyle/>
          <a:p>
            <a:pPr eaLnBrk="1" hangingPunct="1"/>
            <a:r>
              <a:rPr lang="en-US" sz="3800"/>
              <a:t>H.264 Video Encode: Self-Aware using Heartbeats plus Heuristic Approach</a:t>
            </a:r>
          </a:p>
        </p:txBody>
      </p:sp>
      <p:pic>
        <p:nvPicPr>
          <p:cNvPr id="1624069" name="tractor-scheduler-sub.avi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309688"/>
            <a:ext cx="8543925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>
            <a:hlinkClick r:id="rId4"/>
          </p:cNvPr>
          <p:cNvSpPr/>
          <p:nvPr/>
        </p:nvSpPr>
        <p:spPr bwMode="auto">
          <a:xfrm>
            <a:off x="6119446" y="6260124"/>
            <a:ext cx="1981200" cy="386861"/>
          </a:xfrm>
          <a:prstGeom prst="round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Open Movie file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0" fill="hold"/>
                                        <p:tgtEl>
                                          <p:spTgt spid="1624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2406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24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24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406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80FC8-BB32-C244-A000-856C48140002}" type="slidenum">
              <a:rPr lang="en-US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400"/>
              <a:t>Minimizing Power in a Self-Aware System 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266825" y="4603750"/>
            <a:ext cx="655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461" name="Group 8"/>
          <p:cNvGrpSpPr>
            <a:grpSpLocks/>
          </p:cNvGrpSpPr>
          <p:nvPr/>
        </p:nvGrpSpPr>
        <p:grpSpPr bwMode="auto">
          <a:xfrm>
            <a:off x="1190625" y="2359025"/>
            <a:ext cx="6661150" cy="3632200"/>
            <a:chOff x="720" y="1130"/>
            <a:chExt cx="4196" cy="2288"/>
          </a:xfrm>
        </p:grpSpPr>
        <p:sp>
          <p:nvSpPr>
            <p:cNvPr id="19682" name="Rectangle 9"/>
            <p:cNvSpPr>
              <a:spLocks noChangeArrowheads="1"/>
            </p:cNvSpPr>
            <p:nvPr/>
          </p:nvSpPr>
          <p:spPr bwMode="auto">
            <a:xfrm>
              <a:off x="764" y="1130"/>
              <a:ext cx="4152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83" name="Line 10"/>
            <p:cNvSpPr>
              <a:spLocks noChangeShapeType="1"/>
            </p:cNvSpPr>
            <p:nvPr/>
          </p:nvSpPr>
          <p:spPr bwMode="auto">
            <a:xfrm>
              <a:off x="764" y="3093"/>
              <a:ext cx="41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84" name="Line 11"/>
            <p:cNvSpPr>
              <a:spLocks noChangeShapeType="1"/>
            </p:cNvSpPr>
            <p:nvPr/>
          </p:nvSpPr>
          <p:spPr bwMode="auto">
            <a:xfrm>
              <a:off x="764" y="2813"/>
              <a:ext cx="41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85" name="Line 12"/>
            <p:cNvSpPr>
              <a:spLocks noChangeShapeType="1"/>
            </p:cNvSpPr>
            <p:nvPr/>
          </p:nvSpPr>
          <p:spPr bwMode="auto">
            <a:xfrm>
              <a:off x="764" y="2532"/>
              <a:ext cx="41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86" name="Line 13"/>
            <p:cNvSpPr>
              <a:spLocks noChangeShapeType="1"/>
            </p:cNvSpPr>
            <p:nvPr/>
          </p:nvSpPr>
          <p:spPr bwMode="auto">
            <a:xfrm>
              <a:off x="764" y="2252"/>
              <a:ext cx="41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87" name="Line 14"/>
            <p:cNvSpPr>
              <a:spLocks noChangeShapeType="1"/>
            </p:cNvSpPr>
            <p:nvPr/>
          </p:nvSpPr>
          <p:spPr bwMode="auto">
            <a:xfrm>
              <a:off x="764" y="1971"/>
              <a:ext cx="41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88" name="Line 15"/>
            <p:cNvSpPr>
              <a:spLocks noChangeShapeType="1"/>
            </p:cNvSpPr>
            <p:nvPr/>
          </p:nvSpPr>
          <p:spPr bwMode="auto">
            <a:xfrm>
              <a:off x="764" y="1691"/>
              <a:ext cx="41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89" name="Line 16"/>
            <p:cNvSpPr>
              <a:spLocks noChangeShapeType="1"/>
            </p:cNvSpPr>
            <p:nvPr/>
          </p:nvSpPr>
          <p:spPr bwMode="auto">
            <a:xfrm>
              <a:off x="764" y="1410"/>
              <a:ext cx="41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0" name="Line 17"/>
            <p:cNvSpPr>
              <a:spLocks noChangeShapeType="1"/>
            </p:cNvSpPr>
            <p:nvPr/>
          </p:nvSpPr>
          <p:spPr bwMode="auto">
            <a:xfrm>
              <a:off x="764" y="1130"/>
              <a:ext cx="41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1" name="Rectangle 18"/>
            <p:cNvSpPr>
              <a:spLocks noChangeArrowheads="1"/>
            </p:cNvSpPr>
            <p:nvPr/>
          </p:nvSpPr>
          <p:spPr bwMode="auto">
            <a:xfrm>
              <a:off x="764" y="1130"/>
              <a:ext cx="4152" cy="2244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92" name="Line 19"/>
            <p:cNvSpPr>
              <a:spLocks noChangeShapeType="1"/>
            </p:cNvSpPr>
            <p:nvPr/>
          </p:nvSpPr>
          <p:spPr bwMode="auto">
            <a:xfrm>
              <a:off x="764" y="1130"/>
              <a:ext cx="1" cy="2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3" name="Line 20"/>
            <p:cNvSpPr>
              <a:spLocks noChangeShapeType="1"/>
            </p:cNvSpPr>
            <p:nvPr/>
          </p:nvSpPr>
          <p:spPr bwMode="auto">
            <a:xfrm>
              <a:off x="720" y="3374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4" name="Line 21"/>
            <p:cNvSpPr>
              <a:spLocks noChangeShapeType="1"/>
            </p:cNvSpPr>
            <p:nvPr/>
          </p:nvSpPr>
          <p:spPr bwMode="auto">
            <a:xfrm>
              <a:off x="720" y="309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5" name="Line 22"/>
            <p:cNvSpPr>
              <a:spLocks noChangeShapeType="1"/>
            </p:cNvSpPr>
            <p:nvPr/>
          </p:nvSpPr>
          <p:spPr bwMode="auto">
            <a:xfrm>
              <a:off x="720" y="2813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6" name="Line 23"/>
            <p:cNvSpPr>
              <a:spLocks noChangeShapeType="1"/>
            </p:cNvSpPr>
            <p:nvPr/>
          </p:nvSpPr>
          <p:spPr bwMode="auto">
            <a:xfrm>
              <a:off x="720" y="2532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7" name="Line 24"/>
            <p:cNvSpPr>
              <a:spLocks noChangeShapeType="1"/>
            </p:cNvSpPr>
            <p:nvPr/>
          </p:nvSpPr>
          <p:spPr bwMode="auto">
            <a:xfrm>
              <a:off x="720" y="2252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8" name="Line 25"/>
            <p:cNvSpPr>
              <a:spLocks noChangeShapeType="1"/>
            </p:cNvSpPr>
            <p:nvPr/>
          </p:nvSpPr>
          <p:spPr bwMode="auto">
            <a:xfrm>
              <a:off x="720" y="197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9" name="Line 26"/>
            <p:cNvSpPr>
              <a:spLocks noChangeShapeType="1"/>
            </p:cNvSpPr>
            <p:nvPr/>
          </p:nvSpPr>
          <p:spPr bwMode="auto">
            <a:xfrm>
              <a:off x="720" y="1691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0" name="Line 27"/>
            <p:cNvSpPr>
              <a:spLocks noChangeShapeType="1"/>
            </p:cNvSpPr>
            <p:nvPr/>
          </p:nvSpPr>
          <p:spPr bwMode="auto">
            <a:xfrm>
              <a:off x="720" y="1410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1" name="Line 28"/>
            <p:cNvSpPr>
              <a:spLocks noChangeShapeType="1"/>
            </p:cNvSpPr>
            <p:nvPr/>
          </p:nvSpPr>
          <p:spPr bwMode="auto">
            <a:xfrm>
              <a:off x="720" y="1130"/>
              <a:ext cx="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2" name="Line 29"/>
            <p:cNvSpPr>
              <a:spLocks noChangeShapeType="1"/>
            </p:cNvSpPr>
            <p:nvPr/>
          </p:nvSpPr>
          <p:spPr bwMode="auto">
            <a:xfrm>
              <a:off x="764" y="3374"/>
              <a:ext cx="41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3" name="Line 30"/>
            <p:cNvSpPr>
              <a:spLocks noChangeShapeType="1"/>
            </p:cNvSpPr>
            <p:nvPr/>
          </p:nvSpPr>
          <p:spPr bwMode="auto">
            <a:xfrm flipV="1">
              <a:off x="764" y="3374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4" name="Line 31"/>
            <p:cNvSpPr>
              <a:spLocks noChangeShapeType="1"/>
            </p:cNvSpPr>
            <p:nvPr/>
          </p:nvSpPr>
          <p:spPr bwMode="auto">
            <a:xfrm flipV="1">
              <a:off x="1686" y="3374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5" name="Line 32"/>
            <p:cNvSpPr>
              <a:spLocks noChangeShapeType="1"/>
            </p:cNvSpPr>
            <p:nvPr/>
          </p:nvSpPr>
          <p:spPr bwMode="auto">
            <a:xfrm flipV="1">
              <a:off x="2610" y="3374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6" name="Line 33"/>
            <p:cNvSpPr>
              <a:spLocks noChangeShapeType="1"/>
            </p:cNvSpPr>
            <p:nvPr/>
          </p:nvSpPr>
          <p:spPr bwMode="auto">
            <a:xfrm flipV="1">
              <a:off x="3532" y="3374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7" name="Line 34"/>
            <p:cNvSpPr>
              <a:spLocks noChangeShapeType="1"/>
            </p:cNvSpPr>
            <p:nvPr/>
          </p:nvSpPr>
          <p:spPr bwMode="auto">
            <a:xfrm flipV="1">
              <a:off x="4455" y="3374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8" name="Freeform 35"/>
            <p:cNvSpPr>
              <a:spLocks/>
            </p:cNvSpPr>
            <p:nvPr/>
          </p:nvSpPr>
          <p:spPr bwMode="auto">
            <a:xfrm>
              <a:off x="744" y="1904"/>
              <a:ext cx="40" cy="41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1 h 81"/>
                <a:gd name="T4" fmla="*/ 10 w 80"/>
                <a:gd name="T5" fmla="*/ 21 h 81"/>
                <a:gd name="T6" fmla="*/ 0 w 80"/>
                <a:gd name="T7" fmla="*/ 11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9" name="Freeform 36"/>
            <p:cNvSpPr>
              <a:spLocks/>
            </p:cNvSpPr>
            <p:nvPr/>
          </p:nvSpPr>
          <p:spPr bwMode="auto">
            <a:xfrm>
              <a:off x="772" y="1908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0" name="Freeform 37"/>
            <p:cNvSpPr>
              <a:spLocks/>
            </p:cNvSpPr>
            <p:nvPr/>
          </p:nvSpPr>
          <p:spPr bwMode="auto">
            <a:xfrm>
              <a:off x="780" y="2045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1" name="Freeform 38"/>
            <p:cNvSpPr>
              <a:spLocks/>
            </p:cNvSpPr>
            <p:nvPr/>
          </p:nvSpPr>
          <p:spPr bwMode="auto">
            <a:xfrm>
              <a:off x="790" y="1915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2" name="Freeform 39"/>
            <p:cNvSpPr>
              <a:spLocks/>
            </p:cNvSpPr>
            <p:nvPr/>
          </p:nvSpPr>
          <p:spPr bwMode="auto">
            <a:xfrm>
              <a:off x="800" y="191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3" name="Freeform 40"/>
            <p:cNvSpPr>
              <a:spLocks/>
            </p:cNvSpPr>
            <p:nvPr/>
          </p:nvSpPr>
          <p:spPr bwMode="auto">
            <a:xfrm>
              <a:off x="808" y="1922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4" name="Freeform 41"/>
            <p:cNvSpPr>
              <a:spLocks/>
            </p:cNvSpPr>
            <p:nvPr/>
          </p:nvSpPr>
          <p:spPr bwMode="auto">
            <a:xfrm>
              <a:off x="818" y="1926"/>
              <a:ext cx="40" cy="41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1 h 80"/>
                <a:gd name="T4" fmla="*/ 10 w 80"/>
                <a:gd name="T5" fmla="*/ 21 h 80"/>
                <a:gd name="T6" fmla="*/ 0 w 80"/>
                <a:gd name="T7" fmla="*/ 11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5" name="Freeform 42"/>
            <p:cNvSpPr>
              <a:spLocks/>
            </p:cNvSpPr>
            <p:nvPr/>
          </p:nvSpPr>
          <p:spPr bwMode="auto">
            <a:xfrm>
              <a:off x="827" y="2055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6" name="Freeform 43"/>
            <p:cNvSpPr>
              <a:spLocks/>
            </p:cNvSpPr>
            <p:nvPr/>
          </p:nvSpPr>
          <p:spPr bwMode="auto">
            <a:xfrm>
              <a:off x="836" y="2056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7" name="Freeform 44"/>
            <p:cNvSpPr>
              <a:spLocks/>
            </p:cNvSpPr>
            <p:nvPr/>
          </p:nvSpPr>
          <p:spPr bwMode="auto">
            <a:xfrm>
              <a:off x="846" y="2056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8" name="Freeform 45"/>
            <p:cNvSpPr>
              <a:spLocks/>
            </p:cNvSpPr>
            <p:nvPr/>
          </p:nvSpPr>
          <p:spPr bwMode="auto">
            <a:xfrm>
              <a:off x="854" y="2055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9" name="Freeform 46"/>
            <p:cNvSpPr>
              <a:spLocks/>
            </p:cNvSpPr>
            <p:nvPr/>
          </p:nvSpPr>
          <p:spPr bwMode="auto">
            <a:xfrm>
              <a:off x="892" y="2212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0" name="Freeform 47"/>
            <p:cNvSpPr>
              <a:spLocks/>
            </p:cNvSpPr>
            <p:nvPr/>
          </p:nvSpPr>
          <p:spPr bwMode="auto">
            <a:xfrm>
              <a:off x="900" y="2214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1 h 81"/>
                <a:gd name="T4" fmla="*/ 11 w 80"/>
                <a:gd name="T5" fmla="*/ 21 h 81"/>
                <a:gd name="T6" fmla="*/ 0 w 80"/>
                <a:gd name="T7" fmla="*/ 11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1" name="Freeform 48"/>
            <p:cNvSpPr>
              <a:spLocks/>
            </p:cNvSpPr>
            <p:nvPr/>
          </p:nvSpPr>
          <p:spPr bwMode="auto">
            <a:xfrm>
              <a:off x="910" y="2213"/>
              <a:ext cx="40" cy="41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1 h 80"/>
                <a:gd name="T4" fmla="*/ 10 w 80"/>
                <a:gd name="T5" fmla="*/ 21 h 80"/>
                <a:gd name="T6" fmla="*/ 0 w 80"/>
                <a:gd name="T7" fmla="*/ 11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2" name="Freeform 49"/>
            <p:cNvSpPr>
              <a:spLocks/>
            </p:cNvSpPr>
            <p:nvPr/>
          </p:nvSpPr>
          <p:spPr bwMode="auto">
            <a:xfrm>
              <a:off x="920" y="210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3" name="Freeform 50"/>
            <p:cNvSpPr>
              <a:spLocks/>
            </p:cNvSpPr>
            <p:nvPr/>
          </p:nvSpPr>
          <p:spPr bwMode="auto">
            <a:xfrm>
              <a:off x="928" y="2211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4" name="Freeform 51"/>
            <p:cNvSpPr>
              <a:spLocks/>
            </p:cNvSpPr>
            <p:nvPr/>
          </p:nvSpPr>
          <p:spPr bwMode="auto">
            <a:xfrm>
              <a:off x="938" y="2216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5" name="Freeform 52"/>
            <p:cNvSpPr>
              <a:spLocks/>
            </p:cNvSpPr>
            <p:nvPr/>
          </p:nvSpPr>
          <p:spPr bwMode="auto">
            <a:xfrm>
              <a:off x="946" y="2214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1 h 81"/>
                <a:gd name="T4" fmla="*/ 11 w 80"/>
                <a:gd name="T5" fmla="*/ 21 h 81"/>
                <a:gd name="T6" fmla="*/ 0 w 80"/>
                <a:gd name="T7" fmla="*/ 11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6" name="Freeform 53"/>
            <p:cNvSpPr>
              <a:spLocks/>
            </p:cNvSpPr>
            <p:nvPr/>
          </p:nvSpPr>
          <p:spPr bwMode="auto">
            <a:xfrm>
              <a:off x="956" y="2216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7" name="Freeform 54"/>
            <p:cNvSpPr>
              <a:spLocks/>
            </p:cNvSpPr>
            <p:nvPr/>
          </p:nvSpPr>
          <p:spPr bwMode="auto">
            <a:xfrm>
              <a:off x="966" y="2114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8" name="Freeform 55"/>
            <p:cNvSpPr>
              <a:spLocks/>
            </p:cNvSpPr>
            <p:nvPr/>
          </p:nvSpPr>
          <p:spPr bwMode="auto">
            <a:xfrm>
              <a:off x="974" y="2218"/>
              <a:ext cx="41" cy="40"/>
            </a:xfrm>
            <a:custGeom>
              <a:avLst/>
              <a:gdLst>
                <a:gd name="T0" fmla="*/ 11 w 81"/>
                <a:gd name="T1" fmla="*/ 0 h 81"/>
                <a:gd name="T2" fmla="*/ 21 w 81"/>
                <a:gd name="T3" fmla="*/ 10 h 81"/>
                <a:gd name="T4" fmla="*/ 11 w 81"/>
                <a:gd name="T5" fmla="*/ 20 h 81"/>
                <a:gd name="T6" fmla="*/ 0 w 81"/>
                <a:gd name="T7" fmla="*/ 10 h 81"/>
                <a:gd name="T8" fmla="*/ 11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9" name="Freeform 56"/>
            <p:cNvSpPr>
              <a:spLocks/>
            </p:cNvSpPr>
            <p:nvPr/>
          </p:nvSpPr>
          <p:spPr bwMode="auto">
            <a:xfrm>
              <a:off x="1012" y="2124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0" name="Freeform 57"/>
            <p:cNvSpPr>
              <a:spLocks/>
            </p:cNvSpPr>
            <p:nvPr/>
          </p:nvSpPr>
          <p:spPr bwMode="auto">
            <a:xfrm>
              <a:off x="1020" y="2228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1" name="Freeform 58"/>
            <p:cNvSpPr>
              <a:spLocks/>
            </p:cNvSpPr>
            <p:nvPr/>
          </p:nvSpPr>
          <p:spPr bwMode="auto">
            <a:xfrm>
              <a:off x="1030" y="2316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2" name="Freeform 59"/>
            <p:cNvSpPr>
              <a:spLocks/>
            </p:cNvSpPr>
            <p:nvPr/>
          </p:nvSpPr>
          <p:spPr bwMode="auto">
            <a:xfrm>
              <a:off x="1040" y="2232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3" name="Freeform 60"/>
            <p:cNvSpPr>
              <a:spLocks/>
            </p:cNvSpPr>
            <p:nvPr/>
          </p:nvSpPr>
          <p:spPr bwMode="auto">
            <a:xfrm>
              <a:off x="1048" y="2234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4" name="Freeform 61"/>
            <p:cNvSpPr>
              <a:spLocks/>
            </p:cNvSpPr>
            <p:nvPr/>
          </p:nvSpPr>
          <p:spPr bwMode="auto">
            <a:xfrm>
              <a:off x="1058" y="2234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5" name="Freeform 62"/>
            <p:cNvSpPr>
              <a:spLocks/>
            </p:cNvSpPr>
            <p:nvPr/>
          </p:nvSpPr>
          <p:spPr bwMode="auto">
            <a:xfrm>
              <a:off x="1066" y="2306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6" name="Freeform 63"/>
            <p:cNvSpPr>
              <a:spLocks/>
            </p:cNvSpPr>
            <p:nvPr/>
          </p:nvSpPr>
          <p:spPr bwMode="auto">
            <a:xfrm>
              <a:off x="1076" y="218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7" name="Freeform 64"/>
            <p:cNvSpPr>
              <a:spLocks/>
            </p:cNvSpPr>
            <p:nvPr/>
          </p:nvSpPr>
          <p:spPr bwMode="auto">
            <a:xfrm>
              <a:off x="1086" y="2178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8" name="Freeform 65"/>
            <p:cNvSpPr>
              <a:spLocks/>
            </p:cNvSpPr>
            <p:nvPr/>
          </p:nvSpPr>
          <p:spPr bwMode="auto">
            <a:xfrm>
              <a:off x="1094" y="2275"/>
              <a:ext cx="41" cy="40"/>
            </a:xfrm>
            <a:custGeom>
              <a:avLst/>
              <a:gdLst>
                <a:gd name="T0" fmla="*/ 11 w 81"/>
                <a:gd name="T1" fmla="*/ 0 h 81"/>
                <a:gd name="T2" fmla="*/ 21 w 81"/>
                <a:gd name="T3" fmla="*/ 10 h 81"/>
                <a:gd name="T4" fmla="*/ 11 w 81"/>
                <a:gd name="T5" fmla="*/ 20 h 81"/>
                <a:gd name="T6" fmla="*/ 0 w 81"/>
                <a:gd name="T7" fmla="*/ 10 h 81"/>
                <a:gd name="T8" fmla="*/ 11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9" name="Freeform 66"/>
            <p:cNvSpPr>
              <a:spLocks/>
            </p:cNvSpPr>
            <p:nvPr/>
          </p:nvSpPr>
          <p:spPr bwMode="auto">
            <a:xfrm>
              <a:off x="1104" y="2273"/>
              <a:ext cx="40" cy="40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0 h 80"/>
                <a:gd name="T4" fmla="*/ 10 w 80"/>
                <a:gd name="T5" fmla="*/ 20 h 80"/>
                <a:gd name="T6" fmla="*/ 0 w 80"/>
                <a:gd name="T7" fmla="*/ 10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0" name="Freeform 67"/>
            <p:cNvSpPr>
              <a:spLocks/>
            </p:cNvSpPr>
            <p:nvPr/>
          </p:nvSpPr>
          <p:spPr bwMode="auto">
            <a:xfrm>
              <a:off x="1113" y="2183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1" name="Freeform 68"/>
            <p:cNvSpPr>
              <a:spLocks/>
            </p:cNvSpPr>
            <p:nvPr/>
          </p:nvSpPr>
          <p:spPr bwMode="auto">
            <a:xfrm>
              <a:off x="1122" y="2177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2" name="Freeform 69"/>
            <p:cNvSpPr>
              <a:spLocks/>
            </p:cNvSpPr>
            <p:nvPr/>
          </p:nvSpPr>
          <p:spPr bwMode="auto">
            <a:xfrm>
              <a:off x="1132" y="2178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3" name="Freeform 70"/>
            <p:cNvSpPr>
              <a:spLocks/>
            </p:cNvSpPr>
            <p:nvPr/>
          </p:nvSpPr>
          <p:spPr bwMode="auto">
            <a:xfrm>
              <a:off x="1140" y="2270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4" name="Freeform 71"/>
            <p:cNvSpPr>
              <a:spLocks/>
            </p:cNvSpPr>
            <p:nvPr/>
          </p:nvSpPr>
          <p:spPr bwMode="auto">
            <a:xfrm>
              <a:off x="1150" y="2268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5" name="Freeform 72"/>
            <p:cNvSpPr>
              <a:spLocks/>
            </p:cNvSpPr>
            <p:nvPr/>
          </p:nvSpPr>
          <p:spPr bwMode="auto">
            <a:xfrm>
              <a:off x="1159" y="2173"/>
              <a:ext cx="41" cy="40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6" name="Freeform 73"/>
            <p:cNvSpPr>
              <a:spLocks/>
            </p:cNvSpPr>
            <p:nvPr/>
          </p:nvSpPr>
          <p:spPr bwMode="auto">
            <a:xfrm>
              <a:off x="1168" y="217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7" name="Freeform 74"/>
            <p:cNvSpPr>
              <a:spLocks/>
            </p:cNvSpPr>
            <p:nvPr/>
          </p:nvSpPr>
          <p:spPr bwMode="auto">
            <a:xfrm>
              <a:off x="1178" y="2168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8" name="Freeform 75"/>
            <p:cNvSpPr>
              <a:spLocks/>
            </p:cNvSpPr>
            <p:nvPr/>
          </p:nvSpPr>
          <p:spPr bwMode="auto">
            <a:xfrm>
              <a:off x="1186" y="2260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9" name="Freeform 76"/>
            <p:cNvSpPr>
              <a:spLocks/>
            </p:cNvSpPr>
            <p:nvPr/>
          </p:nvSpPr>
          <p:spPr bwMode="auto">
            <a:xfrm>
              <a:off x="1224" y="2048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0" name="Freeform 77"/>
            <p:cNvSpPr>
              <a:spLocks/>
            </p:cNvSpPr>
            <p:nvPr/>
          </p:nvSpPr>
          <p:spPr bwMode="auto">
            <a:xfrm>
              <a:off x="1233" y="2160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1" name="Freeform 78"/>
            <p:cNvSpPr>
              <a:spLocks/>
            </p:cNvSpPr>
            <p:nvPr/>
          </p:nvSpPr>
          <p:spPr bwMode="auto">
            <a:xfrm>
              <a:off x="1242" y="2251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2" name="Freeform 79"/>
            <p:cNvSpPr>
              <a:spLocks/>
            </p:cNvSpPr>
            <p:nvPr/>
          </p:nvSpPr>
          <p:spPr bwMode="auto">
            <a:xfrm>
              <a:off x="1252" y="2166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3" name="Freeform 80"/>
            <p:cNvSpPr>
              <a:spLocks/>
            </p:cNvSpPr>
            <p:nvPr/>
          </p:nvSpPr>
          <p:spPr bwMode="auto">
            <a:xfrm>
              <a:off x="1260" y="2166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1 h 81"/>
                <a:gd name="T4" fmla="*/ 11 w 80"/>
                <a:gd name="T5" fmla="*/ 21 h 81"/>
                <a:gd name="T6" fmla="*/ 0 w 80"/>
                <a:gd name="T7" fmla="*/ 11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4" name="Freeform 81"/>
            <p:cNvSpPr>
              <a:spLocks/>
            </p:cNvSpPr>
            <p:nvPr/>
          </p:nvSpPr>
          <p:spPr bwMode="auto">
            <a:xfrm>
              <a:off x="1270" y="2165"/>
              <a:ext cx="40" cy="41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1 h 80"/>
                <a:gd name="T4" fmla="*/ 10 w 80"/>
                <a:gd name="T5" fmla="*/ 21 h 80"/>
                <a:gd name="T6" fmla="*/ 0 w 80"/>
                <a:gd name="T7" fmla="*/ 11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5" name="Freeform 82"/>
            <p:cNvSpPr>
              <a:spLocks/>
            </p:cNvSpPr>
            <p:nvPr/>
          </p:nvSpPr>
          <p:spPr bwMode="auto">
            <a:xfrm>
              <a:off x="1279" y="2043"/>
              <a:ext cx="41" cy="41"/>
            </a:xfrm>
            <a:custGeom>
              <a:avLst/>
              <a:gdLst>
                <a:gd name="T0" fmla="*/ 10 w 81"/>
                <a:gd name="T1" fmla="*/ 0 h 80"/>
                <a:gd name="T2" fmla="*/ 21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6" name="Freeform 83"/>
            <p:cNvSpPr>
              <a:spLocks/>
            </p:cNvSpPr>
            <p:nvPr/>
          </p:nvSpPr>
          <p:spPr bwMode="auto">
            <a:xfrm>
              <a:off x="1288" y="2160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7" name="Freeform 84"/>
            <p:cNvSpPr>
              <a:spLocks/>
            </p:cNvSpPr>
            <p:nvPr/>
          </p:nvSpPr>
          <p:spPr bwMode="auto">
            <a:xfrm>
              <a:off x="1298" y="2160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8" name="Freeform 85"/>
            <p:cNvSpPr>
              <a:spLocks/>
            </p:cNvSpPr>
            <p:nvPr/>
          </p:nvSpPr>
          <p:spPr bwMode="auto">
            <a:xfrm>
              <a:off x="1306" y="2164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9" name="Freeform 86"/>
            <p:cNvSpPr>
              <a:spLocks/>
            </p:cNvSpPr>
            <p:nvPr/>
          </p:nvSpPr>
          <p:spPr bwMode="auto">
            <a:xfrm>
              <a:off x="1316" y="2163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0" name="Freeform 87"/>
            <p:cNvSpPr>
              <a:spLocks/>
            </p:cNvSpPr>
            <p:nvPr/>
          </p:nvSpPr>
          <p:spPr bwMode="auto">
            <a:xfrm>
              <a:off x="1326" y="204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1" name="Freeform 88"/>
            <p:cNvSpPr>
              <a:spLocks/>
            </p:cNvSpPr>
            <p:nvPr/>
          </p:nvSpPr>
          <p:spPr bwMode="auto">
            <a:xfrm>
              <a:off x="1334" y="2190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2" name="Freeform 89"/>
            <p:cNvSpPr>
              <a:spLocks/>
            </p:cNvSpPr>
            <p:nvPr/>
          </p:nvSpPr>
          <p:spPr bwMode="auto">
            <a:xfrm>
              <a:off x="1344" y="2191"/>
              <a:ext cx="40" cy="41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1 h 81"/>
                <a:gd name="T4" fmla="*/ 10 w 80"/>
                <a:gd name="T5" fmla="*/ 21 h 81"/>
                <a:gd name="T6" fmla="*/ 0 w 80"/>
                <a:gd name="T7" fmla="*/ 11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3" name="Freeform 90"/>
            <p:cNvSpPr>
              <a:spLocks/>
            </p:cNvSpPr>
            <p:nvPr/>
          </p:nvSpPr>
          <p:spPr bwMode="auto">
            <a:xfrm>
              <a:off x="1352" y="2191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1 h 81"/>
                <a:gd name="T4" fmla="*/ 11 w 80"/>
                <a:gd name="T5" fmla="*/ 21 h 81"/>
                <a:gd name="T6" fmla="*/ 0 w 80"/>
                <a:gd name="T7" fmla="*/ 11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4" name="Freeform 91"/>
            <p:cNvSpPr>
              <a:spLocks/>
            </p:cNvSpPr>
            <p:nvPr/>
          </p:nvSpPr>
          <p:spPr bwMode="auto">
            <a:xfrm>
              <a:off x="1372" y="2082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5" name="Freeform 92"/>
            <p:cNvSpPr>
              <a:spLocks/>
            </p:cNvSpPr>
            <p:nvPr/>
          </p:nvSpPr>
          <p:spPr bwMode="auto">
            <a:xfrm>
              <a:off x="1380" y="2219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6" name="Freeform 93"/>
            <p:cNvSpPr>
              <a:spLocks/>
            </p:cNvSpPr>
            <p:nvPr/>
          </p:nvSpPr>
          <p:spPr bwMode="auto">
            <a:xfrm>
              <a:off x="1390" y="2218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7" name="Freeform 94"/>
            <p:cNvSpPr>
              <a:spLocks/>
            </p:cNvSpPr>
            <p:nvPr/>
          </p:nvSpPr>
          <p:spPr bwMode="auto">
            <a:xfrm>
              <a:off x="1399" y="2220"/>
              <a:ext cx="41" cy="40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8" name="Freeform 95"/>
            <p:cNvSpPr>
              <a:spLocks/>
            </p:cNvSpPr>
            <p:nvPr/>
          </p:nvSpPr>
          <p:spPr bwMode="auto">
            <a:xfrm>
              <a:off x="1408" y="2222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9" name="Freeform 96"/>
            <p:cNvSpPr>
              <a:spLocks/>
            </p:cNvSpPr>
            <p:nvPr/>
          </p:nvSpPr>
          <p:spPr bwMode="auto">
            <a:xfrm>
              <a:off x="1446" y="2131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0" name="Freeform 97"/>
            <p:cNvSpPr>
              <a:spLocks/>
            </p:cNvSpPr>
            <p:nvPr/>
          </p:nvSpPr>
          <p:spPr bwMode="auto">
            <a:xfrm>
              <a:off x="1454" y="2133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1" name="Freeform 98"/>
            <p:cNvSpPr>
              <a:spLocks/>
            </p:cNvSpPr>
            <p:nvPr/>
          </p:nvSpPr>
          <p:spPr bwMode="auto">
            <a:xfrm>
              <a:off x="1464" y="2240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2" name="Freeform 99"/>
            <p:cNvSpPr>
              <a:spLocks/>
            </p:cNvSpPr>
            <p:nvPr/>
          </p:nvSpPr>
          <p:spPr bwMode="auto">
            <a:xfrm>
              <a:off x="1472" y="2140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3" name="Freeform 100"/>
            <p:cNvSpPr>
              <a:spLocks/>
            </p:cNvSpPr>
            <p:nvPr/>
          </p:nvSpPr>
          <p:spPr bwMode="auto">
            <a:xfrm>
              <a:off x="1482" y="2142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4" name="Freeform 101"/>
            <p:cNvSpPr>
              <a:spLocks/>
            </p:cNvSpPr>
            <p:nvPr/>
          </p:nvSpPr>
          <p:spPr bwMode="auto">
            <a:xfrm>
              <a:off x="1492" y="2143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5" name="Freeform 102"/>
            <p:cNvSpPr>
              <a:spLocks/>
            </p:cNvSpPr>
            <p:nvPr/>
          </p:nvSpPr>
          <p:spPr bwMode="auto">
            <a:xfrm>
              <a:off x="1500" y="2239"/>
              <a:ext cx="41" cy="40"/>
            </a:xfrm>
            <a:custGeom>
              <a:avLst/>
              <a:gdLst>
                <a:gd name="T0" fmla="*/ 11 w 81"/>
                <a:gd name="T1" fmla="*/ 0 h 81"/>
                <a:gd name="T2" fmla="*/ 21 w 81"/>
                <a:gd name="T3" fmla="*/ 10 h 81"/>
                <a:gd name="T4" fmla="*/ 11 w 81"/>
                <a:gd name="T5" fmla="*/ 20 h 81"/>
                <a:gd name="T6" fmla="*/ 0 w 81"/>
                <a:gd name="T7" fmla="*/ 10 h 81"/>
                <a:gd name="T8" fmla="*/ 11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6" name="Freeform 103"/>
            <p:cNvSpPr>
              <a:spLocks/>
            </p:cNvSpPr>
            <p:nvPr/>
          </p:nvSpPr>
          <p:spPr bwMode="auto">
            <a:xfrm>
              <a:off x="1510" y="2311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7" name="Freeform 104"/>
            <p:cNvSpPr>
              <a:spLocks/>
            </p:cNvSpPr>
            <p:nvPr/>
          </p:nvSpPr>
          <p:spPr bwMode="auto">
            <a:xfrm>
              <a:off x="1519" y="2198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8" name="Freeform 105"/>
            <p:cNvSpPr>
              <a:spLocks/>
            </p:cNvSpPr>
            <p:nvPr/>
          </p:nvSpPr>
          <p:spPr bwMode="auto">
            <a:xfrm>
              <a:off x="1528" y="2200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9" name="Freeform 106"/>
            <p:cNvSpPr>
              <a:spLocks/>
            </p:cNvSpPr>
            <p:nvPr/>
          </p:nvSpPr>
          <p:spPr bwMode="auto">
            <a:xfrm>
              <a:off x="1538" y="2293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0" name="Freeform 107"/>
            <p:cNvSpPr>
              <a:spLocks/>
            </p:cNvSpPr>
            <p:nvPr/>
          </p:nvSpPr>
          <p:spPr bwMode="auto">
            <a:xfrm>
              <a:off x="1546" y="2297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1" name="Freeform 108"/>
            <p:cNvSpPr>
              <a:spLocks/>
            </p:cNvSpPr>
            <p:nvPr/>
          </p:nvSpPr>
          <p:spPr bwMode="auto">
            <a:xfrm>
              <a:off x="1566" y="2183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2" name="Freeform 109"/>
            <p:cNvSpPr>
              <a:spLocks/>
            </p:cNvSpPr>
            <p:nvPr/>
          </p:nvSpPr>
          <p:spPr bwMode="auto">
            <a:xfrm>
              <a:off x="1574" y="2304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3" name="Freeform 110"/>
            <p:cNvSpPr>
              <a:spLocks/>
            </p:cNvSpPr>
            <p:nvPr/>
          </p:nvSpPr>
          <p:spPr bwMode="auto">
            <a:xfrm>
              <a:off x="1584" y="2305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4" name="Freeform 111"/>
            <p:cNvSpPr>
              <a:spLocks/>
            </p:cNvSpPr>
            <p:nvPr/>
          </p:nvSpPr>
          <p:spPr bwMode="auto">
            <a:xfrm>
              <a:off x="1592" y="2307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5" name="Freeform 112"/>
            <p:cNvSpPr>
              <a:spLocks/>
            </p:cNvSpPr>
            <p:nvPr/>
          </p:nvSpPr>
          <p:spPr bwMode="auto">
            <a:xfrm>
              <a:off x="1602" y="2309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6" name="Freeform 113"/>
            <p:cNvSpPr>
              <a:spLocks/>
            </p:cNvSpPr>
            <p:nvPr/>
          </p:nvSpPr>
          <p:spPr bwMode="auto">
            <a:xfrm>
              <a:off x="1612" y="2310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7" name="Freeform 114"/>
            <p:cNvSpPr>
              <a:spLocks/>
            </p:cNvSpPr>
            <p:nvPr/>
          </p:nvSpPr>
          <p:spPr bwMode="auto">
            <a:xfrm>
              <a:off x="1620" y="2315"/>
              <a:ext cx="41" cy="40"/>
            </a:xfrm>
            <a:custGeom>
              <a:avLst/>
              <a:gdLst>
                <a:gd name="T0" fmla="*/ 11 w 81"/>
                <a:gd name="T1" fmla="*/ 0 h 81"/>
                <a:gd name="T2" fmla="*/ 21 w 81"/>
                <a:gd name="T3" fmla="*/ 10 h 81"/>
                <a:gd name="T4" fmla="*/ 11 w 81"/>
                <a:gd name="T5" fmla="*/ 20 h 81"/>
                <a:gd name="T6" fmla="*/ 0 w 81"/>
                <a:gd name="T7" fmla="*/ 10 h 81"/>
                <a:gd name="T8" fmla="*/ 11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8" name="Freeform 115"/>
            <p:cNvSpPr>
              <a:spLocks/>
            </p:cNvSpPr>
            <p:nvPr/>
          </p:nvSpPr>
          <p:spPr bwMode="auto">
            <a:xfrm>
              <a:off x="1630" y="2319"/>
              <a:ext cx="40" cy="40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0 h 80"/>
                <a:gd name="T4" fmla="*/ 10 w 80"/>
                <a:gd name="T5" fmla="*/ 20 h 80"/>
                <a:gd name="T6" fmla="*/ 0 w 80"/>
                <a:gd name="T7" fmla="*/ 10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9" name="Freeform 116"/>
            <p:cNvSpPr>
              <a:spLocks/>
            </p:cNvSpPr>
            <p:nvPr/>
          </p:nvSpPr>
          <p:spPr bwMode="auto">
            <a:xfrm>
              <a:off x="1648" y="2233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0" name="Freeform 117"/>
            <p:cNvSpPr>
              <a:spLocks/>
            </p:cNvSpPr>
            <p:nvPr/>
          </p:nvSpPr>
          <p:spPr bwMode="auto">
            <a:xfrm>
              <a:off x="1658" y="2341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1" name="Freeform 118"/>
            <p:cNvSpPr>
              <a:spLocks/>
            </p:cNvSpPr>
            <p:nvPr/>
          </p:nvSpPr>
          <p:spPr bwMode="auto">
            <a:xfrm>
              <a:off x="1685" y="2266"/>
              <a:ext cx="41" cy="40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2" name="Freeform 119"/>
            <p:cNvSpPr>
              <a:spLocks/>
            </p:cNvSpPr>
            <p:nvPr/>
          </p:nvSpPr>
          <p:spPr bwMode="auto">
            <a:xfrm>
              <a:off x="1694" y="2306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3" name="Freeform 120"/>
            <p:cNvSpPr>
              <a:spLocks/>
            </p:cNvSpPr>
            <p:nvPr/>
          </p:nvSpPr>
          <p:spPr bwMode="auto">
            <a:xfrm>
              <a:off x="1704" y="2310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4" name="Freeform 121"/>
            <p:cNvSpPr>
              <a:spLocks/>
            </p:cNvSpPr>
            <p:nvPr/>
          </p:nvSpPr>
          <p:spPr bwMode="auto">
            <a:xfrm>
              <a:off x="1712" y="2311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5" name="Freeform 122"/>
            <p:cNvSpPr>
              <a:spLocks/>
            </p:cNvSpPr>
            <p:nvPr/>
          </p:nvSpPr>
          <p:spPr bwMode="auto">
            <a:xfrm>
              <a:off x="1722" y="2226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6" name="Freeform 123"/>
            <p:cNvSpPr>
              <a:spLocks/>
            </p:cNvSpPr>
            <p:nvPr/>
          </p:nvSpPr>
          <p:spPr bwMode="auto">
            <a:xfrm>
              <a:off x="1732" y="2310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7" name="Freeform 124"/>
            <p:cNvSpPr>
              <a:spLocks/>
            </p:cNvSpPr>
            <p:nvPr/>
          </p:nvSpPr>
          <p:spPr bwMode="auto">
            <a:xfrm>
              <a:off x="1740" y="2385"/>
              <a:ext cx="41" cy="40"/>
            </a:xfrm>
            <a:custGeom>
              <a:avLst/>
              <a:gdLst>
                <a:gd name="T0" fmla="*/ 11 w 81"/>
                <a:gd name="T1" fmla="*/ 0 h 81"/>
                <a:gd name="T2" fmla="*/ 21 w 81"/>
                <a:gd name="T3" fmla="*/ 10 h 81"/>
                <a:gd name="T4" fmla="*/ 11 w 81"/>
                <a:gd name="T5" fmla="*/ 20 h 81"/>
                <a:gd name="T6" fmla="*/ 0 w 81"/>
                <a:gd name="T7" fmla="*/ 10 h 81"/>
                <a:gd name="T8" fmla="*/ 11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8" name="Freeform 125"/>
            <p:cNvSpPr>
              <a:spLocks/>
            </p:cNvSpPr>
            <p:nvPr/>
          </p:nvSpPr>
          <p:spPr bwMode="auto">
            <a:xfrm>
              <a:off x="1750" y="2385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9" name="Freeform 126"/>
            <p:cNvSpPr>
              <a:spLocks/>
            </p:cNvSpPr>
            <p:nvPr/>
          </p:nvSpPr>
          <p:spPr bwMode="auto">
            <a:xfrm>
              <a:off x="1758" y="2283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0" name="Freeform 127"/>
            <p:cNvSpPr>
              <a:spLocks/>
            </p:cNvSpPr>
            <p:nvPr/>
          </p:nvSpPr>
          <p:spPr bwMode="auto">
            <a:xfrm>
              <a:off x="1768" y="2285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1" name="Freeform 128"/>
            <p:cNvSpPr>
              <a:spLocks/>
            </p:cNvSpPr>
            <p:nvPr/>
          </p:nvSpPr>
          <p:spPr bwMode="auto">
            <a:xfrm>
              <a:off x="1778" y="2285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2" name="Freeform 129"/>
            <p:cNvSpPr>
              <a:spLocks/>
            </p:cNvSpPr>
            <p:nvPr/>
          </p:nvSpPr>
          <p:spPr bwMode="auto">
            <a:xfrm>
              <a:off x="1786" y="2364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3" name="Freeform 130"/>
            <p:cNvSpPr>
              <a:spLocks/>
            </p:cNvSpPr>
            <p:nvPr/>
          </p:nvSpPr>
          <p:spPr bwMode="auto">
            <a:xfrm>
              <a:off x="1796" y="2364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4" name="Freeform 131"/>
            <p:cNvSpPr>
              <a:spLocks/>
            </p:cNvSpPr>
            <p:nvPr/>
          </p:nvSpPr>
          <p:spPr bwMode="auto">
            <a:xfrm>
              <a:off x="1805" y="2287"/>
              <a:ext cx="41" cy="40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5" name="Freeform 132"/>
            <p:cNvSpPr>
              <a:spLocks/>
            </p:cNvSpPr>
            <p:nvPr/>
          </p:nvSpPr>
          <p:spPr bwMode="auto">
            <a:xfrm>
              <a:off x="1814" y="2288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6" name="Freeform 133"/>
            <p:cNvSpPr>
              <a:spLocks/>
            </p:cNvSpPr>
            <p:nvPr/>
          </p:nvSpPr>
          <p:spPr bwMode="auto">
            <a:xfrm>
              <a:off x="1824" y="2328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7" name="Freeform 134"/>
            <p:cNvSpPr>
              <a:spLocks/>
            </p:cNvSpPr>
            <p:nvPr/>
          </p:nvSpPr>
          <p:spPr bwMode="auto">
            <a:xfrm>
              <a:off x="1832" y="2404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8" name="Freeform 135"/>
            <p:cNvSpPr>
              <a:spLocks/>
            </p:cNvSpPr>
            <p:nvPr/>
          </p:nvSpPr>
          <p:spPr bwMode="auto">
            <a:xfrm>
              <a:off x="1842" y="2313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9" name="Freeform 136"/>
            <p:cNvSpPr>
              <a:spLocks/>
            </p:cNvSpPr>
            <p:nvPr/>
          </p:nvSpPr>
          <p:spPr bwMode="auto">
            <a:xfrm>
              <a:off x="1870" y="2394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0" name="Freeform 137"/>
            <p:cNvSpPr>
              <a:spLocks/>
            </p:cNvSpPr>
            <p:nvPr/>
          </p:nvSpPr>
          <p:spPr bwMode="auto">
            <a:xfrm>
              <a:off x="1878" y="2298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1" name="Freeform 138"/>
            <p:cNvSpPr>
              <a:spLocks/>
            </p:cNvSpPr>
            <p:nvPr/>
          </p:nvSpPr>
          <p:spPr bwMode="auto">
            <a:xfrm>
              <a:off x="1888" y="229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2" name="Freeform 139"/>
            <p:cNvSpPr>
              <a:spLocks/>
            </p:cNvSpPr>
            <p:nvPr/>
          </p:nvSpPr>
          <p:spPr bwMode="auto">
            <a:xfrm>
              <a:off x="1898" y="229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3" name="Freeform 140"/>
            <p:cNvSpPr>
              <a:spLocks/>
            </p:cNvSpPr>
            <p:nvPr/>
          </p:nvSpPr>
          <p:spPr bwMode="auto">
            <a:xfrm>
              <a:off x="1906" y="2377"/>
              <a:ext cx="41" cy="41"/>
            </a:xfrm>
            <a:custGeom>
              <a:avLst/>
              <a:gdLst>
                <a:gd name="T0" fmla="*/ 11 w 81"/>
                <a:gd name="T1" fmla="*/ 0 h 80"/>
                <a:gd name="T2" fmla="*/ 21 w 81"/>
                <a:gd name="T3" fmla="*/ 11 h 80"/>
                <a:gd name="T4" fmla="*/ 11 w 81"/>
                <a:gd name="T5" fmla="*/ 21 h 80"/>
                <a:gd name="T6" fmla="*/ 0 w 81"/>
                <a:gd name="T7" fmla="*/ 11 h 80"/>
                <a:gd name="T8" fmla="*/ 11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4" name="Freeform 141"/>
            <p:cNvSpPr>
              <a:spLocks/>
            </p:cNvSpPr>
            <p:nvPr/>
          </p:nvSpPr>
          <p:spPr bwMode="auto">
            <a:xfrm>
              <a:off x="1944" y="2225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5" name="Freeform 142"/>
            <p:cNvSpPr>
              <a:spLocks/>
            </p:cNvSpPr>
            <p:nvPr/>
          </p:nvSpPr>
          <p:spPr bwMode="auto">
            <a:xfrm>
              <a:off x="1952" y="2307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6" name="Freeform 143"/>
            <p:cNvSpPr>
              <a:spLocks/>
            </p:cNvSpPr>
            <p:nvPr/>
          </p:nvSpPr>
          <p:spPr bwMode="auto">
            <a:xfrm>
              <a:off x="1962" y="2381"/>
              <a:ext cx="40" cy="41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1 h 81"/>
                <a:gd name="T4" fmla="*/ 10 w 80"/>
                <a:gd name="T5" fmla="*/ 21 h 81"/>
                <a:gd name="T6" fmla="*/ 0 w 80"/>
                <a:gd name="T7" fmla="*/ 11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7" name="Freeform 144"/>
            <p:cNvSpPr>
              <a:spLocks/>
            </p:cNvSpPr>
            <p:nvPr/>
          </p:nvSpPr>
          <p:spPr bwMode="auto">
            <a:xfrm>
              <a:off x="1972" y="2307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8" name="Freeform 145"/>
            <p:cNvSpPr>
              <a:spLocks/>
            </p:cNvSpPr>
            <p:nvPr/>
          </p:nvSpPr>
          <p:spPr bwMode="auto">
            <a:xfrm>
              <a:off x="1980" y="2310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9" name="Freeform 146"/>
            <p:cNvSpPr>
              <a:spLocks/>
            </p:cNvSpPr>
            <p:nvPr/>
          </p:nvSpPr>
          <p:spPr bwMode="auto">
            <a:xfrm>
              <a:off x="1990" y="2312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0" name="Freeform 147"/>
            <p:cNvSpPr>
              <a:spLocks/>
            </p:cNvSpPr>
            <p:nvPr/>
          </p:nvSpPr>
          <p:spPr bwMode="auto">
            <a:xfrm>
              <a:off x="1998" y="2314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1" name="Freeform 148"/>
            <p:cNvSpPr>
              <a:spLocks/>
            </p:cNvSpPr>
            <p:nvPr/>
          </p:nvSpPr>
          <p:spPr bwMode="auto">
            <a:xfrm>
              <a:off x="2008" y="2275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2" name="Freeform 149"/>
            <p:cNvSpPr>
              <a:spLocks/>
            </p:cNvSpPr>
            <p:nvPr/>
          </p:nvSpPr>
          <p:spPr bwMode="auto">
            <a:xfrm>
              <a:off x="2018" y="2275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3" name="Freeform 150"/>
            <p:cNvSpPr>
              <a:spLocks/>
            </p:cNvSpPr>
            <p:nvPr/>
          </p:nvSpPr>
          <p:spPr bwMode="auto">
            <a:xfrm>
              <a:off x="2026" y="2277"/>
              <a:ext cx="41" cy="40"/>
            </a:xfrm>
            <a:custGeom>
              <a:avLst/>
              <a:gdLst>
                <a:gd name="T0" fmla="*/ 11 w 81"/>
                <a:gd name="T1" fmla="*/ 0 h 81"/>
                <a:gd name="T2" fmla="*/ 21 w 81"/>
                <a:gd name="T3" fmla="*/ 10 h 81"/>
                <a:gd name="T4" fmla="*/ 11 w 81"/>
                <a:gd name="T5" fmla="*/ 20 h 81"/>
                <a:gd name="T6" fmla="*/ 0 w 81"/>
                <a:gd name="T7" fmla="*/ 10 h 81"/>
                <a:gd name="T8" fmla="*/ 11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4" name="Freeform 151"/>
            <p:cNvSpPr>
              <a:spLocks/>
            </p:cNvSpPr>
            <p:nvPr/>
          </p:nvSpPr>
          <p:spPr bwMode="auto">
            <a:xfrm>
              <a:off x="2036" y="2277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5" name="Freeform 152"/>
            <p:cNvSpPr>
              <a:spLocks/>
            </p:cNvSpPr>
            <p:nvPr/>
          </p:nvSpPr>
          <p:spPr bwMode="auto">
            <a:xfrm>
              <a:off x="2044" y="2183"/>
              <a:ext cx="41" cy="40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6" name="Freeform 153"/>
            <p:cNvSpPr>
              <a:spLocks/>
            </p:cNvSpPr>
            <p:nvPr/>
          </p:nvSpPr>
          <p:spPr bwMode="auto">
            <a:xfrm>
              <a:off x="2054" y="2185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7" name="Freeform 154"/>
            <p:cNvSpPr>
              <a:spLocks/>
            </p:cNvSpPr>
            <p:nvPr/>
          </p:nvSpPr>
          <p:spPr bwMode="auto">
            <a:xfrm>
              <a:off x="2064" y="2188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8" name="Freeform 155"/>
            <p:cNvSpPr>
              <a:spLocks/>
            </p:cNvSpPr>
            <p:nvPr/>
          </p:nvSpPr>
          <p:spPr bwMode="auto">
            <a:xfrm>
              <a:off x="2072" y="2285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1 h 81"/>
                <a:gd name="T4" fmla="*/ 11 w 80"/>
                <a:gd name="T5" fmla="*/ 21 h 81"/>
                <a:gd name="T6" fmla="*/ 0 w 80"/>
                <a:gd name="T7" fmla="*/ 11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9" name="Freeform 156"/>
            <p:cNvSpPr>
              <a:spLocks/>
            </p:cNvSpPr>
            <p:nvPr/>
          </p:nvSpPr>
          <p:spPr bwMode="auto">
            <a:xfrm>
              <a:off x="2110" y="2279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0" name="Freeform 157"/>
            <p:cNvSpPr>
              <a:spLocks/>
            </p:cNvSpPr>
            <p:nvPr/>
          </p:nvSpPr>
          <p:spPr bwMode="auto">
            <a:xfrm>
              <a:off x="2118" y="2355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1" name="Freeform 158"/>
            <p:cNvSpPr>
              <a:spLocks/>
            </p:cNvSpPr>
            <p:nvPr/>
          </p:nvSpPr>
          <p:spPr bwMode="auto">
            <a:xfrm>
              <a:off x="2156" y="2267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2" name="Freeform 159"/>
            <p:cNvSpPr>
              <a:spLocks/>
            </p:cNvSpPr>
            <p:nvPr/>
          </p:nvSpPr>
          <p:spPr bwMode="auto">
            <a:xfrm>
              <a:off x="2164" y="2351"/>
              <a:ext cx="41" cy="40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3" name="Freeform 160"/>
            <p:cNvSpPr>
              <a:spLocks/>
            </p:cNvSpPr>
            <p:nvPr/>
          </p:nvSpPr>
          <p:spPr bwMode="auto">
            <a:xfrm>
              <a:off x="2174" y="2352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4" name="Freeform 161"/>
            <p:cNvSpPr>
              <a:spLocks/>
            </p:cNvSpPr>
            <p:nvPr/>
          </p:nvSpPr>
          <p:spPr bwMode="auto">
            <a:xfrm>
              <a:off x="2184" y="2355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5" name="Freeform 162"/>
            <p:cNvSpPr>
              <a:spLocks/>
            </p:cNvSpPr>
            <p:nvPr/>
          </p:nvSpPr>
          <p:spPr bwMode="auto">
            <a:xfrm>
              <a:off x="2192" y="2403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6" name="Freeform 163"/>
            <p:cNvSpPr>
              <a:spLocks/>
            </p:cNvSpPr>
            <p:nvPr/>
          </p:nvSpPr>
          <p:spPr bwMode="auto">
            <a:xfrm>
              <a:off x="2202" y="2330"/>
              <a:ext cx="40" cy="41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1 h 80"/>
                <a:gd name="T4" fmla="*/ 10 w 80"/>
                <a:gd name="T5" fmla="*/ 21 h 80"/>
                <a:gd name="T6" fmla="*/ 0 w 80"/>
                <a:gd name="T7" fmla="*/ 11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7" name="Freeform 164"/>
            <p:cNvSpPr>
              <a:spLocks/>
            </p:cNvSpPr>
            <p:nvPr/>
          </p:nvSpPr>
          <p:spPr bwMode="auto">
            <a:xfrm>
              <a:off x="2211" y="2405"/>
              <a:ext cx="41" cy="41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8" name="Freeform 165"/>
            <p:cNvSpPr>
              <a:spLocks/>
            </p:cNvSpPr>
            <p:nvPr/>
          </p:nvSpPr>
          <p:spPr bwMode="auto">
            <a:xfrm>
              <a:off x="2220" y="2407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9" name="Freeform 166"/>
            <p:cNvSpPr>
              <a:spLocks/>
            </p:cNvSpPr>
            <p:nvPr/>
          </p:nvSpPr>
          <p:spPr bwMode="auto">
            <a:xfrm>
              <a:off x="2230" y="240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0" name="Freeform 167"/>
            <p:cNvSpPr>
              <a:spLocks/>
            </p:cNvSpPr>
            <p:nvPr/>
          </p:nvSpPr>
          <p:spPr bwMode="auto">
            <a:xfrm>
              <a:off x="2238" y="2411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1" name="Freeform 168"/>
            <p:cNvSpPr>
              <a:spLocks/>
            </p:cNvSpPr>
            <p:nvPr/>
          </p:nvSpPr>
          <p:spPr bwMode="auto">
            <a:xfrm>
              <a:off x="2248" y="241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2" name="Freeform 169"/>
            <p:cNvSpPr>
              <a:spLocks/>
            </p:cNvSpPr>
            <p:nvPr/>
          </p:nvSpPr>
          <p:spPr bwMode="auto">
            <a:xfrm>
              <a:off x="2258" y="2412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3" name="Freeform 170"/>
            <p:cNvSpPr>
              <a:spLocks/>
            </p:cNvSpPr>
            <p:nvPr/>
          </p:nvSpPr>
          <p:spPr bwMode="auto">
            <a:xfrm>
              <a:off x="2266" y="2415"/>
              <a:ext cx="41" cy="40"/>
            </a:xfrm>
            <a:custGeom>
              <a:avLst/>
              <a:gdLst>
                <a:gd name="T0" fmla="*/ 11 w 81"/>
                <a:gd name="T1" fmla="*/ 0 h 80"/>
                <a:gd name="T2" fmla="*/ 21 w 81"/>
                <a:gd name="T3" fmla="*/ 10 h 80"/>
                <a:gd name="T4" fmla="*/ 11 w 81"/>
                <a:gd name="T5" fmla="*/ 20 h 80"/>
                <a:gd name="T6" fmla="*/ 0 w 81"/>
                <a:gd name="T7" fmla="*/ 10 h 80"/>
                <a:gd name="T8" fmla="*/ 11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4" name="Freeform 171"/>
            <p:cNvSpPr>
              <a:spLocks/>
            </p:cNvSpPr>
            <p:nvPr/>
          </p:nvSpPr>
          <p:spPr bwMode="auto">
            <a:xfrm>
              <a:off x="2276" y="2357"/>
              <a:ext cx="40" cy="41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1 h 81"/>
                <a:gd name="T4" fmla="*/ 10 w 80"/>
                <a:gd name="T5" fmla="*/ 21 h 81"/>
                <a:gd name="T6" fmla="*/ 0 w 80"/>
                <a:gd name="T7" fmla="*/ 11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5" name="Freeform 172"/>
            <p:cNvSpPr>
              <a:spLocks/>
            </p:cNvSpPr>
            <p:nvPr/>
          </p:nvSpPr>
          <p:spPr bwMode="auto">
            <a:xfrm>
              <a:off x="2284" y="2357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1 h 81"/>
                <a:gd name="T4" fmla="*/ 11 w 80"/>
                <a:gd name="T5" fmla="*/ 21 h 81"/>
                <a:gd name="T6" fmla="*/ 0 w 80"/>
                <a:gd name="T7" fmla="*/ 11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6" name="Freeform 173"/>
            <p:cNvSpPr>
              <a:spLocks/>
            </p:cNvSpPr>
            <p:nvPr/>
          </p:nvSpPr>
          <p:spPr bwMode="auto">
            <a:xfrm>
              <a:off x="2294" y="2404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7" name="Freeform 174"/>
            <p:cNvSpPr>
              <a:spLocks/>
            </p:cNvSpPr>
            <p:nvPr/>
          </p:nvSpPr>
          <p:spPr bwMode="auto">
            <a:xfrm>
              <a:off x="2304" y="234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8" name="Freeform 175"/>
            <p:cNvSpPr>
              <a:spLocks/>
            </p:cNvSpPr>
            <p:nvPr/>
          </p:nvSpPr>
          <p:spPr bwMode="auto">
            <a:xfrm>
              <a:off x="2312" y="2342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9" name="Freeform 176"/>
            <p:cNvSpPr>
              <a:spLocks/>
            </p:cNvSpPr>
            <p:nvPr/>
          </p:nvSpPr>
          <p:spPr bwMode="auto">
            <a:xfrm>
              <a:off x="2350" y="2285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0" name="Freeform 177"/>
            <p:cNvSpPr>
              <a:spLocks/>
            </p:cNvSpPr>
            <p:nvPr/>
          </p:nvSpPr>
          <p:spPr bwMode="auto">
            <a:xfrm>
              <a:off x="2358" y="2285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1 h 81"/>
                <a:gd name="T4" fmla="*/ 11 w 80"/>
                <a:gd name="T5" fmla="*/ 21 h 81"/>
                <a:gd name="T6" fmla="*/ 0 w 80"/>
                <a:gd name="T7" fmla="*/ 11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1" name="Freeform 178"/>
            <p:cNvSpPr>
              <a:spLocks/>
            </p:cNvSpPr>
            <p:nvPr/>
          </p:nvSpPr>
          <p:spPr bwMode="auto">
            <a:xfrm>
              <a:off x="2368" y="2388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2" name="Freeform 179"/>
            <p:cNvSpPr>
              <a:spLocks/>
            </p:cNvSpPr>
            <p:nvPr/>
          </p:nvSpPr>
          <p:spPr bwMode="auto">
            <a:xfrm>
              <a:off x="2378" y="234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3" name="Freeform 180"/>
            <p:cNvSpPr>
              <a:spLocks/>
            </p:cNvSpPr>
            <p:nvPr/>
          </p:nvSpPr>
          <p:spPr bwMode="auto">
            <a:xfrm>
              <a:off x="2386" y="234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4" name="Freeform 181"/>
            <p:cNvSpPr>
              <a:spLocks/>
            </p:cNvSpPr>
            <p:nvPr/>
          </p:nvSpPr>
          <p:spPr bwMode="auto">
            <a:xfrm>
              <a:off x="2396" y="2257"/>
              <a:ext cx="40" cy="41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1 h 80"/>
                <a:gd name="T4" fmla="*/ 10 w 80"/>
                <a:gd name="T5" fmla="*/ 21 h 80"/>
                <a:gd name="T6" fmla="*/ 0 w 80"/>
                <a:gd name="T7" fmla="*/ 11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5" name="Freeform 182"/>
            <p:cNvSpPr>
              <a:spLocks/>
            </p:cNvSpPr>
            <p:nvPr/>
          </p:nvSpPr>
          <p:spPr bwMode="auto">
            <a:xfrm>
              <a:off x="2404" y="2260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6" name="Freeform 183"/>
            <p:cNvSpPr>
              <a:spLocks/>
            </p:cNvSpPr>
            <p:nvPr/>
          </p:nvSpPr>
          <p:spPr bwMode="auto">
            <a:xfrm>
              <a:off x="2414" y="2341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7" name="Freeform 184"/>
            <p:cNvSpPr>
              <a:spLocks/>
            </p:cNvSpPr>
            <p:nvPr/>
          </p:nvSpPr>
          <p:spPr bwMode="auto">
            <a:xfrm>
              <a:off x="2442" y="2257"/>
              <a:ext cx="40" cy="41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1 h 80"/>
                <a:gd name="T4" fmla="*/ 10 w 80"/>
                <a:gd name="T5" fmla="*/ 21 h 80"/>
                <a:gd name="T6" fmla="*/ 0 w 80"/>
                <a:gd name="T7" fmla="*/ 11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8" name="Freeform 185"/>
            <p:cNvSpPr>
              <a:spLocks/>
            </p:cNvSpPr>
            <p:nvPr/>
          </p:nvSpPr>
          <p:spPr bwMode="auto">
            <a:xfrm>
              <a:off x="2450" y="2341"/>
              <a:ext cx="41" cy="40"/>
            </a:xfrm>
            <a:custGeom>
              <a:avLst/>
              <a:gdLst>
                <a:gd name="T0" fmla="*/ 10 w 81"/>
                <a:gd name="T1" fmla="*/ 0 h 80"/>
                <a:gd name="T2" fmla="*/ 21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9" name="Freeform 186"/>
            <p:cNvSpPr>
              <a:spLocks/>
            </p:cNvSpPr>
            <p:nvPr/>
          </p:nvSpPr>
          <p:spPr bwMode="auto">
            <a:xfrm>
              <a:off x="2460" y="2344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0" name="Freeform 187"/>
            <p:cNvSpPr>
              <a:spLocks/>
            </p:cNvSpPr>
            <p:nvPr/>
          </p:nvSpPr>
          <p:spPr bwMode="auto">
            <a:xfrm>
              <a:off x="2470" y="234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1" name="Freeform 188"/>
            <p:cNvSpPr>
              <a:spLocks/>
            </p:cNvSpPr>
            <p:nvPr/>
          </p:nvSpPr>
          <p:spPr bwMode="auto">
            <a:xfrm>
              <a:off x="2478" y="2298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2" name="Freeform 189"/>
            <p:cNvSpPr>
              <a:spLocks/>
            </p:cNvSpPr>
            <p:nvPr/>
          </p:nvSpPr>
          <p:spPr bwMode="auto">
            <a:xfrm>
              <a:off x="2488" y="2301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3" name="Freeform 190"/>
            <p:cNvSpPr>
              <a:spLocks/>
            </p:cNvSpPr>
            <p:nvPr/>
          </p:nvSpPr>
          <p:spPr bwMode="auto">
            <a:xfrm>
              <a:off x="2498" y="2381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4" name="Freeform 191"/>
            <p:cNvSpPr>
              <a:spLocks/>
            </p:cNvSpPr>
            <p:nvPr/>
          </p:nvSpPr>
          <p:spPr bwMode="auto">
            <a:xfrm>
              <a:off x="2506" y="2312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5" name="Freeform 192"/>
            <p:cNvSpPr>
              <a:spLocks/>
            </p:cNvSpPr>
            <p:nvPr/>
          </p:nvSpPr>
          <p:spPr bwMode="auto">
            <a:xfrm>
              <a:off x="2516" y="2314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6" name="Freeform 193"/>
            <p:cNvSpPr>
              <a:spLocks/>
            </p:cNvSpPr>
            <p:nvPr/>
          </p:nvSpPr>
          <p:spPr bwMode="auto">
            <a:xfrm>
              <a:off x="2524" y="2317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7" name="Freeform 194"/>
            <p:cNvSpPr>
              <a:spLocks/>
            </p:cNvSpPr>
            <p:nvPr/>
          </p:nvSpPr>
          <p:spPr bwMode="auto">
            <a:xfrm>
              <a:off x="2534" y="2345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8" name="Freeform 195"/>
            <p:cNvSpPr>
              <a:spLocks/>
            </p:cNvSpPr>
            <p:nvPr/>
          </p:nvSpPr>
          <p:spPr bwMode="auto">
            <a:xfrm>
              <a:off x="2544" y="2414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9" name="Freeform 196"/>
            <p:cNvSpPr>
              <a:spLocks/>
            </p:cNvSpPr>
            <p:nvPr/>
          </p:nvSpPr>
          <p:spPr bwMode="auto">
            <a:xfrm>
              <a:off x="2570" y="2324"/>
              <a:ext cx="41" cy="40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0" name="Freeform 197"/>
            <p:cNvSpPr>
              <a:spLocks/>
            </p:cNvSpPr>
            <p:nvPr/>
          </p:nvSpPr>
          <p:spPr bwMode="auto">
            <a:xfrm>
              <a:off x="2590" y="2391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1" name="Freeform 198"/>
            <p:cNvSpPr>
              <a:spLocks/>
            </p:cNvSpPr>
            <p:nvPr/>
          </p:nvSpPr>
          <p:spPr bwMode="auto">
            <a:xfrm>
              <a:off x="2598" y="2296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2" name="Freeform 199"/>
            <p:cNvSpPr>
              <a:spLocks/>
            </p:cNvSpPr>
            <p:nvPr/>
          </p:nvSpPr>
          <p:spPr bwMode="auto">
            <a:xfrm>
              <a:off x="2608" y="2302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3" name="Freeform 200"/>
            <p:cNvSpPr>
              <a:spLocks/>
            </p:cNvSpPr>
            <p:nvPr/>
          </p:nvSpPr>
          <p:spPr bwMode="auto">
            <a:xfrm>
              <a:off x="2618" y="230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4" name="Freeform 201"/>
            <p:cNvSpPr>
              <a:spLocks/>
            </p:cNvSpPr>
            <p:nvPr/>
          </p:nvSpPr>
          <p:spPr bwMode="auto">
            <a:xfrm>
              <a:off x="2654" y="2318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5" name="Freeform 202"/>
            <p:cNvSpPr>
              <a:spLocks/>
            </p:cNvSpPr>
            <p:nvPr/>
          </p:nvSpPr>
          <p:spPr bwMode="auto">
            <a:xfrm>
              <a:off x="2664" y="2346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6" name="Freeform 203"/>
            <p:cNvSpPr>
              <a:spLocks/>
            </p:cNvSpPr>
            <p:nvPr/>
          </p:nvSpPr>
          <p:spPr bwMode="auto">
            <a:xfrm>
              <a:off x="2672" y="2344"/>
              <a:ext cx="41" cy="40"/>
            </a:xfrm>
            <a:custGeom>
              <a:avLst/>
              <a:gdLst>
                <a:gd name="T0" fmla="*/ 11 w 81"/>
                <a:gd name="T1" fmla="*/ 0 h 80"/>
                <a:gd name="T2" fmla="*/ 21 w 81"/>
                <a:gd name="T3" fmla="*/ 10 h 80"/>
                <a:gd name="T4" fmla="*/ 11 w 81"/>
                <a:gd name="T5" fmla="*/ 20 h 80"/>
                <a:gd name="T6" fmla="*/ 0 w 81"/>
                <a:gd name="T7" fmla="*/ 10 h 80"/>
                <a:gd name="T8" fmla="*/ 11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7" name="Freeform 204"/>
            <p:cNvSpPr>
              <a:spLocks/>
            </p:cNvSpPr>
            <p:nvPr/>
          </p:nvSpPr>
          <p:spPr bwMode="auto">
            <a:xfrm>
              <a:off x="2682" y="2256"/>
              <a:ext cx="40" cy="41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1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8" name="Freeform 205"/>
            <p:cNvSpPr>
              <a:spLocks/>
            </p:cNvSpPr>
            <p:nvPr/>
          </p:nvSpPr>
          <p:spPr bwMode="auto">
            <a:xfrm>
              <a:off x="2690" y="2391"/>
              <a:ext cx="41" cy="40"/>
            </a:xfrm>
            <a:custGeom>
              <a:avLst/>
              <a:gdLst>
                <a:gd name="T0" fmla="*/ 10 w 81"/>
                <a:gd name="T1" fmla="*/ 0 h 80"/>
                <a:gd name="T2" fmla="*/ 21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9" name="Freeform 206"/>
            <p:cNvSpPr>
              <a:spLocks/>
            </p:cNvSpPr>
            <p:nvPr/>
          </p:nvSpPr>
          <p:spPr bwMode="auto">
            <a:xfrm>
              <a:off x="2700" y="2451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80" name="Freeform 207"/>
            <p:cNvSpPr>
              <a:spLocks/>
            </p:cNvSpPr>
            <p:nvPr/>
          </p:nvSpPr>
          <p:spPr bwMode="auto">
            <a:xfrm>
              <a:off x="2710" y="2449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81" name="Freeform 208"/>
            <p:cNvSpPr>
              <a:spLocks/>
            </p:cNvSpPr>
            <p:nvPr/>
          </p:nvSpPr>
          <p:spPr bwMode="auto">
            <a:xfrm>
              <a:off x="2718" y="2429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1 h 81"/>
                <a:gd name="T4" fmla="*/ 11 w 80"/>
                <a:gd name="T5" fmla="*/ 21 h 81"/>
                <a:gd name="T6" fmla="*/ 0 w 80"/>
                <a:gd name="T7" fmla="*/ 11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62" name="Group 209"/>
          <p:cNvGrpSpPr>
            <a:grpSpLocks/>
          </p:cNvGrpSpPr>
          <p:nvPr/>
        </p:nvGrpSpPr>
        <p:grpSpPr bwMode="auto">
          <a:xfrm>
            <a:off x="481013" y="1989138"/>
            <a:ext cx="7924800" cy="4868862"/>
            <a:chOff x="273" y="841"/>
            <a:chExt cx="4992" cy="3067"/>
          </a:xfrm>
        </p:grpSpPr>
        <p:sp>
          <p:nvSpPr>
            <p:cNvPr id="19482" name="Freeform 210"/>
            <p:cNvSpPr>
              <a:spLocks/>
            </p:cNvSpPr>
            <p:nvPr/>
          </p:nvSpPr>
          <p:spPr bwMode="auto">
            <a:xfrm>
              <a:off x="2728" y="2364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3" name="Freeform 211"/>
            <p:cNvSpPr>
              <a:spLocks/>
            </p:cNvSpPr>
            <p:nvPr/>
          </p:nvSpPr>
          <p:spPr bwMode="auto">
            <a:xfrm>
              <a:off x="2737" y="2367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4" name="Freeform 212"/>
            <p:cNvSpPr>
              <a:spLocks/>
            </p:cNvSpPr>
            <p:nvPr/>
          </p:nvSpPr>
          <p:spPr bwMode="auto">
            <a:xfrm>
              <a:off x="2746" y="243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5" name="Freeform 213"/>
            <p:cNvSpPr>
              <a:spLocks/>
            </p:cNvSpPr>
            <p:nvPr/>
          </p:nvSpPr>
          <p:spPr bwMode="auto">
            <a:xfrm>
              <a:off x="2756" y="243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6" name="Freeform 214"/>
            <p:cNvSpPr>
              <a:spLocks/>
            </p:cNvSpPr>
            <p:nvPr/>
          </p:nvSpPr>
          <p:spPr bwMode="auto">
            <a:xfrm>
              <a:off x="2764" y="2366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7" name="Freeform 215"/>
            <p:cNvSpPr>
              <a:spLocks/>
            </p:cNvSpPr>
            <p:nvPr/>
          </p:nvSpPr>
          <p:spPr bwMode="auto">
            <a:xfrm>
              <a:off x="2774" y="237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8" name="Freeform 216"/>
            <p:cNvSpPr>
              <a:spLocks/>
            </p:cNvSpPr>
            <p:nvPr/>
          </p:nvSpPr>
          <p:spPr bwMode="auto">
            <a:xfrm>
              <a:off x="2784" y="2445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9" name="Freeform 217"/>
            <p:cNvSpPr>
              <a:spLocks/>
            </p:cNvSpPr>
            <p:nvPr/>
          </p:nvSpPr>
          <p:spPr bwMode="auto">
            <a:xfrm>
              <a:off x="2820" y="2375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0" name="Freeform 218"/>
            <p:cNvSpPr>
              <a:spLocks/>
            </p:cNvSpPr>
            <p:nvPr/>
          </p:nvSpPr>
          <p:spPr bwMode="auto">
            <a:xfrm>
              <a:off x="2830" y="2426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1" name="Freeform 219"/>
            <p:cNvSpPr>
              <a:spLocks/>
            </p:cNvSpPr>
            <p:nvPr/>
          </p:nvSpPr>
          <p:spPr bwMode="auto">
            <a:xfrm>
              <a:off x="2838" y="2489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2" name="Freeform 220"/>
            <p:cNvSpPr>
              <a:spLocks/>
            </p:cNvSpPr>
            <p:nvPr/>
          </p:nvSpPr>
          <p:spPr bwMode="auto">
            <a:xfrm>
              <a:off x="2848" y="2466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3" name="Freeform 221"/>
            <p:cNvSpPr>
              <a:spLocks/>
            </p:cNvSpPr>
            <p:nvPr/>
          </p:nvSpPr>
          <p:spPr bwMode="auto">
            <a:xfrm>
              <a:off x="2876" y="2351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4" name="Freeform 222"/>
            <p:cNvSpPr>
              <a:spLocks/>
            </p:cNvSpPr>
            <p:nvPr/>
          </p:nvSpPr>
          <p:spPr bwMode="auto">
            <a:xfrm>
              <a:off x="2884" y="2351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1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5" name="Freeform 223"/>
            <p:cNvSpPr>
              <a:spLocks/>
            </p:cNvSpPr>
            <p:nvPr/>
          </p:nvSpPr>
          <p:spPr bwMode="auto">
            <a:xfrm>
              <a:off x="2894" y="2353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6" name="Freeform 224"/>
            <p:cNvSpPr>
              <a:spLocks/>
            </p:cNvSpPr>
            <p:nvPr/>
          </p:nvSpPr>
          <p:spPr bwMode="auto">
            <a:xfrm>
              <a:off x="2904" y="2352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7" name="Freeform 225"/>
            <p:cNvSpPr>
              <a:spLocks/>
            </p:cNvSpPr>
            <p:nvPr/>
          </p:nvSpPr>
          <p:spPr bwMode="auto">
            <a:xfrm>
              <a:off x="2912" y="2351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8" name="Freeform 226"/>
            <p:cNvSpPr>
              <a:spLocks/>
            </p:cNvSpPr>
            <p:nvPr/>
          </p:nvSpPr>
          <p:spPr bwMode="auto">
            <a:xfrm>
              <a:off x="2922" y="2351"/>
              <a:ext cx="40" cy="41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1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9" name="Freeform 227"/>
            <p:cNvSpPr>
              <a:spLocks/>
            </p:cNvSpPr>
            <p:nvPr/>
          </p:nvSpPr>
          <p:spPr bwMode="auto">
            <a:xfrm>
              <a:off x="2930" y="2351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1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0" name="Freeform 228"/>
            <p:cNvSpPr>
              <a:spLocks/>
            </p:cNvSpPr>
            <p:nvPr/>
          </p:nvSpPr>
          <p:spPr bwMode="auto">
            <a:xfrm>
              <a:off x="2940" y="2422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1" name="Freeform 229"/>
            <p:cNvSpPr>
              <a:spLocks/>
            </p:cNvSpPr>
            <p:nvPr/>
          </p:nvSpPr>
          <p:spPr bwMode="auto">
            <a:xfrm>
              <a:off x="2950" y="2423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2" name="Freeform 230"/>
            <p:cNvSpPr>
              <a:spLocks/>
            </p:cNvSpPr>
            <p:nvPr/>
          </p:nvSpPr>
          <p:spPr bwMode="auto">
            <a:xfrm>
              <a:off x="2958" y="2423"/>
              <a:ext cx="41" cy="41"/>
            </a:xfrm>
            <a:custGeom>
              <a:avLst/>
              <a:gdLst>
                <a:gd name="T0" fmla="*/ 11 w 81"/>
                <a:gd name="T1" fmla="*/ 0 h 81"/>
                <a:gd name="T2" fmla="*/ 21 w 81"/>
                <a:gd name="T3" fmla="*/ 10 h 81"/>
                <a:gd name="T4" fmla="*/ 11 w 81"/>
                <a:gd name="T5" fmla="*/ 21 h 81"/>
                <a:gd name="T6" fmla="*/ 0 w 81"/>
                <a:gd name="T7" fmla="*/ 10 h 81"/>
                <a:gd name="T8" fmla="*/ 11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3" name="Freeform 231"/>
            <p:cNvSpPr>
              <a:spLocks/>
            </p:cNvSpPr>
            <p:nvPr/>
          </p:nvSpPr>
          <p:spPr bwMode="auto">
            <a:xfrm>
              <a:off x="2968" y="2431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4" name="Freeform 232"/>
            <p:cNvSpPr>
              <a:spLocks/>
            </p:cNvSpPr>
            <p:nvPr/>
          </p:nvSpPr>
          <p:spPr bwMode="auto">
            <a:xfrm>
              <a:off x="2976" y="2431"/>
              <a:ext cx="41" cy="40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5" name="Freeform 233"/>
            <p:cNvSpPr>
              <a:spLocks/>
            </p:cNvSpPr>
            <p:nvPr/>
          </p:nvSpPr>
          <p:spPr bwMode="auto">
            <a:xfrm>
              <a:off x="2986" y="2429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6" name="Freeform 234"/>
            <p:cNvSpPr>
              <a:spLocks/>
            </p:cNvSpPr>
            <p:nvPr/>
          </p:nvSpPr>
          <p:spPr bwMode="auto">
            <a:xfrm>
              <a:off x="2996" y="2428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7" name="Freeform 235"/>
            <p:cNvSpPr>
              <a:spLocks/>
            </p:cNvSpPr>
            <p:nvPr/>
          </p:nvSpPr>
          <p:spPr bwMode="auto">
            <a:xfrm>
              <a:off x="3004" y="2491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8" name="Freeform 236"/>
            <p:cNvSpPr>
              <a:spLocks/>
            </p:cNvSpPr>
            <p:nvPr/>
          </p:nvSpPr>
          <p:spPr bwMode="auto">
            <a:xfrm>
              <a:off x="3014" y="2435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9" name="Freeform 237"/>
            <p:cNvSpPr>
              <a:spLocks/>
            </p:cNvSpPr>
            <p:nvPr/>
          </p:nvSpPr>
          <p:spPr bwMode="auto">
            <a:xfrm>
              <a:off x="3050" y="2442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0" name="Freeform 238"/>
            <p:cNvSpPr>
              <a:spLocks/>
            </p:cNvSpPr>
            <p:nvPr/>
          </p:nvSpPr>
          <p:spPr bwMode="auto">
            <a:xfrm>
              <a:off x="3060" y="2443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1" name="Freeform 239"/>
            <p:cNvSpPr>
              <a:spLocks/>
            </p:cNvSpPr>
            <p:nvPr/>
          </p:nvSpPr>
          <p:spPr bwMode="auto">
            <a:xfrm>
              <a:off x="3070" y="2378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2" name="Freeform 240"/>
            <p:cNvSpPr>
              <a:spLocks/>
            </p:cNvSpPr>
            <p:nvPr/>
          </p:nvSpPr>
          <p:spPr bwMode="auto">
            <a:xfrm>
              <a:off x="3078" y="2376"/>
              <a:ext cx="41" cy="41"/>
            </a:xfrm>
            <a:custGeom>
              <a:avLst/>
              <a:gdLst>
                <a:gd name="T0" fmla="*/ 11 w 81"/>
                <a:gd name="T1" fmla="*/ 0 h 80"/>
                <a:gd name="T2" fmla="*/ 21 w 81"/>
                <a:gd name="T3" fmla="*/ 11 h 80"/>
                <a:gd name="T4" fmla="*/ 11 w 81"/>
                <a:gd name="T5" fmla="*/ 21 h 80"/>
                <a:gd name="T6" fmla="*/ 0 w 81"/>
                <a:gd name="T7" fmla="*/ 11 h 80"/>
                <a:gd name="T8" fmla="*/ 11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3" name="Freeform 241"/>
            <p:cNvSpPr>
              <a:spLocks/>
            </p:cNvSpPr>
            <p:nvPr/>
          </p:nvSpPr>
          <p:spPr bwMode="auto">
            <a:xfrm>
              <a:off x="3088" y="2442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4" name="Freeform 242"/>
            <p:cNvSpPr>
              <a:spLocks/>
            </p:cNvSpPr>
            <p:nvPr/>
          </p:nvSpPr>
          <p:spPr bwMode="auto">
            <a:xfrm>
              <a:off x="3096" y="2442"/>
              <a:ext cx="41" cy="40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5" name="Freeform 243"/>
            <p:cNvSpPr>
              <a:spLocks/>
            </p:cNvSpPr>
            <p:nvPr/>
          </p:nvSpPr>
          <p:spPr bwMode="auto">
            <a:xfrm>
              <a:off x="3106" y="2442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6" name="Freeform 244"/>
            <p:cNvSpPr>
              <a:spLocks/>
            </p:cNvSpPr>
            <p:nvPr/>
          </p:nvSpPr>
          <p:spPr bwMode="auto">
            <a:xfrm>
              <a:off x="3116" y="2443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7" name="Freeform 245"/>
            <p:cNvSpPr>
              <a:spLocks/>
            </p:cNvSpPr>
            <p:nvPr/>
          </p:nvSpPr>
          <p:spPr bwMode="auto">
            <a:xfrm>
              <a:off x="3124" y="2375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1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8" name="Freeform 246"/>
            <p:cNvSpPr>
              <a:spLocks/>
            </p:cNvSpPr>
            <p:nvPr/>
          </p:nvSpPr>
          <p:spPr bwMode="auto">
            <a:xfrm>
              <a:off x="3134" y="2375"/>
              <a:ext cx="40" cy="41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1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9" name="Freeform 247"/>
            <p:cNvSpPr>
              <a:spLocks/>
            </p:cNvSpPr>
            <p:nvPr/>
          </p:nvSpPr>
          <p:spPr bwMode="auto">
            <a:xfrm>
              <a:off x="3143" y="2375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0" name="Freeform 248"/>
            <p:cNvSpPr>
              <a:spLocks/>
            </p:cNvSpPr>
            <p:nvPr/>
          </p:nvSpPr>
          <p:spPr bwMode="auto">
            <a:xfrm>
              <a:off x="3152" y="2301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1" name="Freeform 249"/>
            <p:cNvSpPr>
              <a:spLocks/>
            </p:cNvSpPr>
            <p:nvPr/>
          </p:nvSpPr>
          <p:spPr bwMode="auto">
            <a:xfrm>
              <a:off x="3162" y="2375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2" name="Freeform 250"/>
            <p:cNvSpPr>
              <a:spLocks/>
            </p:cNvSpPr>
            <p:nvPr/>
          </p:nvSpPr>
          <p:spPr bwMode="auto">
            <a:xfrm>
              <a:off x="3170" y="2376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3" name="Freeform 251"/>
            <p:cNvSpPr>
              <a:spLocks/>
            </p:cNvSpPr>
            <p:nvPr/>
          </p:nvSpPr>
          <p:spPr bwMode="auto">
            <a:xfrm>
              <a:off x="3180" y="2375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4" name="Freeform 252"/>
            <p:cNvSpPr>
              <a:spLocks/>
            </p:cNvSpPr>
            <p:nvPr/>
          </p:nvSpPr>
          <p:spPr bwMode="auto">
            <a:xfrm>
              <a:off x="3190" y="2366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5" name="Freeform 253"/>
            <p:cNvSpPr>
              <a:spLocks/>
            </p:cNvSpPr>
            <p:nvPr/>
          </p:nvSpPr>
          <p:spPr bwMode="auto">
            <a:xfrm>
              <a:off x="3198" y="2432"/>
              <a:ext cx="41" cy="40"/>
            </a:xfrm>
            <a:custGeom>
              <a:avLst/>
              <a:gdLst>
                <a:gd name="T0" fmla="*/ 11 w 81"/>
                <a:gd name="T1" fmla="*/ 0 h 81"/>
                <a:gd name="T2" fmla="*/ 21 w 81"/>
                <a:gd name="T3" fmla="*/ 10 h 81"/>
                <a:gd name="T4" fmla="*/ 11 w 81"/>
                <a:gd name="T5" fmla="*/ 20 h 81"/>
                <a:gd name="T6" fmla="*/ 0 w 81"/>
                <a:gd name="T7" fmla="*/ 10 h 81"/>
                <a:gd name="T8" fmla="*/ 11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6" name="Freeform 254"/>
            <p:cNvSpPr>
              <a:spLocks/>
            </p:cNvSpPr>
            <p:nvPr/>
          </p:nvSpPr>
          <p:spPr bwMode="auto">
            <a:xfrm>
              <a:off x="3208" y="2432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7" name="Freeform 255"/>
            <p:cNvSpPr>
              <a:spLocks/>
            </p:cNvSpPr>
            <p:nvPr/>
          </p:nvSpPr>
          <p:spPr bwMode="auto">
            <a:xfrm>
              <a:off x="3236" y="2421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8" name="Freeform 256"/>
            <p:cNvSpPr>
              <a:spLocks/>
            </p:cNvSpPr>
            <p:nvPr/>
          </p:nvSpPr>
          <p:spPr bwMode="auto">
            <a:xfrm>
              <a:off x="3244" y="2481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9" name="Freeform 257"/>
            <p:cNvSpPr>
              <a:spLocks/>
            </p:cNvSpPr>
            <p:nvPr/>
          </p:nvSpPr>
          <p:spPr bwMode="auto">
            <a:xfrm>
              <a:off x="3282" y="2484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0" name="Freeform 258"/>
            <p:cNvSpPr>
              <a:spLocks/>
            </p:cNvSpPr>
            <p:nvPr/>
          </p:nvSpPr>
          <p:spPr bwMode="auto">
            <a:xfrm>
              <a:off x="3290" y="2485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1" name="Freeform 259"/>
            <p:cNvSpPr>
              <a:spLocks/>
            </p:cNvSpPr>
            <p:nvPr/>
          </p:nvSpPr>
          <p:spPr bwMode="auto">
            <a:xfrm>
              <a:off x="3300" y="2426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2" name="Freeform 260"/>
            <p:cNvSpPr>
              <a:spLocks/>
            </p:cNvSpPr>
            <p:nvPr/>
          </p:nvSpPr>
          <p:spPr bwMode="auto">
            <a:xfrm>
              <a:off x="3310" y="2485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3" name="Freeform 261"/>
            <p:cNvSpPr>
              <a:spLocks/>
            </p:cNvSpPr>
            <p:nvPr/>
          </p:nvSpPr>
          <p:spPr bwMode="auto">
            <a:xfrm>
              <a:off x="3318" y="2527"/>
              <a:ext cx="41" cy="40"/>
            </a:xfrm>
            <a:custGeom>
              <a:avLst/>
              <a:gdLst>
                <a:gd name="T0" fmla="*/ 11 w 81"/>
                <a:gd name="T1" fmla="*/ 0 h 81"/>
                <a:gd name="T2" fmla="*/ 21 w 81"/>
                <a:gd name="T3" fmla="*/ 10 h 81"/>
                <a:gd name="T4" fmla="*/ 11 w 81"/>
                <a:gd name="T5" fmla="*/ 20 h 81"/>
                <a:gd name="T6" fmla="*/ 0 w 81"/>
                <a:gd name="T7" fmla="*/ 10 h 81"/>
                <a:gd name="T8" fmla="*/ 11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4" name="Freeform 262"/>
            <p:cNvSpPr>
              <a:spLocks/>
            </p:cNvSpPr>
            <p:nvPr/>
          </p:nvSpPr>
          <p:spPr bwMode="auto">
            <a:xfrm>
              <a:off x="3328" y="2526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5" name="Freeform 263"/>
            <p:cNvSpPr>
              <a:spLocks/>
            </p:cNvSpPr>
            <p:nvPr/>
          </p:nvSpPr>
          <p:spPr bwMode="auto">
            <a:xfrm>
              <a:off x="3336" y="2528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6" name="Freeform 264"/>
            <p:cNvSpPr>
              <a:spLocks/>
            </p:cNvSpPr>
            <p:nvPr/>
          </p:nvSpPr>
          <p:spPr bwMode="auto">
            <a:xfrm>
              <a:off x="3346" y="2475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7" name="Freeform 265"/>
            <p:cNvSpPr>
              <a:spLocks/>
            </p:cNvSpPr>
            <p:nvPr/>
          </p:nvSpPr>
          <p:spPr bwMode="auto">
            <a:xfrm>
              <a:off x="3356" y="2475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8" name="Freeform 266"/>
            <p:cNvSpPr>
              <a:spLocks/>
            </p:cNvSpPr>
            <p:nvPr/>
          </p:nvSpPr>
          <p:spPr bwMode="auto">
            <a:xfrm>
              <a:off x="3364" y="2507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9" name="Freeform 267"/>
            <p:cNvSpPr>
              <a:spLocks/>
            </p:cNvSpPr>
            <p:nvPr/>
          </p:nvSpPr>
          <p:spPr bwMode="auto">
            <a:xfrm>
              <a:off x="3374" y="2455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0" name="Freeform 268"/>
            <p:cNvSpPr>
              <a:spLocks/>
            </p:cNvSpPr>
            <p:nvPr/>
          </p:nvSpPr>
          <p:spPr bwMode="auto">
            <a:xfrm>
              <a:off x="3383" y="241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1" name="Freeform 269"/>
            <p:cNvSpPr>
              <a:spLocks/>
            </p:cNvSpPr>
            <p:nvPr/>
          </p:nvSpPr>
          <p:spPr bwMode="auto">
            <a:xfrm>
              <a:off x="3392" y="242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2" name="Freeform 270"/>
            <p:cNvSpPr>
              <a:spLocks/>
            </p:cNvSpPr>
            <p:nvPr/>
          </p:nvSpPr>
          <p:spPr bwMode="auto">
            <a:xfrm>
              <a:off x="3402" y="241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3" name="Freeform 271"/>
            <p:cNvSpPr>
              <a:spLocks/>
            </p:cNvSpPr>
            <p:nvPr/>
          </p:nvSpPr>
          <p:spPr bwMode="auto">
            <a:xfrm>
              <a:off x="3410" y="2360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4" name="Freeform 272"/>
            <p:cNvSpPr>
              <a:spLocks/>
            </p:cNvSpPr>
            <p:nvPr/>
          </p:nvSpPr>
          <p:spPr bwMode="auto">
            <a:xfrm>
              <a:off x="3420" y="235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5" name="Freeform 273"/>
            <p:cNvSpPr>
              <a:spLocks/>
            </p:cNvSpPr>
            <p:nvPr/>
          </p:nvSpPr>
          <p:spPr bwMode="auto">
            <a:xfrm>
              <a:off x="3429" y="2326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6" name="Freeform 274"/>
            <p:cNvSpPr>
              <a:spLocks/>
            </p:cNvSpPr>
            <p:nvPr/>
          </p:nvSpPr>
          <p:spPr bwMode="auto">
            <a:xfrm>
              <a:off x="3438" y="2325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7" name="Freeform 275"/>
            <p:cNvSpPr>
              <a:spLocks/>
            </p:cNvSpPr>
            <p:nvPr/>
          </p:nvSpPr>
          <p:spPr bwMode="auto">
            <a:xfrm>
              <a:off x="3448" y="2342"/>
              <a:ext cx="40" cy="40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0 h 80"/>
                <a:gd name="T4" fmla="*/ 10 w 80"/>
                <a:gd name="T5" fmla="*/ 20 h 80"/>
                <a:gd name="T6" fmla="*/ 0 w 80"/>
                <a:gd name="T7" fmla="*/ 10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8" name="Freeform 276"/>
            <p:cNvSpPr>
              <a:spLocks/>
            </p:cNvSpPr>
            <p:nvPr/>
          </p:nvSpPr>
          <p:spPr bwMode="auto">
            <a:xfrm>
              <a:off x="3502" y="2084"/>
              <a:ext cx="41" cy="40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9" name="Freeform 277"/>
            <p:cNvSpPr>
              <a:spLocks/>
            </p:cNvSpPr>
            <p:nvPr/>
          </p:nvSpPr>
          <p:spPr bwMode="auto">
            <a:xfrm>
              <a:off x="3586" y="2283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0" name="Freeform 278"/>
            <p:cNvSpPr>
              <a:spLocks/>
            </p:cNvSpPr>
            <p:nvPr/>
          </p:nvSpPr>
          <p:spPr bwMode="auto">
            <a:xfrm>
              <a:off x="3596" y="2282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1" name="Freeform 279"/>
            <p:cNvSpPr>
              <a:spLocks/>
            </p:cNvSpPr>
            <p:nvPr/>
          </p:nvSpPr>
          <p:spPr bwMode="auto">
            <a:xfrm>
              <a:off x="3604" y="2281"/>
              <a:ext cx="41" cy="41"/>
            </a:xfrm>
            <a:custGeom>
              <a:avLst/>
              <a:gdLst>
                <a:gd name="T0" fmla="*/ 11 w 81"/>
                <a:gd name="T1" fmla="*/ 0 h 80"/>
                <a:gd name="T2" fmla="*/ 21 w 81"/>
                <a:gd name="T3" fmla="*/ 11 h 80"/>
                <a:gd name="T4" fmla="*/ 11 w 81"/>
                <a:gd name="T5" fmla="*/ 21 h 80"/>
                <a:gd name="T6" fmla="*/ 0 w 81"/>
                <a:gd name="T7" fmla="*/ 11 h 80"/>
                <a:gd name="T8" fmla="*/ 11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2" name="Freeform 280"/>
            <p:cNvSpPr>
              <a:spLocks/>
            </p:cNvSpPr>
            <p:nvPr/>
          </p:nvSpPr>
          <p:spPr bwMode="auto">
            <a:xfrm>
              <a:off x="3614" y="2232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3" name="Freeform 281"/>
            <p:cNvSpPr>
              <a:spLocks/>
            </p:cNvSpPr>
            <p:nvPr/>
          </p:nvSpPr>
          <p:spPr bwMode="auto">
            <a:xfrm>
              <a:off x="3622" y="2244"/>
              <a:ext cx="41" cy="40"/>
            </a:xfrm>
            <a:custGeom>
              <a:avLst/>
              <a:gdLst>
                <a:gd name="T0" fmla="*/ 10 w 81"/>
                <a:gd name="T1" fmla="*/ 0 h 81"/>
                <a:gd name="T2" fmla="*/ 21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4" name="Freeform 282"/>
            <p:cNvSpPr>
              <a:spLocks/>
            </p:cNvSpPr>
            <p:nvPr/>
          </p:nvSpPr>
          <p:spPr bwMode="auto">
            <a:xfrm>
              <a:off x="3632" y="237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5" name="Freeform 283"/>
            <p:cNvSpPr>
              <a:spLocks/>
            </p:cNvSpPr>
            <p:nvPr/>
          </p:nvSpPr>
          <p:spPr bwMode="auto">
            <a:xfrm>
              <a:off x="3642" y="236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6" name="Freeform 284"/>
            <p:cNvSpPr>
              <a:spLocks/>
            </p:cNvSpPr>
            <p:nvPr/>
          </p:nvSpPr>
          <p:spPr bwMode="auto">
            <a:xfrm>
              <a:off x="3650" y="2368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7" name="Freeform 285"/>
            <p:cNvSpPr>
              <a:spLocks/>
            </p:cNvSpPr>
            <p:nvPr/>
          </p:nvSpPr>
          <p:spPr bwMode="auto">
            <a:xfrm>
              <a:off x="3660" y="2465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8" name="Freeform 286"/>
            <p:cNvSpPr>
              <a:spLocks/>
            </p:cNvSpPr>
            <p:nvPr/>
          </p:nvSpPr>
          <p:spPr bwMode="auto">
            <a:xfrm>
              <a:off x="3669" y="2466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9" name="Freeform 287"/>
            <p:cNvSpPr>
              <a:spLocks/>
            </p:cNvSpPr>
            <p:nvPr/>
          </p:nvSpPr>
          <p:spPr bwMode="auto">
            <a:xfrm>
              <a:off x="3678" y="2499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0" name="Freeform 288"/>
            <p:cNvSpPr>
              <a:spLocks/>
            </p:cNvSpPr>
            <p:nvPr/>
          </p:nvSpPr>
          <p:spPr bwMode="auto">
            <a:xfrm>
              <a:off x="3688" y="2496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" name="Freeform 289"/>
            <p:cNvSpPr>
              <a:spLocks/>
            </p:cNvSpPr>
            <p:nvPr/>
          </p:nvSpPr>
          <p:spPr bwMode="auto">
            <a:xfrm>
              <a:off x="3696" y="2494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2" name="Freeform 290"/>
            <p:cNvSpPr>
              <a:spLocks/>
            </p:cNvSpPr>
            <p:nvPr/>
          </p:nvSpPr>
          <p:spPr bwMode="auto">
            <a:xfrm>
              <a:off x="3706" y="2486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3" name="Freeform 291"/>
            <p:cNvSpPr>
              <a:spLocks/>
            </p:cNvSpPr>
            <p:nvPr/>
          </p:nvSpPr>
          <p:spPr bwMode="auto">
            <a:xfrm>
              <a:off x="3762" y="2500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4" name="Freeform 292"/>
            <p:cNvSpPr>
              <a:spLocks/>
            </p:cNvSpPr>
            <p:nvPr/>
          </p:nvSpPr>
          <p:spPr bwMode="auto">
            <a:xfrm>
              <a:off x="3770" y="2557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5" name="Freeform 293"/>
            <p:cNvSpPr>
              <a:spLocks/>
            </p:cNvSpPr>
            <p:nvPr/>
          </p:nvSpPr>
          <p:spPr bwMode="auto">
            <a:xfrm>
              <a:off x="3780" y="2559"/>
              <a:ext cx="40" cy="40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0 h 80"/>
                <a:gd name="T4" fmla="*/ 10 w 80"/>
                <a:gd name="T5" fmla="*/ 20 h 80"/>
                <a:gd name="T6" fmla="*/ 0 w 80"/>
                <a:gd name="T7" fmla="*/ 10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6" name="Freeform 294"/>
            <p:cNvSpPr>
              <a:spLocks/>
            </p:cNvSpPr>
            <p:nvPr/>
          </p:nvSpPr>
          <p:spPr bwMode="auto">
            <a:xfrm>
              <a:off x="3789" y="256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7" name="Freeform 295"/>
            <p:cNvSpPr>
              <a:spLocks/>
            </p:cNvSpPr>
            <p:nvPr/>
          </p:nvSpPr>
          <p:spPr bwMode="auto">
            <a:xfrm>
              <a:off x="3798" y="2573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8" name="Freeform 296"/>
            <p:cNvSpPr>
              <a:spLocks/>
            </p:cNvSpPr>
            <p:nvPr/>
          </p:nvSpPr>
          <p:spPr bwMode="auto">
            <a:xfrm>
              <a:off x="3808" y="2569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9" name="Freeform 297"/>
            <p:cNvSpPr>
              <a:spLocks/>
            </p:cNvSpPr>
            <p:nvPr/>
          </p:nvSpPr>
          <p:spPr bwMode="auto">
            <a:xfrm>
              <a:off x="3854" y="2569"/>
              <a:ext cx="40" cy="41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1 h 80"/>
                <a:gd name="T4" fmla="*/ 10 w 80"/>
                <a:gd name="T5" fmla="*/ 21 h 80"/>
                <a:gd name="T6" fmla="*/ 0 w 80"/>
                <a:gd name="T7" fmla="*/ 11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0" name="Freeform 298"/>
            <p:cNvSpPr>
              <a:spLocks/>
            </p:cNvSpPr>
            <p:nvPr/>
          </p:nvSpPr>
          <p:spPr bwMode="auto">
            <a:xfrm>
              <a:off x="3862" y="2540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1" name="Freeform 299"/>
            <p:cNvSpPr>
              <a:spLocks/>
            </p:cNvSpPr>
            <p:nvPr/>
          </p:nvSpPr>
          <p:spPr bwMode="auto">
            <a:xfrm>
              <a:off x="3928" y="240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2" name="Freeform 300"/>
            <p:cNvSpPr>
              <a:spLocks/>
            </p:cNvSpPr>
            <p:nvPr/>
          </p:nvSpPr>
          <p:spPr bwMode="auto">
            <a:xfrm>
              <a:off x="3936" y="2445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3" name="Freeform 301"/>
            <p:cNvSpPr>
              <a:spLocks/>
            </p:cNvSpPr>
            <p:nvPr/>
          </p:nvSpPr>
          <p:spPr bwMode="auto">
            <a:xfrm>
              <a:off x="3946" y="2446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4" name="Freeform 302"/>
            <p:cNvSpPr>
              <a:spLocks/>
            </p:cNvSpPr>
            <p:nvPr/>
          </p:nvSpPr>
          <p:spPr bwMode="auto">
            <a:xfrm>
              <a:off x="3955" y="2374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5" name="Freeform 303"/>
            <p:cNvSpPr>
              <a:spLocks/>
            </p:cNvSpPr>
            <p:nvPr/>
          </p:nvSpPr>
          <p:spPr bwMode="auto">
            <a:xfrm>
              <a:off x="3964" y="2374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6" name="Freeform 304"/>
            <p:cNvSpPr>
              <a:spLocks/>
            </p:cNvSpPr>
            <p:nvPr/>
          </p:nvSpPr>
          <p:spPr bwMode="auto">
            <a:xfrm>
              <a:off x="3974" y="2375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7" name="Freeform 305"/>
            <p:cNvSpPr>
              <a:spLocks/>
            </p:cNvSpPr>
            <p:nvPr/>
          </p:nvSpPr>
          <p:spPr bwMode="auto">
            <a:xfrm>
              <a:off x="3982" y="2394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8" name="Freeform 306"/>
            <p:cNvSpPr>
              <a:spLocks/>
            </p:cNvSpPr>
            <p:nvPr/>
          </p:nvSpPr>
          <p:spPr bwMode="auto">
            <a:xfrm>
              <a:off x="3992" y="2392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9" name="Freeform 307"/>
            <p:cNvSpPr>
              <a:spLocks/>
            </p:cNvSpPr>
            <p:nvPr/>
          </p:nvSpPr>
          <p:spPr bwMode="auto">
            <a:xfrm>
              <a:off x="4214" y="235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0" name="Freeform 308"/>
            <p:cNvSpPr>
              <a:spLocks/>
            </p:cNvSpPr>
            <p:nvPr/>
          </p:nvSpPr>
          <p:spPr bwMode="auto">
            <a:xfrm>
              <a:off x="4222" y="2348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1" name="Freeform 309"/>
            <p:cNvSpPr>
              <a:spLocks/>
            </p:cNvSpPr>
            <p:nvPr/>
          </p:nvSpPr>
          <p:spPr bwMode="auto">
            <a:xfrm>
              <a:off x="4288" y="2449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2" name="Freeform 310"/>
            <p:cNvSpPr>
              <a:spLocks/>
            </p:cNvSpPr>
            <p:nvPr/>
          </p:nvSpPr>
          <p:spPr bwMode="auto">
            <a:xfrm>
              <a:off x="4296" y="2604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3" name="Freeform 311"/>
            <p:cNvSpPr>
              <a:spLocks/>
            </p:cNvSpPr>
            <p:nvPr/>
          </p:nvSpPr>
          <p:spPr bwMode="auto">
            <a:xfrm>
              <a:off x="4306" y="2579"/>
              <a:ext cx="40" cy="40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0 h 80"/>
                <a:gd name="T4" fmla="*/ 10 w 80"/>
                <a:gd name="T5" fmla="*/ 20 h 80"/>
                <a:gd name="T6" fmla="*/ 0 w 80"/>
                <a:gd name="T7" fmla="*/ 10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4" name="Freeform 312"/>
            <p:cNvSpPr>
              <a:spLocks/>
            </p:cNvSpPr>
            <p:nvPr/>
          </p:nvSpPr>
          <p:spPr bwMode="auto">
            <a:xfrm>
              <a:off x="4315" y="2574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5" name="Freeform 313"/>
            <p:cNvSpPr>
              <a:spLocks/>
            </p:cNvSpPr>
            <p:nvPr/>
          </p:nvSpPr>
          <p:spPr bwMode="auto">
            <a:xfrm>
              <a:off x="4324" y="2507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6" name="Freeform 314"/>
            <p:cNvSpPr>
              <a:spLocks/>
            </p:cNvSpPr>
            <p:nvPr/>
          </p:nvSpPr>
          <p:spPr bwMode="auto">
            <a:xfrm>
              <a:off x="4334" y="2510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7" name="Freeform 315"/>
            <p:cNvSpPr>
              <a:spLocks/>
            </p:cNvSpPr>
            <p:nvPr/>
          </p:nvSpPr>
          <p:spPr bwMode="auto">
            <a:xfrm>
              <a:off x="4342" y="2511"/>
              <a:ext cx="41" cy="40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0 h 80"/>
                <a:gd name="T4" fmla="*/ 11 w 80"/>
                <a:gd name="T5" fmla="*/ 20 h 80"/>
                <a:gd name="T6" fmla="*/ 0 w 80"/>
                <a:gd name="T7" fmla="*/ 10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8" name="Freeform 316"/>
            <p:cNvSpPr>
              <a:spLocks/>
            </p:cNvSpPr>
            <p:nvPr/>
          </p:nvSpPr>
          <p:spPr bwMode="auto">
            <a:xfrm>
              <a:off x="4352" y="2514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9" name="Freeform 317"/>
            <p:cNvSpPr>
              <a:spLocks/>
            </p:cNvSpPr>
            <p:nvPr/>
          </p:nvSpPr>
          <p:spPr bwMode="auto">
            <a:xfrm>
              <a:off x="4380" y="2516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0" name="Freeform 318"/>
            <p:cNvSpPr>
              <a:spLocks/>
            </p:cNvSpPr>
            <p:nvPr/>
          </p:nvSpPr>
          <p:spPr bwMode="auto">
            <a:xfrm>
              <a:off x="4388" y="2617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1" name="Freeform 319"/>
            <p:cNvSpPr>
              <a:spLocks/>
            </p:cNvSpPr>
            <p:nvPr/>
          </p:nvSpPr>
          <p:spPr bwMode="auto">
            <a:xfrm>
              <a:off x="4398" y="2628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2" name="Freeform 320"/>
            <p:cNvSpPr>
              <a:spLocks/>
            </p:cNvSpPr>
            <p:nvPr/>
          </p:nvSpPr>
          <p:spPr bwMode="auto">
            <a:xfrm>
              <a:off x="4407" y="2628"/>
              <a:ext cx="40" cy="40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0 h 80"/>
                <a:gd name="T4" fmla="*/ 10 w 81"/>
                <a:gd name="T5" fmla="*/ 20 h 80"/>
                <a:gd name="T6" fmla="*/ 0 w 81"/>
                <a:gd name="T7" fmla="*/ 10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3" name="Freeform 321"/>
            <p:cNvSpPr>
              <a:spLocks/>
            </p:cNvSpPr>
            <p:nvPr/>
          </p:nvSpPr>
          <p:spPr bwMode="auto">
            <a:xfrm>
              <a:off x="4416" y="2620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1 h 81"/>
                <a:gd name="T4" fmla="*/ 11 w 80"/>
                <a:gd name="T5" fmla="*/ 21 h 81"/>
                <a:gd name="T6" fmla="*/ 0 w 80"/>
                <a:gd name="T7" fmla="*/ 11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4" name="Freeform 322"/>
            <p:cNvSpPr>
              <a:spLocks/>
            </p:cNvSpPr>
            <p:nvPr/>
          </p:nvSpPr>
          <p:spPr bwMode="auto">
            <a:xfrm>
              <a:off x="4426" y="2656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5" name="Freeform 323"/>
            <p:cNvSpPr>
              <a:spLocks/>
            </p:cNvSpPr>
            <p:nvPr/>
          </p:nvSpPr>
          <p:spPr bwMode="auto">
            <a:xfrm>
              <a:off x="4435" y="2639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6" name="Freeform 324"/>
            <p:cNvSpPr>
              <a:spLocks/>
            </p:cNvSpPr>
            <p:nvPr/>
          </p:nvSpPr>
          <p:spPr bwMode="auto">
            <a:xfrm>
              <a:off x="4444" y="2608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7" name="Freeform 325"/>
            <p:cNvSpPr>
              <a:spLocks/>
            </p:cNvSpPr>
            <p:nvPr/>
          </p:nvSpPr>
          <p:spPr bwMode="auto">
            <a:xfrm>
              <a:off x="4454" y="2646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8" name="Freeform 326"/>
            <p:cNvSpPr>
              <a:spLocks/>
            </p:cNvSpPr>
            <p:nvPr/>
          </p:nvSpPr>
          <p:spPr bwMode="auto">
            <a:xfrm>
              <a:off x="4462" y="2643"/>
              <a:ext cx="41" cy="41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1 h 81"/>
                <a:gd name="T4" fmla="*/ 11 w 80"/>
                <a:gd name="T5" fmla="*/ 21 h 81"/>
                <a:gd name="T6" fmla="*/ 0 w 80"/>
                <a:gd name="T7" fmla="*/ 11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9" name="Freeform 327"/>
            <p:cNvSpPr>
              <a:spLocks/>
            </p:cNvSpPr>
            <p:nvPr/>
          </p:nvSpPr>
          <p:spPr bwMode="auto">
            <a:xfrm>
              <a:off x="4472" y="2657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0" name="Freeform 328"/>
            <p:cNvSpPr>
              <a:spLocks/>
            </p:cNvSpPr>
            <p:nvPr/>
          </p:nvSpPr>
          <p:spPr bwMode="auto">
            <a:xfrm>
              <a:off x="4481" y="2490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1" name="Freeform 329"/>
            <p:cNvSpPr>
              <a:spLocks/>
            </p:cNvSpPr>
            <p:nvPr/>
          </p:nvSpPr>
          <p:spPr bwMode="auto">
            <a:xfrm>
              <a:off x="4490" y="2561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2" name="Freeform 330"/>
            <p:cNvSpPr>
              <a:spLocks/>
            </p:cNvSpPr>
            <p:nvPr/>
          </p:nvSpPr>
          <p:spPr bwMode="auto">
            <a:xfrm>
              <a:off x="4500" y="2545"/>
              <a:ext cx="40" cy="41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1 h 80"/>
                <a:gd name="T4" fmla="*/ 10 w 80"/>
                <a:gd name="T5" fmla="*/ 21 h 80"/>
                <a:gd name="T6" fmla="*/ 0 w 80"/>
                <a:gd name="T7" fmla="*/ 11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3" name="Freeform 331"/>
            <p:cNvSpPr>
              <a:spLocks/>
            </p:cNvSpPr>
            <p:nvPr/>
          </p:nvSpPr>
          <p:spPr bwMode="auto">
            <a:xfrm>
              <a:off x="4508" y="2543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4" name="Freeform 332"/>
            <p:cNvSpPr>
              <a:spLocks/>
            </p:cNvSpPr>
            <p:nvPr/>
          </p:nvSpPr>
          <p:spPr bwMode="auto">
            <a:xfrm>
              <a:off x="4518" y="2541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5" name="Freeform 333"/>
            <p:cNvSpPr>
              <a:spLocks/>
            </p:cNvSpPr>
            <p:nvPr/>
          </p:nvSpPr>
          <p:spPr bwMode="auto">
            <a:xfrm>
              <a:off x="4527" y="2539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6" name="Freeform 334"/>
            <p:cNvSpPr>
              <a:spLocks/>
            </p:cNvSpPr>
            <p:nvPr/>
          </p:nvSpPr>
          <p:spPr bwMode="auto">
            <a:xfrm>
              <a:off x="4536" y="2535"/>
              <a:ext cx="41" cy="40"/>
            </a:xfrm>
            <a:custGeom>
              <a:avLst/>
              <a:gdLst>
                <a:gd name="T0" fmla="*/ 11 w 81"/>
                <a:gd name="T1" fmla="*/ 0 h 80"/>
                <a:gd name="T2" fmla="*/ 21 w 81"/>
                <a:gd name="T3" fmla="*/ 10 h 80"/>
                <a:gd name="T4" fmla="*/ 11 w 81"/>
                <a:gd name="T5" fmla="*/ 20 h 80"/>
                <a:gd name="T6" fmla="*/ 0 w 81"/>
                <a:gd name="T7" fmla="*/ 10 h 80"/>
                <a:gd name="T8" fmla="*/ 11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7" name="Freeform 335"/>
            <p:cNvSpPr>
              <a:spLocks/>
            </p:cNvSpPr>
            <p:nvPr/>
          </p:nvSpPr>
          <p:spPr bwMode="auto">
            <a:xfrm>
              <a:off x="4546" y="2534"/>
              <a:ext cx="40" cy="40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0 h 80"/>
                <a:gd name="T4" fmla="*/ 10 w 80"/>
                <a:gd name="T5" fmla="*/ 20 h 80"/>
                <a:gd name="T6" fmla="*/ 0 w 80"/>
                <a:gd name="T7" fmla="*/ 10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8" name="Freeform 336"/>
            <p:cNvSpPr>
              <a:spLocks/>
            </p:cNvSpPr>
            <p:nvPr/>
          </p:nvSpPr>
          <p:spPr bwMode="auto">
            <a:xfrm>
              <a:off x="4601" y="2516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9" name="Freeform 337"/>
            <p:cNvSpPr>
              <a:spLocks/>
            </p:cNvSpPr>
            <p:nvPr/>
          </p:nvSpPr>
          <p:spPr bwMode="auto">
            <a:xfrm>
              <a:off x="4684" y="2332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0" name="Freeform 338"/>
            <p:cNvSpPr>
              <a:spLocks/>
            </p:cNvSpPr>
            <p:nvPr/>
          </p:nvSpPr>
          <p:spPr bwMode="auto">
            <a:xfrm>
              <a:off x="4694" y="2495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1" name="Freeform 339"/>
            <p:cNvSpPr>
              <a:spLocks/>
            </p:cNvSpPr>
            <p:nvPr/>
          </p:nvSpPr>
          <p:spPr bwMode="auto">
            <a:xfrm>
              <a:off x="4702" y="2496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2" name="Freeform 340"/>
            <p:cNvSpPr>
              <a:spLocks/>
            </p:cNvSpPr>
            <p:nvPr/>
          </p:nvSpPr>
          <p:spPr bwMode="auto">
            <a:xfrm>
              <a:off x="4712" y="2499"/>
              <a:ext cx="40" cy="41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1 h 80"/>
                <a:gd name="T4" fmla="*/ 10 w 80"/>
                <a:gd name="T5" fmla="*/ 21 h 80"/>
                <a:gd name="T6" fmla="*/ 0 w 80"/>
                <a:gd name="T7" fmla="*/ 11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3" name="Freeform 341"/>
            <p:cNvSpPr>
              <a:spLocks/>
            </p:cNvSpPr>
            <p:nvPr/>
          </p:nvSpPr>
          <p:spPr bwMode="auto">
            <a:xfrm>
              <a:off x="4786" y="2478"/>
              <a:ext cx="40" cy="40"/>
            </a:xfrm>
            <a:custGeom>
              <a:avLst/>
              <a:gdLst>
                <a:gd name="T0" fmla="*/ 10 w 80"/>
                <a:gd name="T1" fmla="*/ 0 h 81"/>
                <a:gd name="T2" fmla="*/ 20 w 80"/>
                <a:gd name="T3" fmla="*/ 10 h 81"/>
                <a:gd name="T4" fmla="*/ 10 w 80"/>
                <a:gd name="T5" fmla="*/ 20 h 81"/>
                <a:gd name="T6" fmla="*/ 0 w 80"/>
                <a:gd name="T7" fmla="*/ 10 h 81"/>
                <a:gd name="T8" fmla="*/ 10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4" name="Freeform 342"/>
            <p:cNvSpPr>
              <a:spLocks/>
            </p:cNvSpPr>
            <p:nvPr/>
          </p:nvSpPr>
          <p:spPr bwMode="auto">
            <a:xfrm>
              <a:off x="4813" y="2451"/>
              <a:ext cx="40" cy="41"/>
            </a:xfrm>
            <a:custGeom>
              <a:avLst/>
              <a:gdLst>
                <a:gd name="T0" fmla="*/ 10 w 81"/>
                <a:gd name="T1" fmla="*/ 0 h 80"/>
                <a:gd name="T2" fmla="*/ 20 w 81"/>
                <a:gd name="T3" fmla="*/ 11 h 80"/>
                <a:gd name="T4" fmla="*/ 10 w 81"/>
                <a:gd name="T5" fmla="*/ 21 h 80"/>
                <a:gd name="T6" fmla="*/ 0 w 81"/>
                <a:gd name="T7" fmla="*/ 11 h 80"/>
                <a:gd name="T8" fmla="*/ 10 w 8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5" name="Freeform 343"/>
            <p:cNvSpPr>
              <a:spLocks/>
            </p:cNvSpPr>
            <p:nvPr/>
          </p:nvSpPr>
          <p:spPr bwMode="auto">
            <a:xfrm>
              <a:off x="4822" y="2451"/>
              <a:ext cx="41" cy="41"/>
            </a:xfrm>
            <a:custGeom>
              <a:avLst/>
              <a:gdLst>
                <a:gd name="T0" fmla="*/ 11 w 80"/>
                <a:gd name="T1" fmla="*/ 0 h 80"/>
                <a:gd name="T2" fmla="*/ 21 w 80"/>
                <a:gd name="T3" fmla="*/ 11 h 80"/>
                <a:gd name="T4" fmla="*/ 11 w 80"/>
                <a:gd name="T5" fmla="*/ 21 h 80"/>
                <a:gd name="T6" fmla="*/ 0 w 80"/>
                <a:gd name="T7" fmla="*/ 11 h 80"/>
                <a:gd name="T8" fmla="*/ 11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6" name="Freeform 344"/>
            <p:cNvSpPr>
              <a:spLocks/>
            </p:cNvSpPr>
            <p:nvPr/>
          </p:nvSpPr>
          <p:spPr bwMode="auto">
            <a:xfrm>
              <a:off x="4832" y="2440"/>
              <a:ext cx="40" cy="40"/>
            </a:xfrm>
            <a:custGeom>
              <a:avLst/>
              <a:gdLst>
                <a:gd name="T0" fmla="*/ 10 w 80"/>
                <a:gd name="T1" fmla="*/ 0 h 80"/>
                <a:gd name="T2" fmla="*/ 20 w 80"/>
                <a:gd name="T3" fmla="*/ 10 h 80"/>
                <a:gd name="T4" fmla="*/ 10 w 80"/>
                <a:gd name="T5" fmla="*/ 20 h 80"/>
                <a:gd name="T6" fmla="*/ 0 w 80"/>
                <a:gd name="T7" fmla="*/ 10 h 80"/>
                <a:gd name="T8" fmla="*/ 10 w 8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0"/>
                <a:gd name="T17" fmla="*/ 80 w 80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7" name="Freeform 345"/>
            <p:cNvSpPr>
              <a:spLocks/>
            </p:cNvSpPr>
            <p:nvPr/>
          </p:nvSpPr>
          <p:spPr bwMode="auto">
            <a:xfrm>
              <a:off x="4841" y="2441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8" name="Freeform 346"/>
            <p:cNvSpPr>
              <a:spLocks/>
            </p:cNvSpPr>
            <p:nvPr/>
          </p:nvSpPr>
          <p:spPr bwMode="auto">
            <a:xfrm>
              <a:off x="4850" y="2442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9" name="Freeform 347"/>
            <p:cNvSpPr>
              <a:spLocks/>
            </p:cNvSpPr>
            <p:nvPr/>
          </p:nvSpPr>
          <p:spPr bwMode="auto">
            <a:xfrm>
              <a:off x="4860" y="2453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1 h 81"/>
                <a:gd name="T4" fmla="*/ 10 w 81"/>
                <a:gd name="T5" fmla="*/ 21 h 81"/>
                <a:gd name="T6" fmla="*/ 0 w 81"/>
                <a:gd name="T7" fmla="*/ 11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0" name="Freeform 348"/>
            <p:cNvSpPr>
              <a:spLocks/>
            </p:cNvSpPr>
            <p:nvPr/>
          </p:nvSpPr>
          <p:spPr bwMode="auto">
            <a:xfrm>
              <a:off x="4868" y="2457"/>
              <a:ext cx="41" cy="40"/>
            </a:xfrm>
            <a:custGeom>
              <a:avLst/>
              <a:gdLst>
                <a:gd name="T0" fmla="*/ 11 w 80"/>
                <a:gd name="T1" fmla="*/ 0 h 81"/>
                <a:gd name="T2" fmla="*/ 21 w 80"/>
                <a:gd name="T3" fmla="*/ 10 h 81"/>
                <a:gd name="T4" fmla="*/ 11 w 80"/>
                <a:gd name="T5" fmla="*/ 20 h 81"/>
                <a:gd name="T6" fmla="*/ 0 w 80"/>
                <a:gd name="T7" fmla="*/ 10 h 81"/>
                <a:gd name="T8" fmla="*/ 11 w 8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1"/>
                <a:gd name="T17" fmla="*/ 80 w 80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1" name="Freeform 349"/>
            <p:cNvSpPr>
              <a:spLocks/>
            </p:cNvSpPr>
            <p:nvPr/>
          </p:nvSpPr>
          <p:spPr bwMode="auto">
            <a:xfrm>
              <a:off x="4878" y="2279"/>
              <a:ext cx="40" cy="41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1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2" name="Freeform 350"/>
            <p:cNvSpPr>
              <a:spLocks/>
            </p:cNvSpPr>
            <p:nvPr/>
          </p:nvSpPr>
          <p:spPr bwMode="auto">
            <a:xfrm>
              <a:off x="4887" y="2327"/>
              <a:ext cx="40" cy="40"/>
            </a:xfrm>
            <a:custGeom>
              <a:avLst/>
              <a:gdLst>
                <a:gd name="T0" fmla="*/ 10 w 81"/>
                <a:gd name="T1" fmla="*/ 0 h 81"/>
                <a:gd name="T2" fmla="*/ 20 w 81"/>
                <a:gd name="T3" fmla="*/ 10 h 81"/>
                <a:gd name="T4" fmla="*/ 10 w 81"/>
                <a:gd name="T5" fmla="*/ 20 h 81"/>
                <a:gd name="T6" fmla="*/ 0 w 81"/>
                <a:gd name="T7" fmla="*/ 10 h 81"/>
                <a:gd name="T8" fmla="*/ 10 w 8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1"/>
                <a:gd name="T17" fmla="*/ 81 w 8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3" name="Line 351"/>
            <p:cNvSpPr>
              <a:spLocks noChangeShapeType="1"/>
            </p:cNvSpPr>
            <p:nvPr/>
          </p:nvSpPr>
          <p:spPr bwMode="auto">
            <a:xfrm>
              <a:off x="4916" y="1130"/>
              <a:ext cx="1" cy="22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4" name="Line 352"/>
            <p:cNvSpPr>
              <a:spLocks noChangeShapeType="1"/>
            </p:cNvSpPr>
            <p:nvPr/>
          </p:nvSpPr>
          <p:spPr bwMode="auto">
            <a:xfrm>
              <a:off x="4872" y="3374"/>
              <a:ext cx="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5" name="Line 353"/>
            <p:cNvSpPr>
              <a:spLocks noChangeShapeType="1"/>
            </p:cNvSpPr>
            <p:nvPr/>
          </p:nvSpPr>
          <p:spPr bwMode="auto">
            <a:xfrm>
              <a:off x="4872" y="2966"/>
              <a:ext cx="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6" name="Line 354"/>
            <p:cNvSpPr>
              <a:spLocks noChangeShapeType="1"/>
            </p:cNvSpPr>
            <p:nvPr/>
          </p:nvSpPr>
          <p:spPr bwMode="auto">
            <a:xfrm>
              <a:off x="4872" y="2558"/>
              <a:ext cx="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7" name="Line 355"/>
            <p:cNvSpPr>
              <a:spLocks noChangeShapeType="1"/>
            </p:cNvSpPr>
            <p:nvPr/>
          </p:nvSpPr>
          <p:spPr bwMode="auto">
            <a:xfrm>
              <a:off x="4872" y="2150"/>
              <a:ext cx="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8" name="Line 356"/>
            <p:cNvSpPr>
              <a:spLocks noChangeShapeType="1"/>
            </p:cNvSpPr>
            <p:nvPr/>
          </p:nvSpPr>
          <p:spPr bwMode="auto">
            <a:xfrm>
              <a:off x="4872" y="1742"/>
              <a:ext cx="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9" name="Line 357"/>
            <p:cNvSpPr>
              <a:spLocks noChangeShapeType="1"/>
            </p:cNvSpPr>
            <p:nvPr/>
          </p:nvSpPr>
          <p:spPr bwMode="auto">
            <a:xfrm>
              <a:off x="4872" y="1334"/>
              <a:ext cx="8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0" name="Line 358"/>
            <p:cNvSpPr>
              <a:spLocks noChangeShapeType="1"/>
            </p:cNvSpPr>
            <p:nvPr/>
          </p:nvSpPr>
          <p:spPr bwMode="auto">
            <a:xfrm>
              <a:off x="764" y="1130"/>
              <a:ext cx="41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1" name="Line 359"/>
            <p:cNvSpPr>
              <a:spLocks noChangeShapeType="1"/>
            </p:cNvSpPr>
            <p:nvPr/>
          </p:nvSpPr>
          <p:spPr bwMode="auto">
            <a:xfrm flipV="1">
              <a:off x="764" y="1086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2" name="Line 360"/>
            <p:cNvSpPr>
              <a:spLocks noChangeShapeType="1"/>
            </p:cNvSpPr>
            <p:nvPr/>
          </p:nvSpPr>
          <p:spPr bwMode="auto">
            <a:xfrm flipV="1">
              <a:off x="1283" y="1086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3" name="Line 361"/>
            <p:cNvSpPr>
              <a:spLocks noChangeShapeType="1"/>
            </p:cNvSpPr>
            <p:nvPr/>
          </p:nvSpPr>
          <p:spPr bwMode="auto">
            <a:xfrm flipV="1">
              <a:off x="1803" y="1086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4" name="Line 362"/>
            <p:cNvSpPr>
              <a:spLocks noChangeShapeType="1"/>
            </p:cNvSpPr>
            <p:nvPr/>
          </p:nvSpPr>
          <p:spPr bwMode="auto">
            <a:xfrm flipV="1">
              <a:off x="2321" y="1086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5" name="Line 363"/>
            <p:cNvSpPr>
              <a:spLocks noChangeShapeType="1"/>
            </p:cNvSpPr>
            <p:nvPr/>
          </p:nvSpPr>
          <p:spPr bwMode="auto">
            <a:xfrm flipV="1">
              <a:off x="2840" y="1086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6" name="Line 364"/>
            <p:cNvSpPr>
              <a:spLocks noChangeShapeType="1"/>
            </p:cNvSpPr>
            <p:nvPr/>
          </p:nvSpPr>
          <p:spPr bwMode="auto">
            <a:xfrm flipV="1">
              <a:off x="3359" y="1086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7" name="Line 365"/>
            <p:cNvSpPr>
              <a:spLocks noChangeShapeType="1"/>
            </p:cNvSpPr>
            <p:nvPr/>
          </p:nvSpPr>
          <p:spPr bwMode="auto">
            <a:xfrm flipV="1">
              <a:off x="3879" y="1086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8" name="Line 366"/>
            <p:cNvSpPr>
              <a:spLocks noChangeShapeType="1"/>
            </p:cNvSpPr>
            <p:nvPr/>
          </p:nvSpPr>
          <p:spPr bwMode="auto">
            <a:xfrm flipV="1">
              <a:off x="4397" y="1086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9" name="Line 367"/>
            <p:cNvSpPr>
              <a:spLocks noChangeShapeType="1"/>
            </p:cNvSpPr>
            <p:nvPr/>
          </p:nvSpPr>
          <p:spPr bwMode="auto">
            <a:xfrm flipV="1">
              <a:off x="4916" y="1086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40" name="Freeform 368"/>
            <p:cNvSpPr>
              <a:spLocks/>
            </p:cNvSpPr>
            <p:nvPr/>
          </p:nvSpPr>
          <p:spPr bwMode="auto">
            <a:xfrm>
              <a:off x="1023" y="1253"/>
              <a:ext cx="3893" cy="2039"/>
            </a:xfrm>
            <a:custGeom>
              <a:avLst/>
              <a:gdLst>
                <a:gd name="T0" fmla="*/ 0 w 4056"/>
                <a:gd name="T1" fmla="*/ 0 h 2125"/>
                <a:gd name="T2" fmla="*/ 250 w 4056"/>
                <a:gd name="T3" fmla="*/ 38 h 2125"/>
                <a:gd name="T4" fmla="*/ 498 w 4056"/>
                <a:gd name="T5" fmla="*/ 79 h 2125"/>
                <a:gd name="T6" fmla="*/ 748 w 4056"/>
                <a:gd name="T7" fmla="*/ 430 h 2125"/>
                <a:gd name="T8" fmla="*/ 997 w 4056"/>
                <a:gd name="T9" fmla="*/ 430 h 2125"/>
                <a:gd name="T10" fmla="*/ 1246 w 4056"/>
                <a:gd name="T11" fmla="*/ 704 h 2125"/>
                <a:gd name="T12" fmla="*/ 1495 w 4056"/>
                <a:gd name="T13" fmla="*/ 704 h 2125"/>
                <a:gd name="T14" fmla="*/ 1744 w 4056"/>
                <a:gd name="T15" fmla="*/ 743 h 2125"/>
                <a:gd name="T16" fmla="*/ 1993 w 4056"/>
                <a:gd name="T17" fmla="*/ 743 h 2125"/>
                <a:gd name="T18" fmla="*/ 2242 w 4056"/>
                <a:gd name="T19" fmla="*/ 743 h 2125"/>
                <a:gd name="T20" fmla="*/ 2491 w 4056"/>
                <a:gd name="T21" fmla="*/ 783 h 2125"/>
                <a:gd name="T22" fmla="*/ 2740 w 4056"/>
                <a:gd name="T23" fmla="*/ 783 h 2125"/>
                <a:gd name="T24" fmla="*/ 2990 w 4056"/>
                <a:gd name="T25" fmla="*/ 1017 h 2125"/>
                <a:gd name="T26" fmla="*/ 3238 w 4056"/>
                <a:gd name="T27" fmla="*/ 1017 h 2125"/>
                <a:gd name="T28" fmla="*/ 3488 w 4056"/>
                <a:gd name="T29" fmla="*/ 1721 h 2125"/>
                <a:gd name="T30" fmla="*/ 3737 w 4056"/>
                <a:gd name="T31" fmla="*/ 1956 h 2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56"/>
                <a:gd name="T49" fmla="*/ 0 h 2125"/>
                <a:gd name="T50" fmla="*/ 4056 w 4056"/>
                <a:gd name="T51" fmla="*/ 2125 h 2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56" h="2125">
                  <a:moveTo>
                    <a:pt x="0" y="0"/>
                  </a:moveTo>
                  <a:lnTo>
                    <a:pt x="271" y="42"/>
                  </a:lnTo>
                  <a:lnTo>
                    <a:pt x="541" y="85"/>
                  </a:lnTo>
                  <a:lnTo>
                    <a:pt x="812" y="467"/>
                  </a:lnTo>
                  <a:lnTo>
                    <a:pt x="1082" y="467"/>
                  </a:lnTo>
                  <a:lnTo>
                    <a:pt x="1352" y="765"/>
                  </a:lnTo>
                  <a:lnTo>
                    <a:pt x="1623" y="765"/>
                  </a:lnTo>
                  <a:lnTo>
                    <a:pt x="1893" y="807"/>
                  </a:lnTo>
                  <a:lnTo>
                    <a:pt x="2163" y="807"/>
                  </a:lnTo>
                  <a:lnTo>
                    <a:pt x="2434" y="807"/>
                  </a:lnTo>
                  <a:lnTo>
                    <a:pt x="2704" y="850"/>
                  </a:lnTo>
                  <a:lnTo>
                    <a:pt x="2975" y="850"/>
                  </a:lnTo>
                  <a:lnTo>
                    <a:pt x="3245" y="1105"/>
                  </a:lnTo>
                  <a:lnTo>
                    <a:pt x="3515" y="1105"/>
                  </a:lnTo>
                  <a:lnTo>
                    <a:pt x="3786" y="1870"/>
                  </a:lnTo>
                  <a:lnTo>
                    <a:pt x="4056" y="2125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41" name="Rectangle 369"/>
            <p:cNvSpPr>
              <a:spLocks noChangeArrowheads="1"/>
            </p:cNvSpPr>
            <p:nvPr/>
          </p:nvSpPr>
          <p:spPr bwMode="auto">
            <a:xfrm>
              <a:off x="1003" y="1232"/>
              <a:ext cx="40" cy="4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42" name="Rectangle 370"/>
            <p:cNvSpPr>
              <a:spLocks noChangeArrowheads="1"/>
            </p:cNvSpPr>
            <p:nvPr/>
          </p:nvSpPr>
          <p:spPr bwMode="auto">
            <a:xfrm>
              <a:off x="1263" y="1273"/>
              <a:ext cx="40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43" name="Rectangle 371"/>
            <p:cNvSpPr>
              <a:spLocks noChangeArrowheads="1"/>
            </p:cNvSpPr>
            <p:nvPr/>
          </p:nvSpPr>
          <p:spPr bwMode="auto">
            <a:xfrm>
              <a:off x="1522" y="1314"/>
              <a:ext cx="41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44" name="Rectangle 372"/>
            <p:cNvSpPr>
              <a:spLocks noChangeArrowheads="1"/>
            </p:cNvSpPr>
            <p:nvPr/>
          </p:nvSpPr>
          <p:spPr bwMode="auto">
            <a:xfrm>
              <a:off x="1782" y="1681"/>
              <a:ext cx="41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45" name="Rectangle 373"/>
            <p:cNvSpPr>
              <a:spLocks noChangeArrowheads="1"/>
            </p:cNvSpPr>
            <p:nvPr/>
          </p:nvSpPr>
          <p:spPr bwMode="auto">
            <a:xfrm>
              <a:off x="2042" y="1681"/>
              <a:ext cx="40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46" name="Rectangle 374"/>
            <p:cNvSpPr>
              <a:spLocks noChangeArrowheads="1"/>
            </p:cNvSpPr>
            <p:nvPr/>
          </p:nvSpPr>
          <p:spPr bwMode="auto">
            <a:xfrm>
              <a:off x="2301" y="1967"/>
              <a:ext cx="40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47" name="Rectangle 375"/>
            <p:cNvSpPr>
              <a:spLocks noChangeArrowheads="1"/>
            </p:cNvSpPr>
            <p:nvPr/>
          </p:nvSpPr>
          <p:spPr bwMode="auto">
            <a:xfrm>
              <a:off x="2561" y="1967"/>
              <a:ext cx="40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48" name="Rectangle 376"/>
            <p:cNvSpPr>
              <a:spLocks noChangeArrowheads="1"/>
            </p:cNvSpPr>
            <p:nvPr/>
          </p:nvSpPr>
          <p:spPr bwMode="auto">
            <a:xfrm>
              <a:off x="2820" y="2007"/>
              <a:ext cx="40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49" name="Rectangle 377"/>
            <p:cNvSpPr>
              <a:spLocks noChangeArrowheads="1"/>
            </p:cNvSpPr>
            <p:nvPr/>
          </p:nvSpPr>
          <p:spPr bwMode="auto">
            <a:xfrm>
              <a:off x="3079" y="2007"/>
              <a:ext cx="41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50" name="Rectangle 378"/>
            <p:cNvSpPr>
              <a:spLocks noChangeArrowheads="1"/>
            </p:cNvSpPr>
            <p:nvPr/>
          </p:nvSpPr>
          <p:spPr bwMode="auto">
            <a:xfrm>
              <a:off x="3339" y="2007"/>
              <a:ext cx="41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51" name="Rectangle 379"/>
            <p:cNvSpPr>
              <a:spLocks noChangeArrowheads="1"/>
            </p:cNvSpPr>
            <p:nvPr/>
          </p:nvSpPr>
          <p:spPr bwMode="auto">
            <a:xfrm>
              <a:off x="3598" y="2048"/>
              <a:ext cx="41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52" name="Rectangle 380"/>
            <p:cNvSpPr>
              <a:spLocks noChangeArrowheads="1"/>
            </p:cNvSpPr>
            <p:nvPr/>
          </p:nvSpPr>
          <p:spPr bwMode="auto">
            <a:xfrm>
              <a:off x="3859" y="2048"/>
              <a:ext cx="40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53" name="Rectangle 381"/>
            <p:cNvSpPr>
              <a:spLocks noChangeArrowheads="1"/>
            </p:cNvSpPr>
            <p:nvPr/>
          </p:nvSpPr>
          <p:spPr bwMode="auto">
            <a:xfrm>
              <a:off x="4118" y="2293"/>
              <a:ext cx="40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54" name="Rectangle 382"/>
            <p:cNvSpPr>
              <a:spLocks noChangeArrowheads="1"/>
            </p:cNvSpPr>
            <p:nvPr/>
          </p:nvSpPr>
          <p:spPr bwMode="auto">
            <a:xfrm>
              <a:off x="4377" y="2293"/>
              <a:ext cx="40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55" name="Rectangle 383"/>
            <p:cNvSpPr>
              <a:spLocks noChangeArrowheads="1"/>
            </p:cNvSpPr>
            <p:nvPr/>
          </p:nvSpPr>
          <p:spPr bwMode="auto">
            <a:xfrm>
              <a:off x="4637" y="3027"/>
              <a:ext cx="40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56" name="Rectangle 384"/>
            <p:cNvSpPr>
              <a:spLocks noChangeArrowheads="1"/>
            </p:cNvSpPr>
            <p:nvPr/>
          </p:nvSpPr>
          <p:spPr bwMode="auto">
            <a:xfrm>
              <a:off x="4896" y="3272"/>
              <a:ext cx="41" cy="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/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57" name="Rectangle 385"/>
            <p:cNvSpPr>
              <a:spLocks noChangeArrowheads="1"/>
            </p:cNvSpPr>
            <p:nvPr/>
          </p:nvSpPr>
          <p:spPr bwMode="auto">
            <a:xfrm>
              <a:off x="576" y="329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58" name="Rectangle 386"/>
            <p:cNvSpPr>
              <a:spLocks noChangeArrowheads="1"/>
            </p:cNvSpPr>
            <p:nvPr/>
          </p:nvSpPr>
          <p:spPr bwMode="auto">
            <a:xfrm>
              <a:off x="496" y="301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59" name="Rectangle 387"/>
            <p:cNvSpPr>
              <a:spLocks noChangeArrowheads="1"/>
            </p:cNvSpPr>
            <p:nvPr/>
          </p:nvSpPr>
          <p:spPr bwMode="auto">
            <a:xfrm>
              <a:off x="496" y="273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60" name="Rectangle 388"/>
            <p:cNvSpPr>
              <a:spLocks noChangeArrowheads="1"/>
            </p:cNvSpPr>
            <p:nvPr/>
          </p:nvSpPr>
          <p:spPr bwMode="auto">
            <a:xfrm>
              <a:off x="496" y="24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61" name="Rectangle 389"/>
            <p:cNvSpPr>
              <a:spLocks noChangeArrowheads="1"/>
            </p:cNvSpPr>
            <p:nvPr/>
          </p:nvSpPr>
          <p:spPr bwMode="auto">
            <a:xfrm>
              <a:off x="496" y="217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62" name="Rectangle 390"/>
            <p:cNvSpPr>
              <a:spLocks noChangeArrowheads="1"/>
            </p:cNvSpPr>
            <p:nvPr/>
          </p:nvSpPr>
          <p:spPr bwMode="auto">
            <a:xfrm>
              <a:off x="496" y="189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63" name="Rectangle 391"/>
            <p:cNvSpPr>
              <a:spLocks noChangeArrowheads="1"/>
            </p:cNvSpPr>
            <p:nvPr/>
          </p:nvSpPr>
          <p:spPr bwMode="auto">
            <a:xfrm>
              <a:off x="496" y="161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60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64" name="Rectangle 392"/>
            <p:cNvSpPr>
              <a:spLocks noChangeArrowheads="1"/>
            </p:cNvSpPr>
            <p:nvPr/>
          </p:nvSpPr>
          <p:spPr bwMode="auto">
            <a:xfrm>
              <a:off x="496" y="132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70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65" name="Rectangle 393"/>
            <p:cNvSpPr>
              <a:spLocks noChangeArrowheads="1"/>
            </p:cNvSpPr>
            <p:nvPr/>
          </p:nvSpPr>
          <p:spPr bwMode="auto">
            <a:xfrm>
              <a:off x="496" y="104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80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66" name="Rectangle 394"/>
            <p:cNvSpPr>
              <a:spLocks noChangeArrowheads="1"/>
            </p:cNvSpPr>
            <p:nvPr/>
          </p:nvSpPr>
          <p:spPr bwMode="auto">
            <a:xfrm>
              <a:off x="684" y="349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67" name="Rectangle 395"/>
            <p:cNvSpPr>
              <a:spLocks noChangeArrowheads="1"/>
            </p:cNvSpPr>
            <p:nvPr/>
          </p:nvSpPr>
          <p:spPr bwMode="auto">
            <a:xfrm>
              <a:off x="1567" y="349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150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68" name="Rectangle 396"/>
            <p:cNvSpPr>
              <a:spLocks noChangeArrowheads="1"/>
            </p:cNvSpPr>
            <p:nvPr/>
          </p:nvSpPr>
          <p:spPr bwMode="auto">
            <a:xfrm>
              <a:off x="2491" y="349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250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69" name="Rectangle 397"/>
            <p:cNvSpPr>
              <a:spLocks noChangeArrowheads="1"/>
            </p:cNvSpPr>
            <p:nvPr/>
          </p:nvSpPr>
          <p:spPr bwMode="auto">
            <a:xfrm>
              <a:off x="3413" y="349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350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70" name="Rectangle 398"/>
            <p:cNvSpPr>
              <a:spLocks noChangeArrowheads="1"/>
            </p:cNvSpPr>
            <p:nvPr/>
          </p:nvSpPr>
          <p:spPr bwMode="auto">
            <a:xfrm>
              <a:off x="4336" y="349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450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71" name="Rectangle 399"/>
            <p:cNvSpPr>
              <a:spLocks noChangeArrowheads="1"/>
            </p:cNvSpPr>
            <p:nvPr/>
          </p:nvSpPr>
          <p:spPr bwMode="auto">
            <a:xfrm>
              <a:off x="2297" y="3735"/>
              <a:ext cx="10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Time (Heartbeat)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72" name="Rectangle 400"/>
            <p:cNvSpPr>
              <a:spLocks noChangeArrowheads="1"/>
            </p:cNvSpPr>
            <p:nvPr/>
          </p:nvSpPr>
          <p:spPr bwMode="auto">
            <a:xfrm rot="-5400000">
              <a:off x="-659" y="1834"/>
              <a:ext cx="209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>
                  <a:solidFill>
                    <a:srgbClr val="0033CC"/>
                  </a:solidFill>
                  <a:latin typeface="Arial" charset="0"/>
                  <a:ea typeface="Arial" charset="0"/>
                  <a:cs typeface="Arial" charset="0"/>
                </a:rPr>
                <a:t>Performance (Frame/s)</a:t>
              </a:r>
            </a:p>
          </p:txBody>
        </p:sp>
        <p:sp>
          <p:nvSpPr>
            <p:cNvPr id="19673" name="Rectangle 401"/>
            <p:cNvSpPr>
              <a:spLocks noChangeArrowheads="1"/>
            </p:cNvSpPr>
            <p:nvPr/>
          </p:nvSpPr>
          <p:spPr bwMode="auto">
            <a:xfrm>
              <a:off x="5025" y="3292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130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74" name="Rectangle 402"/>
            <p:cNvSpPr>
              <a:spLocks noChangeArrowheads="1"/>
            </p:cNvSpPr>
            <p:nvPr/>
          </p:nvSpPr>
          <p:spPr bwMode="auto">
            <a:xfrm>
              <a:off x="5025" y="288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140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75" name="Rectangle 403"/>
            <p:cNvSpPr>
              <a:spLocks noChangeArrowheads="1"/>
            </p:cNvSpPr>
            <p:nvPr/>
          </p:nvSpPr>
          <p:spPr bwMode="auto">
            <a:xfrm>
              <a:off x="5025" y="2476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150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76" name="Rectangle 404"/>
            <p:cNvSpPr>
              <a:spLocks noChangeArrowheads="1"/>
            </p:cNvSpPr>
            <p:nvPr/>
          </p:nvSpPr>
          <p:spPr bwMode="auto">
            <a:xfrm>
              <a:off x="5025" y="206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160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77" name="Rectangle 405"/>
            <p:cNvSpPr>
              <a:spLocks noChangeArrowheads="1"/>
            </p:cNvSpPr>
            <p:nvPr/>
          </p:nvSpPr>
          <p:spPr bwMode="auto">
            <a:xfrm>
              <a:off x="5025" y="166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170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78" name="Rectangle 406"/>
            <p:cNvSpPr>
              <a:spLocks noChangeArrowheads="1"/>
            </p:cNvSpPr>
            <p:nvPr/>
          </p:nvSpPr>
          <p:spPr bwMode="auto">
            <a:xfrm>
              <a:off x="5025" y="1253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180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79" name="Rectangle 407"/>
            <p:cNvSpPr>
              <a:spLocks noChangeArrowheads="1"/>
            </p:cNvSpPr>
            <p:nvPr/>
          </p:nvSpPr>
          <p:spPr bwMode="auto">
            <a:xfrm>
              <a:off x="725" y="841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80" name="Rectangle 408"/>
            <p:cNvSpPr>
              <a:spLocks noChangeArrowheads="1"/>
            </p:cNvSpPr>
            <p:nvPr/>
          </p:nvSpPr>
          <p:spPr bwMode="auto">
            <a:xfrm>
              <a:off x="1244" y="841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681" name="Rectangle 409"/>
            <p:cNvSpPr>
              <a:spLocks noChangeArrowheads="1"/>
            </p:cNvSpPr>
            <p:nvPr/>
          </p:nvSpPr>
          <p:spPr bwMode="auto">
            <a:xfrm>
              <a:off x="1763" y="841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9463" name="Rectangle 410"/>
          <p:cNvSpPr>
            <a:spLocks noChangeArrowheads="1"/>
          </p:cNvSpPr>
          <p:nvPr/>
        </p:nvSpPr>
        <p:spPr bwMode="auto">
          <a:xfrm>
            <a:off x="3670300" y="19002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4" name="Rectangle 411"/>
          <p:cNvSpPr>
            <a:spLocks noChangeArrowheads="1"/>
          </p:cNvSpPr>
          <p:nvPr/>
        </p:nvSpPr>
        <p:spPr bwMode="auto">
          <a:xfrm>
            <a:off x="4494213" y="19002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5" name="Rectangle 412"/>
          <p:cNvSpPr>
            <a:spLocks noChangeArrowheads="1"/>
          </p:cNvSpPr>
          <p:nvPr/>
        </p:nvSpPr>
        <p:spPr bwMode="auto">
          <a:xfrm>
            <a:off x="5254625" y="19002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6" name="Rectangle 413"/>
          <p:cNvSpPr>
            <a:spLocks noChangeArrowheads="1"/>
          </p:cNvSpPr>
          <p:nvPr/>
        </p:nvSpPr>
        <p:spPr bwMode="auto">
          <a:xfrm>
            <a:off x="6078538" y="19002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7" name="Rectangle 414"/>
          <p:cNvSpPr>
            <a:spLocks noChangeArrowheads="1"/>
          </p:cNvSpPr>
          <p:nvPr/>
        </p:nvSpPr>
        <p:spPr bwMode="auto">
          <a:xfrm>
            <a:off x="6900863" y="19002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8" name="Rectangle 415"/>
          <p:cNvSpPr>
            <a:spLocks noChangeArrowheads="1"/>
          </p:cNvSpPr>
          <p:nvPr/>
        </p:nvSpPr>
        <p:spPr bwMode="auto">
          <a:xfrm>
            <a:off x="7726363" y="190023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9" name="Rectangle 416"/>
          <p:cNvSpPr>
            <a:spLocks noChangeArrowheads="1"/>
          </p:cNvSpPr>
          <p:nvPr/>
        </p:nvSpPr>
        <p:spPr bwMode="auto">
          <a:xfrm>
            <a:off x="4137025" y="1524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Time (s)</a:t>
            </a:r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70" name="Rectangle 417"/>
          <p:cNvSpPr>
            <a:spLocks noChangeArrowheads="1"/>
          </p:cNvSpPr>
          <p:nvPr/>
        </p:nvSpPr>
        <p:spPr bwMode="auto">
          <a:xfrm rot="-5400000">
            <a:off x="7927975" y="3748088"/>
            <a:ext cx="1489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Power (W)</a:t>
            </a:r>
          </a:p>
        </p:txBody>
      </p:sp>
      <p:sp>
        <p:nvSpPr>
          <p:cNvPr id="19471" name="Rectangle 418"/>
          <p:cNvSpPr>
            <a:spLocks noChangeArrowheads="1"/>
          </p:cNvSpPr>
          <p:nvPr/>
        </p:nvSpPr>
        <p:spPr bwMode="auto">
          <a:xfrm>
            <a:off x="5184775" y="2895600"/>
            <a:ext cx="2308225" cy="252413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72" name="Freeform 419"/>
          <p:cNvSpPr>
            <a:spLocks/>
          </p:cNvSpPr>
          <p:nvPr/>
        </p:nvSpPr>
        <p:spPr bwMode="auto">
          <a:xfrm>
            <a:off x="5334000" y="3000375"/>
            <a:ext cx="63500" cy="63500"/>
          </a:xfrm>
          <a:custGeom>
            <a:avLst/>
            <a:gdLst>
              <a:gd name="T0" fmla="*/ 25197737 w 81"/>
              <a:gd name="T1" fmla="*/ 0 h 80"/>
              <a:gd name="T2" fmla="*/ 49780858 w 81"/>
              <a:gd name="T3" fmla="*/ 25201559 h 80"/>
              <a:gd name="T4" fmla="*/ 25197737 w 81"/>
              <a:gd name="T5" fmla="*/ 50403118 h 80"/>
              <a:gd name="T6" fmla="*/ 0 w 81"/>
              <a:gd name="T7" fmla="*/ 25201559 h 80"/>
              <a:gd name="T8" fmla="*/ 25197737 w 81"/>
              <a:gd name="T9" fmla="*/ 0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80"/>
              <a:gd name="T17" fmla="*/ 81 w 81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80">
                <a:moveTo>
                  <a:pt x="41" y="0"/>
                </a:moveTo>
                <a:lnTo>
                  <a:pt x="81" y="40"/>
                </a:lnTo>
                <a:lnTo>
                  <a:pt x="41" y="80"/>
                </a:lnTo>
                <a:lnTo>
                  <a:pt x="0" y="4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Rectangle 420"/>
          <p:cNvSpPr>
            <a:spLocks noChangeArrowheads="1"/>
          </p:cNvSpPr>
          <p:nvPr/>
        </p:nvSpPr>
        <p:spPr bwMode="auto">
          <a:xfrm>
            <a:off x="5534025" y="2927350"/>
            <a:ext cx="1014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Performance</a:t>
            </a:r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74" name="Line 421"/>
          <p:cNvSpPr>
            <a:spLocks noChangeShapeType="1"/>
          </p:cNvSpPr>
          <p:nvPr/>
        </p:nvSpPr>
        <p:spPr bwMode="auto">
          <a:xfrm>
            <a:off x="6637338" y="3027363"/>
            <a:ext cx="255587" cy="15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5" name="Rectangle 422"/>
          <p:cNvSpPr>
            <a:spLocks noChangeArrowheads="1"/>
          </p:cNvSpPr>
          <p:nvPr/>
        </p:nvSpPr>
        <p:spPr bwMode="auto">
          <a:xfrm>
            <a:off x="6732588" y="2995613"/>
            <a:ext cx="63500" cy="635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76" name="Rectangle 423"/>
          <p:cNvSpPr>
            <a:spLocks noChangeArrowheads="1"/>
          </p:cNvSpPr>
          <p:nvPr/>
        </p:nvSpPr>
        <p:spPr bwMode="auto">
          <a:xfrm>
            <a:off x="6934200" y="2927350"/>
            <a:ext cx="50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Power</a:t>
            </a:r>
            <a:endParaRPr lang="en-US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420"/>
          <p:cNvGrpSpPr>
            <a:grpSpLocks/>
          </p:cNvGrpSpPr>
          <p:nvPr/>
        </p:nvGrpSpPr>
        <p:grpSpPr bwMode="auto">
          <a:xfrm>
            <a:off x="1235075" y="4578350"/>
            <a:ext cx="6578600" cy="457200"/>
            <a:chOff x="778" y="2884"/>
            <a:chExt cx="4144" cy="288"/>
          </a:xfrm>
        </p:grpSpPr>
        <p:sp>
          <p:nvSpPr>
            <p:cNvPr id="19480" name="Text Box 6"/>
            <p:cNvSpPr txBox="1">
              <a:spLocks noChangeArrowheads="1"/>
            </p:cNvSpPr>
            <p:nvPr/>
          </p:nvSpPr>
          <p:spPr bwMode="auto">
            <a:xfrm>
              <a:off x="1344" y="2884"/>
              <a:ext cx="17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339933"/>
                  </a:solidFill>
                  <a:latin typeface="Arial" charset="0"/>
                  <a:ea typeface="Arial" charset="0"/>
                  <a:cs typeface="Arial" charset="0"/>
                </a:rPr>
                <a:t>Performance goal</a:t>
              </a:r>
            </a:p>
          </p:txBody>
        </p:sp>
        <p:sp>
          <p:nvSpPr>
            <p:cNvPr id="19481" name="Line 422"/>
            <p:cNvSpPr>
              <a:spLocks noChangeShapeType="1"/>
            </p:cNvSpPr>
            <p:nvPr/>
          </p:nvSpPr>
          <p:spPr bwMode="auto">
            <a:xfrm>
              <a:off x="778" y="2895"/>
              <a:ext cx="4144" cy="0"/>
            </a:xfrm>
            <a:prstGeom prst="line">
              <a:avLst/>
            </a:prstGeom>
            <a:noFill/>
            <a:ln w="76200">
              <a:solidFill>
                <a:srgbClr val="3399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1655" name="Freeform 423"/>
          <p:cNvSpPr>
            <a:spLocks/>
          </p:cNvSpPr>
          <p:nvPr/>
        </p:nvSpPr>
        <p:spPr bwMode="auto">
          <a:xfrm>
            <a:off x="1306513" y="3813175"/>
            <a:ext cx="6543675" cy="830263"/>
          </a:xfrm>
          <a:custGeom>
            <a:avLst/>
            <a:gdLst>
              <a:gd name="T0" fmla="*/ 0 w 4122"/>
              <a:gd name="T1" fmla="*/ 0 h 523"/>
              <a:gd name="T2" fmla="*/ 120 w 4122"/>
              <a:gd name="T3" fmla="*/ 37 h 523"/>
              <a:gd name="T4" fmla="*/ 247 w 4122"/>
              <a:gd name="T5" fmla="*/ 75 h 523"/>
              <a:gd name="T6" fmla="*/ 396 w 4122"/>
              <a:gd name="T7" fmla="*/ 104 h 523"/>
              <a:gd name="T8" fmla="*/ 643 w 4122"/>
              <a:gd name="T9" fmla="*/ 172 h 523"/>
              <a:gd name="T10" fmla="*/ 950 w 4122"/>
              <a:gd name="T11" fmla="*/ 224 h 523"/>
              <a:gd name="T12" fmla="*/ 1099 w 4122"/>
              <a:gd name="T13" fmla="*/ 247 h 523"/>
              <a:gd name="T14" fmla="*/ 1264 w 4122"/>
              <a:gd name="T15" fmla="*/ 277 h 523"/>
              <a:gd name="T16" fmla="*/ 1571 w 4122"/>
              <a:gd name="T17" fmla="*/ 329 h 523"/>
              <a:gd name="T18" fmla="*/ 1975 w 4122"/>
              <a:gd name="T19" fmla="*/ 396 h 523"/>
              <a:gd name="T20" fmla="*/ 2222 w 4122"/>
              <a:gd name="T21" fmla="*/ 449 h 523"/>
              <a:gd name="T22" fmla="*/ 2618 w 4122"/>
              <a:gd name="T23" fmla="*/ 523 h 523"/>
              <a:gd name="T24" fmla="*/ 2917 w 4122"/>
              <a:gd name="T25" fmla="*/ 493 h 523"/>
              <a:gd name="T26" fmla="*/ 3029 w 4122"/>
              <a:gd name="T27" fmla="*/ 471 h 523"/>
              <a:gd name="T28" fmla="*/ 3441 w 4122"/>
              <a:gd name="T29" fmla="*/ 493 h 523"/>
              <a:gd name="T30" fmla="*/ 3680 w 4122"/>
              <a:gd name="T31" fmla="*/ 516 h 523"/>
              <a:gd name="T32" fmla="*/ 3815 w 4122"/>
              <a:gd name="T33" fmla="*/ 501 h 523"/>
              <a:gd name="T34" fmla="*/ 3882 w 4122"/>
              <a:gd name="T35" fmla="*/ 479 h 523"/>
              <a:gd name="T36" fmla="*/ 4039 w 4122"/>
              <a:gd name="T37" fmla="*/ 493 h 523"/>
              <a:gd name="T38" fmla="*/ 4122 w 4122"/>
              <a:gd name="T39" fmla="*/ 516 h 5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2"/>
              <a:gd name="T61" fmla="*/ 0 h 523"/>
              <a:gd name="T62" fmla="*/ 4122 w 4122"/>
              <a:gd name="T63" fmla="*/ 523 h 5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2" h="523">
                <a:moveTo>
                  <a:pt x="0" y="0"/>
                </a:moveTo>
                <a:cubicBezTo>
                  <a:pt x="44" y="8"/>
                  <a:pt x="78" y="27"/>
                  <a:pt x="120" y="37"/>
                </a:cubicBezTo>
                <a:cubicBezTo>
                  <a:pt x="161" y="65"/>
                  <a:pt x="197" y="68"/>
                  <a:pt x="247" y="75"/>
                </a:cubicBezTo>
                <a:cubicBezTo>
                  <a:pt x="297" y="91"/>
                  <a:pt x="344" y="98"/>
                  <a:pt x="396" y="104"/>
                </a:cubicBezTo>
                <a:cubicBezTo>
                  <a:pt x="465" y="149"/>
                  <a:pt x="563" y="157"/>
                  <a:pt x="643" y="172"/>
                </a:cubicBezTo>
                <a:cubicBezTo>
                  <a:pt x="746" y="191"/>
                  <a:pt x="845" y="213"/>
                  <a:pt x="950" y="224"/>
                </a:cubicBezTo>
                <a:cubicBezTo>
                  <a:pt x="999" y="237"/>
                  <a:pt x="1048" y="241"/>
                  <a:pt x="1099" y="247"/>
                </a:cubicBezTo>
                <a:cubicBezTo>
                  <a:pt x="1154" y="263"/>
                  <a:pt x="1208" y="267"/>
                  <a:pt x="1264" y="277"/>
                </a:cubicBezTo>
                <a:cubicBezTo>
                  <a:pt x="1368" y="296"/>
                  <a:pt x="1465" y="320"/>
                  <a:pt x="1571" y="329"/>
                </a:cubicBezTo>
                <a:cubicBezTo>
                  <a:pt x="1706" y="354"/>
                  <a:pt x="1840" y="375"/>
                  <a:pt x="1975" y="396"/>
                </a:cubicBezTo>
                <a:cubicBezTo>
                  <a:pt x="2058" y="409"/>
                  <a:pt x="2138" y="436"/>
                  <a:pt x="2222" y="449"/>
                </a:cubicBezTo>
                <a:cubicBezTo>
                  <a:pt x="2348" y="489"/>
                  <a:pt x="2487" y="512"/>
                  <a:pt x="2618" y="523"/>
                </a:cubicBezTo>
                <a:cubicBezTo>
                  <a:pt x="2723" y="518"/>
                  <a:pt x="2813" y="500"/>
                  <a:pt x="2917" y="493"/>
                </a:cubicBezTo>
                <a:cubicBezTo>
                  <a:pt x="2954" y="482"/>
                  <a:pt x="2992" y="481"/>
                  <a:pt x="3029" y="471"/>
                </a:cubicBezTo>
                <a:cubicBezTo>
                  <a:pt x="3168" y="476"/>
                  <a:pt x="3303" y="486"/>
                  <a:pt x="3441" y="493"/>
                </a:cubicBezTo>
                <a:cubicBezTo>
                  <a:pt x="3575" y="517"/>
                  <a:pt x="3495" y="507"/>
                  <a:pt x="3680" y="516"/>
                </a:cubicBezTo>
                <a:cubicBezTo>
                  <a:pt x="3734" y="523"/>
                  <a:pt x="3765" y="518"/>
                  <a:pt x="3815" y="501"/>
                </a:cubicBezTo>
                <a:cubicBezTo>
                  <a:pt x="3837" y="494"/>
                  <a:pt x="3882" y="479"/>
                  <a:pt x="3882" y="479"/>
                </a:cubicBezTo>
                <a:cubicBezTo>
                  <a:pt x="3885" y="479"/>
                  <a:pt x="4023" y="489"/>
                  <a:pt x="4039" y="493"/>
                </a:cubicBezTo>
                <a:cubicBezTo>
                  <a:pt x="4074" y="501"/>
                  <a:pt x="4075" y="516"/>
                  <a:pt x="4122" y="516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1656" name="Freeform 424"/>
          <p:cNvSpPr>
            <a:spLocks/>
          </p:cNvSpPr>
          <p:nvPr/>
        </p:nvSpPr>
        <p:spPr bwMode="auto">
          <a:xfrm>
            <a:off x="1590675" y="2489200"/>
            <a:ext cx="6105525" cy="3352800"/>
          </a:xfrm>
          <a:custGeom>
            <a:avLst/>
            <a:gdLst>
              <a:gd name="T0" fmla="*/ 0 w 3846"/>
              <a:gd name="T1" fmla="*/ 10 h 2112"/>
              <a:gd name="T2" fmla="*/ 30 w 3846"/>
              <a:gd name="T3" fmla="*/ 3 h 2112"/>
              <a:gd name="T4" fmla="*/ 53 w 3846"/>
              <a:gd name="T5" fmla="*/ 25 h 2112"/>
              <a:gd name="T6" fmla="*/ 98 w 3846"/>
              <a:gd name="T7" fmla="*/ 48 h 2112"/>
              <a:gd name="T8" fmla="*/ 240 w 3846"/>
              <a:gd name="T9" fmla="*/ 115 h 2112"/>
              <a:gd name="T10" fmla="*/ 277 w 3846"/>
              <a:gd name="T11" fmla="*/ 138 h 2112"/>
              <a:gd name="T12" fmla="*/ 344 w 3846"/>
              <a:gd name="T13" fmla="*/ 160 h 2112"/>
              <a:gd name="T14" fmla="*/ 412 w 3846"/>
              <a:gd name="T15" fmla="*/ 190 h 2112"/>
              <a:gd name="T16" fmla="*/ 532 w 3846"/>
              <a:gd name="T17" fmla="*/ 250 h 2112"/>
              <a:gd name="T18" fmla="*/ 636 w 3846"/>
              <a:gd name="T19" fmla="*/ 302 h 2112"/>
              <a:gd name="T20" fmla="*/ 741 w 3846"/>
              <a:gd name="T21" fmla="*/ 362 h 2112"/>
              <a:gd name="T22" fmla="*/ 913 w 3846"/>
              <a:gd name="T23" fmla="*/ 444 h 2112"/>
              <a:gd name="T24" fmla="*/ 1048 w 3846"/>
              <a:gd name="T25" fmla="*/ 519 h 2112"/>
              <a:gd name="T26" fmla="*/ 1085 w 3846"/>
              <a:gd name="T27" fmla="*/ 534 h 2112"/>
              <a:gd name="T28" fmla="*/ 1130 w 3846"/>
              <a:gd name="T29" fmla="*/ 549 h 2112"/>
              <a:gd name="T30" fmla="*/ 1242 w 3846"/>
              <a:gd name="T31" fmla="*/ 609 h 2112"/>
              <a:gd name="T32" fmla="*/ 1384 w 3846"/>
              <a:gd name="T33" fmla="*/ 676 h 2112"/>
              <a:gd name="T34" fmla="*/ 1437 w 3846"/>
              <a:gd name="T35" fmla="*/ 699 h 2112"/>
              <a:gd name="T36" fmla="*/ 1459 w 3846"/>
              <a:gd name="T37" fmla="*/ 714 h 2112"/>
              <a:gd name="T38" fmla="*/ 1511 w 3846"/>
              <a:gd name="T39" fmla="*/ 729 h 2112"/>
              <a:gd name="T40" fmla="*/ 1691 w 3846"/>
              <a:gd name="T41" fmla="*/ 781 h 2112"/>
              <a:gd name="T42" fmla="*/ 1781 w 3846"/>
              <a:gd name="T43" fmla="*/ 803 h 2112"/>
              <a:gd name="T44" fmla="*/ 1893 w 3846"/>
              <a:gd name="T45" fmla="*/ 833 h 2112"/>
              <a:gd name="T46" fmla="*/ 1975 w 3846"/>
              <a:gd name="T47" fmla="*/ 856 h 2112"/>
              <a:gd name="T48" fmla="*/ 2013 w 3846"/>
              <a:gd name="T49" fmla="*/ 871 h 2112"/>
              <a:gd name="T50" fmla="*/ 2058 w 3846"/>
              <a:gd name="T51" fmla="*/ 878 h 2112"/>
              <a:gd name="T52" fmla="*/ 2177 w 3846"/>
              <a:gd name="T53" fmla="*/ 901 h 2112"/>
              <a:gd name="T54" fmla="*/ 2379 w 3846"/>
              <a:gd name="T55" fmla="*/ 945 h 2112"/>
              <a:gd name="T56" fmla="*/ 2439 w 3846"/>
              <a:gd name="T57" fmla="*/ 960 h 2112"/>
              <a:gd name="T58" fmla="*/ 2461 w 3846"/>
              <a:gd name="T59" fmla="*/ 975 h 2112"/>
              <a:gd name="T60" fmla="*/ 2611 w 3846"/>
              <a:gd name="T61" fmla="*/ 1020 h 2112"/>
              <a:gd name="T62" fmla="*/ 2738 w 3846"/>
              <a:gd name="T63" fmla="*/ 1073 h 2112"/>
              <a:gd name="T64" fmla="*/ 2865 w 3846"/>
              <a:gd name="T65" fmla="*/ 1125 h 2112"/>
              <a:gd name="T66" fmla="*/ 2955 w 3846"/>
              <a:gd name="T67" fmla="*/ 1155 h 2112"/>
              <a:gd name="T68" fmla="*/ 3037 w 3846"/>
              <a:gd name="T69" fmla="*/ 1192 h 2112"/>
              <a:gd name="T70" fmla="*/ 3120 w 3846"/>
              <a:gd name="T71" fmla="*/ 1237 h 2112"/>
              <a:gd name="T72" fmla="*/ 3239 w 3846"/>
              <a:gd name="T73" fmla="*/ 1312 h 2112"/>
              <a:gd name="T74" fmla="*/ 3419 w 3846"/>
              <a:gd name="T75" fmla="*/ 1447 h 2112"/>
              <a:gd name="T76" fmla="*/ 3464 w 3846"/>
              <a:gd name="T77" fmla="*/ 1477 h 2112"/>
              <a:gd name="T78" fmla="*/ 3591 w 3846"/>
              <a:gd name="T79" fmla="*/ 1619 h 2112"/>
              <a:gd name="T80" fmla="*/ 3673 w 3846"/>
              <a:gd name="T81" fmla="*/ 1753 h 2112"/>
              <a:gd name="T82" fmla="*/ 3726 w 3846"/>
              <a:gd name="T83" fmla="*/ 1866 h 2112"/>
              <a:gd name="T84" fmla="*/ 3800 w 3846"/>
              <a:gd name="T85" fmla="*/ 2015 h 2112"/>
              <a:gd name="T86" fmla="*/ 3838 w 3846"/>
              <a:gd name="T87" fmla="*/ 2082 h 2112"/>
              <a:gd name="T88" fmla="*/ 3845 w 3846"/>
              <a:gd name="T89" fmla="*/ 2112 h 21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846"/>
              <a:gd name="T136" fmla="*/ 0 h 2112"/>
              <a:gd name="T137" fmla="*/ 3846 w 3846"/>
              <a:gd name="T138" fmla="*/ 2112 h 21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846" h="2112">
                <a:moveTo>
                  <a:pt x="0" y="10"/>
                </a:moveTo>
                <a:cubicBezTo>
                  <a:pt x="10" y="8"/>
                  <a:pt x="20" y="0"/>
                  <a:pt x="30" y="3"/>
                </a:cubicBezTo>
                <a:cubicBezTo>
                  <a:pt x="40" y="6"/>
                  <a:pt x="44" y="19"/>
                  <a:pt x="53" y="25"/>
                </a:cubicBezTo>
                <a:cubicBezTo>
                  <a:pt x="67" y="34"/>
                  <a:pt x="83" y="40"/>
                  <a:pt x="98" y="48"/>
                </a:cubicBezTo>
                <a:cubicBezTo>
                  <a:pt x="143" y="74"/>
                  <a:pt x="195" y="87"/>
                  <a:pt x="240" y="115"/>
                </a:cubicBezTo>
                <a:cubicBezTo>
                  <a:pt x="252" y="123"/>
                  <a:pt x="264" y="132"/>
                  <a:pt x="277" y="138"/>
                </a:cubicBezTo>
                <a:cubicBezTo>
                  <a:pt x="299" y="147"/>
                  <a:pt x="344" y="160"/>
                  <a:pt x="344" y="160"/>
                </a:cubicBezTo>
                <a:cubicBezTo>
                  <a:pt x="380" y="184"/>
                  <a:pt x="358" y="172"/>
                  <a:pt x="412" y="190"/>
                </a:cubicBezTo>
                <a:cubicBezTo>
                  <a:pt x="435" y="198"/>
                  <a:pt x="516" y="242"/>
                  <a:pt x="532" y="250"/>
                </a:cubicBezTo>
                <a:cubicBezTo>
                  <a:pt x="568" y="268"/>
                  <a:pt x="596" y="293"/>
                  <a:pt x="636" y="302"/>
                </a:cubicBezTo>
                <a:cubicBezTo>
                  <a:pt x="671" y="329"/>
                  <a:pt x="704" y="340"/>
                  <a:pt x="741" y="362"/>
                </a:cubicBezTo>
                <a:cubicBezTo>
                  <a:pt x="795" y="394"/>
                  <a:pt x="853" y="425"/>
                  <a:pt x="913" y="444"/>
                </a:cubicBezTo>
                <a:cubicBezTo>
                  <a:pt x="957" y="473"/>
                  <a:pt x="1001" y="496"/>
                  <a:pt x="1048" y="519"/>
                </a:cubicBezTo>
                <a:cubicBezTo>
                  <a:pt x="1060" y="525"/>
                  <a:pt x="1073" y="529"/>
                  <a:pt x="1085" y="534"/>
                </a:cubicBezTo>
                <a:cubicBezTo>
                  <a:pt x="1100" y="539"/>
                  <a:pt x="1130" y="549"/>
                  <a:pt x="1130" y="549"/>
                </a:cubicBezTo>
                <a:cubicBezTo>
                  <a:pt x="1165" y="573"/>
                  <a:pt x="1202" y="598"/>
                  <a:pt x="1242" y="609"/>
                </a:cubicBezTo>
                <a:cubicBezTo>
                  <a:pt x="1282" y="632"/>
                  <a:pt x="1340" y="662"/>
                  <a:pt x="1384" y="676"/>
                </a:cubicBezTo>
                <a:cubicBezTo>
                  <a:pt x="1444" y="715"/>
                  <a:pt x="1366" y="667"/>
                  <a:pt x="1437" y="699"/>
                </a:cubicBezTo>
                <a:cubicBezTo>
                  <a:pt x="1445" y="703"/>
                  <a:pt x="1451" y="711"/>
                  <a:pt x="1459" y="714"/>
                </a:cubicBezTo>
                <a:cubicBezTo>
                  <a:pt x="1476" y="721"/>
                  <a:pt x="1511" y="729"/>
                  <a:pt x="1511" y="729"/>
                </a:cubicBezTo>
                <a:cubicBezTo>
                  <a:pt x="1568" y="764"/>
                  <a:pt x="1627" y="770"/>
                  <a:pt x="1691" y="781"/>
                </a:cubicBezTo>
                <a:cubicBezTo>
                  <a:pt x="1761" y="809"/>
                  <a:pt x="1693" y="785"/>
                  <a:pt x="1781" y="803"/>
                </a:cubicBezTo>
                <a:cubicBezTo>
                  <a:pt x="1819" y="811"/>
                  <a:pt x="1855" y="826"/>
                  <a:pt x="1893" y="833"/>
                </a:cubicBezTo>
                <a:cubicBezTo>
                  <a:pt x="1939" y="864"/>
                  <a:pt x="1891" y="836"/>
                  <a:pt x="1975" y="856"/>
                </a:cubicBezTo>
                <a:cubicBezTo>
                  <a:pt x="1988" y="859"/>
                  <a:pt x="2000" y="868"/>
                  <a:pt x="2013" y="871"/>
                </a:cubicBezTo>
                <a:cubicBezTo>
                  <a:pt x="2028" y="875"/>
                  <a:pt x="2043" y="876"/>
                  <a:pt x="2058" y="878"/>
                </a:cubicBezTo>
                <a:cubicBezTo>
                  <a:pt x="2096" y="892"/>
                  <a:pt x="2137" y="892"/>
                  <a:pt x="2177" y="901"/>
                </a:cubicBezTo>
                <a:cubicBezTo>
                  <a:pt x="2244" y="916"/>
                  <a:pt x="2311" y="934"/>
                  <a:pt x="2379" y="945"/>
                </a:cubicBezTo>
                <a:cubicBezTo>
                  <a:pt x="2398" y="952"/>
                  <a:pt x="2420" y="953"/>
                  <a:pt x="2439" y="960"/>
                </a:cubicBezTo>
                <a:cubicBezTo>
                  <a:pt x="2447" y="963"/>
                  <a:pt x="2453" y="971"/>
                  <a:pt x="2461" y="975"/>
                </a:cubicBezTo>
                <a:cubicBezTo>
                  <a:pt x="2508" y="996"/>
                  <a:pt x="2561" y="1010"/>
                  <a:pt x="2611" y="1020"/>
                </a:cubicBezTo>
                <a:cubicBezTo>
                  <a:pt x="2657" y="1043"/>
                  <a:pt x="2690" y="1063"/>
                  <a:pt x="2738" y="1073"/>
                </a:cubicBezTo>
                <a:cubicBezTo>
                  <a:pt x="2779" y="1094"/>
                  <a:pt x="2820" y="1117"/>
                  <a:pt x="2865" y="1125"/>
                </a:cubicBezTo>
                <a:cubicBezTo>
                  <a:pt x="2891" y="1142"/>
                  <a:pt x="2955" y="1155"/>
                  <a:pt x="2955" y="1155"/>
                </a:cubicBezTo>
                <a:cubicBezTo>
                  <a:pt x="2985" y="1177"/>
                  <a:pt x="3001" y="1183"/>
                  <a:pt x="3037" y="1192"/>
                </a:cubicBezTo>
                <a:cubicBezTo>
                  <a:pt x="3067" y="1215"/>
                  <a:pt x="3084" y="1229"/>
                  <a:pt x="3120" y="1237"/>
                </a:cubicBezTo>
                <a:cubicBezTo>
                  <a:pt x="3155" y="1260"/>
                  <a:pt x="3199" y="1299"/>
                  <a:pt x="3239" y="1312"/>
                </a:cubicBezTo>
                <a:cubicBezTo>
                  <a:pt x="3302" y="1353"/>
                  <a:pt x="3360" y="1401"/>
                  <a:pt x="3419" y="1447"/>
                </a:cubicBezTo>
                <a:cubicBezTo>
                  <a:pt x="3433" y="1458"/>
                  <a:pt x="3451" y="1464"/>
                  <a:pt x="3464" y="1477"/>
                </a:cubicBezTo>
                <a:cubicBezTo>
                  <a:pt x="3511" y="1523"/>
                  <a:pt x="3547" y="1573"/>
                  <a:pt x="3591" y="1619"/>
                </a:cubicBezTo>
                <a:cubicBezTo>
                  <a:pt x="3610" y="1670"/>
                  <a:pt x="3654" y="1704"/>
                  <a:pt x="3673" y="1753"/>
                </a:cubicBezTo>
                <a:cubicBezTo>
                  <a:pt x="3688" y="1792"/>
                  <a:pt x="3703" y="1831"/>
                  <a:pt x="3726" y="1866"/>
                </a:cubicBezTo>
                <a:cubicBezTo>
                  <a:pt x="3743" y="1921"/>
                  <a:pt x="3778" y="1963"/>
                  <a:pt x="3800" y="2015"/>
                </a:cubicBezTo>
                <a:cubicBezTo>
                  <a:pt x="3810" y="2039"/>
                  <a:pt x="3838" y="2082"/>
                  <a:pt x="3838" y="2082"/>
                </a:cubicBezTo>
                <a:cubicBezTo>
                  <a:pt x="3846" y="2107"/>
                  <a:pt x="3845" y="2097"/>
                  <a:pt x="3845" y="2112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655" grpId="0" animBg="1"/>
      <p:bldP spid="16316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AF6E1E-2ADB-AB40-A387-D893B1CB88BC}" type="slidenum">
              <a:rPr lang="en-US"/>
              <a:pPr/>
              <a:t>18</a:t>
            </a:fld>
            <a:endParaRPr lang="en-US"/>
          </a:p>
        </p:txBody>
      </p:sp>
      <p:sp>
        <p:nvSpPr>
          <p:cNvPr id="20483" name="Title 4"/>
          <p:cNvSpPr>
            <a:spLocks noGrp="1"/>
          </p:cNvSpPr>
          <p:nvPr>
            <p:ph type="title" idx="4294967295"/>
          </p:nvPr>
        </p:nvSpPr>
        <p:spPr>
          <a:xfrm>
            <a:off x="4333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600"/>
              <a:t>Multiple Applications</a:t>
            </a:r>
            <a:endParaRPr lang="en-US" sz="2400"/>
          </a:p>
        </p:txBody>
      </p:sp>
      <p:sp>
        <p:nvSpPr>
          <p:cNvPr id="20484" name="Text Placeholder 5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4040188" cy="639763"/>
          </a:xfrm>
        </p:spPr>
        <p:txBody>
          <a:bodyPr anchor="b"/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sz="2400" b="1"/>
              <a:t>bodytrack</a:t>
            </a:r>
          </a:p>
        </p:txBody>
      </p:sp>
      <p:sp>
        <p:nvSpPr>
          <p:cNvPr id="2048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45025" y="1371600"/>
            <a:ext cx="4041775" cy="639763"/>
          </a:xfrm>
        </p:spPr>
        <p:txBody>
          <a:bodyPr anchor="b"/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sz="2400" b="1"/>
              <a:t>x264</a:t>
            </a:r>
          </a:p>
        </p:txBody>
      </p:sp>
      <p:pic>
        <p:nvPicPr>
          <p:cNvPr id="20486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3338" y="2209800"/>
            <a:ext cx="4530726" cy="3657600"/>
          </a:xfrm>
        </p:spPr>
      </p:pic>
      <p:pic>
        <p:nvPicPr>
          <p:cNvPr id="20487" name="Picture 48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5025" y="2209800"/>
            <a:ext cx="4532313" cy="3657600"/>
          </a:xfrm>
        </p:spPr>
      </p:pic>
      <p:sp>
        <p:nvSpPr>
          <p:cNvPr id="10" name="Line Callout 1 9"/>
          <p:cNvSpPr/>
          <p:nvPr/>
        </p:nvSpPr>
        <p:spPr>
          <a:xfrm>
            <a:off x="228600" y="5562600"/>
            <a:ext cx="1447800" cy="762000"/>
          </a:xfrm>
          <a:prstGeom prst="borderCallout1">
            <a:avLst>
              <a:gd name="adj1" fmla="val -4636"/>
              <a:gd name="adj2" fmla="val 23471"/>
              <a:gd name="adj3" fmla="val -175099"/>
              <a:gd name="adj4" fmla="val 47827"/>
            </a:avLst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Clock drops 2.4-1.6GHz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2057400" y="5867400"/>
            <a:ext cx="1676400" cy="762000"/>
          </a:xfrm>
          <a:prstGeom prst="borderCallout1">
            <a:avLst>
              <a:gd name="adj1" fmla="val -4636"/>
              <a:gd name="adj2" fmla="val 23471"/>
              <a:gd name="adj3" fmla="val -188869"/>
              <a:gd name="adj4" fmla="val -51569"/>
            </a:avLst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ea typeface="MS PGothic" pitchFamily="34" charset="-128"/>
              </a:rPr>
              <a:t>w/o SEEC app </a:t>
            </a:r>
            <a:r>
              <a:rPr lang="en-US" sz="1600">
                <a:solidFill>
                  <a:schemeClr val="accent2"/>
                </a:solidFill>
                <a:ea typeface="MS PGothic" pitchFamily="34" charset="-128"/>
              </a:rPr>
              <a:t>misses</a:t>
            </a:r>
            <a:r>
              <a:rPr lang="en-US" sz="1600">
                <a:solidFill>
                  <a:schemeClr val="tx1"/>
                </a:solidFill>
                <a:ea typeface="MS PGothic" pitchFamily="34" charset="-128"/>
              </a:rPr>
              <a:t> goals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3352800" y="1600200"/>
            <a:ext cx="2133600" cy="762000"/>
          </a:xfrm>
          <a:prstGeom prst="borderCallout1">
            <a:avLst>
              <a:gd name="adj1" fmla="val 109462"/>
              <a:gd name="adj2" fmla="val 15423"/>
              <a:gd name="adj3" fmla="val 159328"/>
              <a:gd name="adj4" fmla="val -71113"/>
            </a:avLst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ea typeface="MS PGothic" pitchFamily="34" charset="-128"/>
              </a:rPr>
              <a:t>SEEC allocates cores to bodytrack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3962400" y="5867400"/>
            <a:ext cx="2133600" cy="762000"/>
          </a:xfrm>
          <a:prstGeom prst="borderCallout1">
            <a:avLst>
              <a:gd name="adj1" fmla="val -12505"/>
              <a:gd name="adj2" fmla="val 23854"/>
              <a:gd name="adj3" fmla="val -259689"/>
              <a:gd name="adj4" fmla="val 105233"/>
            </a:avLst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ea typeface="MS PGothic" pitchFamily="34" charset="-128"/>
              </a:rPr>
              <a:t>w/o SEEC app </a:t>
            </a:r>
            <a:r>
              <a:rPr lang="en-US" sz="1600">
                <a:solidFill>
                  <a:schemeClr val="accent2"/>
                </a:solidFill>
                <a:ea typeface="MS PGothic" pitchFamily="34" charset="-128"/>
              </a:rPr>
              <a:t>exceeds</a:t>
            </a:r>
            <a:r>
              <a:rPr lang="en-US" sz="1600">
                <a:solidFill>
                  <a:schemeClr val="tx1"/>
                </a:solidFill>
                <a:ea typeface="MS PGothic" pitchFamily="34" charset="-128"/>
              </a:rPr>
              <a:t> goals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6705600" y="1981200"/>
            <a:ext cx="2133600" cy="762000"/>
          </a:xfrm>
          <a:prstGeom prst="borderCallout1">
            <a:avLst>
              <a:gd name="adj1" fmla="val 109462"/>
              <a:gd name="adj2" fmla="val 15423"/>
              <a:gd name="adj3" fmla="val 324574"/>
              <a:gd name="adj4" fmla="val -14907"/>
            </a:avLst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ea typeface="MS PGothic" pitchFamily="34" charset="-128"/>
              </a:rPr>
              <a:t>SEEC removes cores from x264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6400800" y="5791200"/>
            <a:ext cx="2438400" cy="762000"/>
          </a:xfrm>
          <a:prstGeom prst="borderCallout1">
            <a:avLst>
              <a:gd name="adj1" fmla="val -12505"/>
              <a:gd name="adj2" fmla="val 22449"/>
              <a:gd name="adj3" fmla="val -222311"/>
              <a:gd name="adj4" fmla="val 63407"/>
            </a:avLst>
          </a:prstGeom>
          <a:solidFill>
            <a:srgbClr val="FFFF99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ea typeface="MS PGothic" pitchFamily="34" charset="-128"/>
              </a:rPr>
              <a:t>SEEC adjusts algorithm to meet goals</a:t>
            </a:r>
          </a:p>
        </p:txBody>
      </p:sp>
      <p:sp>
        <p:nvSpPr>
          <p:cNvPr id="20494" name="Slide Number Placeholder 15"/>
          <p:cNvSpPr txBox="1">
            <a:spLocks noGrp="1"/>
          </p:cNvSpPr>
          <p:nvPr/>
        </p:nvSpPr>
        <p:spPr bwMode="auto">
          <a:xfrm>
            <a:off x="261938" y="6402388"/>
            <a:ext cx="1905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fld id="{C7BFCC21-DB81-EA40-8035-08461F06262B}" type="slidenum">
              <a:rPr lang="en-US" sz="1000">
                <a:solidFill>
                  <a:schemeClr val="tx1"/>
                </a:solidFill>
                <a:latin typeface="Arial" charset="0"/>
              </a:rPr>
              <a:pPr algn="l"/>
              <a:t>18</a:t>
            </a:fld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41B0B-F70A-2F49-8126-90BC173DDE69}" type="slidenum">
              <a:rPr lang="en-US"/>
              <a:pPr/>
              <a:t>19</a:t>
            </a:fld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Decision Making Strategies</a:t>
            </a:r>
          </a:p>
        </p:txBody>
      </p:sp>
      <p:sp>
        <p:nvSpPr>
          <p:cNvPr id="21508" name="Slide Number Placeholder 6"/>
          <p:cNvSpPr txBox="1">
            <a:spLocks noGrp="1"/>
          </p:cNvSpPr>
          <p:nvPr/>
        </p:nvSpPr>
        <p:spPr bwMode="auto">
          <a:xfrm>
            <a:off x="261938" y="6402388"/>
            <a:ext cx="1905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fld id="{7A4C1D2E-BD5B-5042-87B2-8E76A5AEF965}" type="slidenum">
              <a:rPr lang="en-US" sz="1000">
                <a:solidFill>
                  <a:schemeClr val="tx1"/>
                </a:solidFill>
                <a:latin typeface="Arial" charset="0"/>
              </a:rPr>
              <a:pPr algn="l"/>
              <a:t>19</a:t>
            </a:fld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150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13" y="1419225"/>
            <a:ext cx="70770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7366000" y="5683250"/>
            <a:ext cx="698500" cy="365125"/>
          </a:xfrm>
          <a:prstGeom prst="rect">
            <a:avLst/>
          </a:prstGeom>
          <a:solidFill>
            <a:srgbClr val="FFFFFF"/>
          </a:solidFill>
          <a:ln w="3175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D588F-12EF-2347-B790-5ABCAF5173C1}" type="slidenum">
              <a:rPr lang="en-US"/>
              <a:pPr/>
              <a:t>2</a:t>
            </a:fld>
            <a:endParaRPr lang="en-US"/>
          </a:p>
        </p:txBody>
      </p:sp>
      <p:pic>
        <p:nvPicPr>
          <p:cNvPr id="6147" name="Picture 3" descr="gehrystataaerial.jpg"/>
          <p:cNvPicPr>
            <a:picLocks noChangeAspect="1"/>
          </p:cNvPicPr>
          <p:nvPr/>
        </p:nvPicPr>
        <p:blipFill>
          <a:blip r:embed="rId2" cstate="print"/>
          <a:srcRect l="4189" t="2043" r="7552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110413" y="5302250"/>
            <a:ext cx="1423987" cy="404813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39" tIns="45719" rIns="91439" bIns="45719" anchor="ctr">
            <a:prstTxWarp prst="textNoShape">
              <a:avLst/>
            </a:prstTxWarp>
          </a:bodyPr>
          <a:lstStyle/>
          <a:p>
            <a:pPr defTabSz="457200">
              <a:defRPr/>
            </a:pPr>
            <a:r>
              <a:rPr lang="en-US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Stata Center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9125" y="141288"/>
            <a:ext cx="7945438" cy="998537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39" tIns="45719" rIns="91439" bIns="45719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2216150" y="276225"/>
            <a:ext cx="595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2400" b="1" i="1">
                <a:solidFill>
                  <a:schemeClr val="tx1"/>
                </a:solidFill>
                <a:ea typeface="Arial" charset="0"/>
                <a:cs typeface="Arial" charset="0"/>
              </a:rPr>
              <a:t>MIT’s largest laboratory with ~1000 members</a:t>
            </a:r>
          </a:p>
        </p:txBody>
      </p:sp>
      <p:pic>
        <p:nvPicPr>
          <p:cNvPr id="6151" name="Picture 7" descr="logo-2C-notext-ma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174625"/>
            <a:ext cx="12128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207000" y="3789363"/>
            <a:ext cx="3937000" cy="2751137"/>
            <a:chOff x="4843009" y="3811559"/>
            <a:chExt cx="3729012" cy="2554316"/>
          </a:xfrm>
        </p:grpSpPr>
        <p:sp>
          <p:nvSpPr>
            <p:cNvPr id="13" name="Cloud 12"/>
            <p:cNvSpPr>
              <a:spLocks/>
            </p:cNvSpPr>
            <p:nvPr/>
          </p:nvSpPr>
          <p:spPr bwMode="auto">
            <a:xfrm>
              <a:off x="4843009" y="3811559"/>
              <a:ext cx="3729012" cy="2554316"/>
            </a:xfrm>
            <a:custGeom>
              <a:avLst/>
              <a:gdLst>
                <a:gd name="T0" fmla="*/ 3725904 w 43200"/>
                <a:gd name="T1" fmla="*/ 1277158 h 43200"/>
                <a:gd name="T2" fmla="*/ 1864506 w 43200"/>
                <a:gd name="T3" fmla="*/ 2551596 h 43200"/>
                <a:gd name="T4" fmla="*/ 11567 w 43200"/>
                <a:gd name="T5" fmla="*/ 1277158 h 43200"/>
                <a:gd name="T6" fmla="*/ 1864506 w 43200"/>
                <a:gd name="T7" fmla="*/ 146045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1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3"/>
                  </a:cubicBezTo>
                  <a:cubicBezTo>
                    <a:pt x="20114" y="1343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0"/>
                  </a:cubicBezTo>
                  <a:cubicBezTo>
                    <a:pt x="27723" y="140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49"/>
                  </a:cubicBezTo>
                  <a:cubicBezTo>
                    <a:pt x="35888" y="149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6"/>
                  </a:cubicBezTo>
                  <a:cubicBezTo>
                    <a:pt x="30535" y="38006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7"/>
                  </a:cubicBezTo>
                  <a:cubicBezTo>
                    <a:pt x="19839" y="43357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0"/>
                  </a:cubicBezTo>
                  <a:cubicBezTo>
                    <a:pt x="9735" y="40770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09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6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6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4"/>
                  </a:cubicBezTo>
                  <a:cubicBezTo>
                    <a:pt x="3584" y="26194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FFFF66">
                <a:alpha val="85097"/>
              </a:srgbClr>
            </a:solidFill>
            <a:ln w="9525" cap="flat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" name="Content Placeholder 10"/>
            <p:cNvSpPr txBox="1">
              <a:spLocks/>
            </p:cNvSpPr>
            <p:nvPr/>
          </p:nvSpPr>
          <p:spPr bwMode="auto">
            <a:xfrm>
              <a:off x="5247819" y="4287807"/>
              <a:ext cx="3324202" cy="196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9" tIns="45719" rIns="91439" bIns="45719">
              <a:prstTxWarp prst="textNoShape">
                <a:avLst/>
              </a:prstTxWarp>
            </a:bodyPr>
            <a:lstStyle/>
            <a:p>
              <a:pPr algn="l" defTabSz="457200">
                <a:spcBef>
                  <a:spcPct val="20000"/>
                </a:spcBef>
                <a:buFont typeface="Arial" charset="0"/>
                <a:buNone/>
              </a:pPr>
              <a:r>
                <a:rPr lang="en-US" sz="1600" b="1">
                  <a:solidFill>
                    <a:schemeClr val="tx1"/>
                  </a:solidFill>
                  <a:ea typeface="Arial" charset="0"/>
                  <a:cs typeface="Arial" charset="0"/>
                </a:rPr>
                <a:t>Architecture &amp; Programming</a:t>
              </a: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:</a:t>
              </a:r>
            </a:p>
            <a:p>
              <a:pPr algn="l" defTabSz="4572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Manycore architectures</a:t>
              </a:r>
            </a:p>
            <a:p>
              <a:pPr algn="l" defTabSz="4572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Organic or self-aware computing</a:t>
              </a:r>
            </a:p>
            <a:p>
              <a:pPr algn="l" defTabSz="4572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Languages for scalable computing</a:t>
              </a:r>
              <a:endParaRPr lang="en-US" sz="1400">
                <a:solidFill>
                  <a:schemeClr val="tx1"/>
                </a:solidFill>
                <a:ea typeface="Arial" charset="0"/>
                <a:cs typeface="Arial" charset="0"/>
              </a:endParaRPr>
            </a:p>
            <a:p>
              <a:pPr algn="l" defTabSz="4572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Reconfigurable HW, Rapid Prototyping</a:t>
              </a:r>
            </a:p>
            <a:p>
              <a:pPr algn="l" defTabSz="4572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Provably Reliable Software</a:t>
              </a:r>
            </a:p>
            <a:p>
              <a:pPr algn="l" defTabSz="457200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Program analysis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682875" y="2746375"/>
            <a:ext cx="3732213" cy="2284413"/>
            <a:chOff x="2429576" y="2426116"/>
            <a:chExt cx="3731033" cy="2283966"/>
          </a:xfrm>
        </p:grpSpPr>
        <p:sp>
          <p:nvSpPr>
            <p:cNvPr id="15" name="Cloud 14"/>
            <p:cNvSpPr>
              <a:spLocks/>
            </p:cNvSpPr>
            <p:nvPr/>
          </p:nvSpPr>
          <p:spPr bwMode="auto">
            <a:xfrm>
              <a:off x="2429576" y="2426116"/>
              <a:ext cx="3461243" cy="2185560"/>
            </a:xfrm>
            <a:custGeom>
              <a:avLst/>
              <a:gdLst>
                <a:gd name="T0" fmla="*/ 3458359 w 43200"/>
                <a:gd name="T1" fmla="*/ 1092780 h 43200"/>
                <a:gd name="T2" fmla="*/ 1730622 w 43200"/>
                <a:gd name="T3" fmla="*/ 2183233 h 43200"/>
                <a:gd name="T4" fmla="*/ 10736 w 43200"/>
                <a:gd name="T5" fmla="*/ 1092780 h 43200"/>
                <a:gd name="T6" fmla="*/ 1730622 w 43200"/>
                <a:gd name="T7" fmla="*/ 124961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1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3"/>
                  </a:cubicBezTo>
                  <a:cubicBezTo>
                    <a:pt x="20114" y="1343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0"/>
                  </a:cubicBezTo>
                  <a:cubicBezTo>
                    <a:pt x="27723" y="140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49"/>
                  </a:cubicBezTo>
                  <a:cubicBezTo>
                    <a:pt x="35888" y="149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6"/>
                  </a:cubicBezTo>
                  <a:cubicBezTo>
                    <a:pt x="30535" y="38006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7"/>
                  </a:cubicBezTo>
                  <a:cubicBezTo>
                    <a:pt x="19839" y="43357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0"/>
                  </a:cubicBezTo>
                  <a:cubicBezTo>
                    <a:pt x="9735" y="40770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09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6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6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4"/>
                  </a:cubicBezTo>
                  <a:cubicBezTo>
                    <a:pt x="3584" y="26194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FFFFFC">
                <a:alpha val="85097"/>
              </a:srgbClr>
            </a:solidFill>
            <a:ln w="9525" cap="flat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Content Placeholder 10"/>
            <p:cNvSpPr txBox="1">
              <a:spLocks/>
            </p:cNvSpPr>
            <p:nvPr/>
          </p:nvSpPr>
          <p:spPr bwMode="auto">
            <a:xfrm>
              <a:off x="2835848" y="2749903"/>
              <a:ext cx="3324761" cy="196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9" tIns="45719" rIns="91439" bIns="45719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/>
                <a:buNone/>
                <a:defRPr/>
              </a:pPr>
              <a:r>
                <a:rPr lang="en-US" sz="1600" b="1" dirty="0" smtClean="0"/>
                <a:t>Theory</a:t>
              </a:r>
              <a:r>
                <a:rPr lang="en-US" sz="1400" dirty="0" smtClean="0"/>
                <a:t>: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Theory of distributed systems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Cryptography &amp; Information Security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Mechanism Design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Quantum Information Science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Computational Biology</a:t>
              </a:r>
              <a:endParaRPr lang="en-US" sz="1400" dirty="0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5563" y="4286250"/>
            <a:ext cx="3840162" cy="2355850"/>
            <a:chOff x="564197" y="4336185"/>
            <a:chExt cx="3839442" cy="2356163"/>
          </a:xfrm>
        </p:grpSpPr>
        <p:sp>
          <p:nvSpPr>
            <p:cNvPr id="17" name="Cloud 16"/>
            <p:cNvSpPr>
              <a:spLocks/>
            </p:cNvSpPr>
            <p:nvPr/>
          </p:nvSpPr>
          <p:spPr bwMode="auto">
            <a:xfrm>
              <a:off x="564197" y="4336185"/>
              <a:ext cx="3514066" cy="2356163"/>
            </a:xfrm>
            <a:custGeom>
              <a:avLst/>
              <a:gdLst>
                <a:gd name="T0" fmla="*/ 3511138 w 43200"/>
                <a:gd name="T1" fmla="*/ 1178082 h 43200"/>
                <a:gd name="T2" fmla="*/ 1757033 w 43200"/>
                <a:gd name="T3" fmla="*/ 2353654 h 43200"/>
                <a:gd name="T4" fmla="*/ 10900 w 43200"/>
                <a:gd name="T5" fmla="*/ 1178082 h 43200"/>
                <a:gd name="T6" fmla="*/ 1757033 w 43200"/>
                <a:gd name="T7" fmla="*/ 134716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1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3"/>
                  </a:cubicBezTo>
                  <a:cubicBezTo>
                    <a:pt x="20114" y="1343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0"/>
                  </a:cubicBezTo>
                  <a:cubicBezTo>
                    <a:pt x="27723" y="140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49"/>
                  </a:cubicBezTo>
                  <a:cubicBezTo>
                    <a:pt x="35888" y="149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6"/>
                  </a:cubicBezTo>
                  <a:cubicBezTo>
                    <a:pt x="30535" y="38006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7"/>
                  </a:cubicBezTo>
                  <a:cubicBezTo>
                    <a:pt x="19839" y="43357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0"/>
                  </a:cubicBezTo>
                  <a:cubicBezTo>
                    <a:pt x="9735" y="40770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09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6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6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4"/>
                  </a:cubicBezTo>
                  <a:cubicBezTo>
                    <a:pt x="3584" y="26194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F9F9F4">
                <a:alpha val="85097"/>
              </a:srgbClr>
            </a:solidFill>
            <a:ln w="9525" cap="flat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Content Placeholder 10"/>
            <p:cNvSpPr txBox="1">
              <a:spLocks/>
            </p:cNvSpPr>
            <p:nvPr/>
          </p:nvSpPr>
          <p:spPr bwMode="auto">
            <a:xfrm>
              <a:off x="1080037" y="4636263"/>
              <a:ext cx="3323602" cy="196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9" tIns="45719" rIns="91439" bIns="45719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/>
                <a:buNone/>
                <a:defRPr/>
              </a:pPr>
              <a:r>
                <a:rPr lang="en-US" sz="1600" b="1" dirty="0" smtClean="0"/>
                <a:t>Human/Computer Interactions</a:t>
              </a:r>
              <a:r>
                <a:rPr lang="en-US" sz="1400" dirty="0" smtClean="0"/>
                <a:t>: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Spoken language systems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Graphics, Vision, Image processing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Natural language understanding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Gesture-based interfaces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Web automation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Crowd sourcing</a:t>
              </a:r>
              <a:endParaRPr lang="en-US" sz="1400" dirty="0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46050" y="1322388"/>
            <a:ext cx="3838575" cy="2355850"/>
            <a:chOff x="216387" y="1571437"/>
            <a:chExt cx="3839442" cy="2356163"/>
          </a:xfrm>
        </p:grpSpPr>
        <p:sp>
          <p:nvSpPr>
            <p:cNvPr id="19" name="Cloud 18"/>
            <p:cNvSpPr>
              <a:spLocks/>
            </p:cNvSpPr>
            <p:nvPr/>
          </p:nvSpPr>
          <p:spPr bwMode="auto">
            <a:xfrm>
              <a:off x="216387" y="1571437"/>
              <a:ext cx="3513931" cy="2356163"/>
            </a:xfrm>
            <a:custGeom>
              <a:avLst/>
              <a:gdLst>
                <a:gd name="T0" fmla="*/ 3511003 w 43200"/>
                <a:gd name="T1" fmla="*/ 1178082 h 43200"/>
                <a:gd name="T2" fmla="*/ 1756966 w 43200"/>
                <a:gd name="T3" fmla="*/ 2353654 h 43200"/>
                <a:gd name="T4" fmla="*/ 10900 w 43200"/>
                <a:gd name="T5" fmla="*/ 1178082 h 43200"/>
                <a:gd name="T6" fmla="*/ 1756966 w 43200"/>
                <a:gd name="T7" fmla="*/ 134716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1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3"/>
                  </a:cubicBezTo>
                  <a:cubicBezTo>
                    <a:pt x="20114" y="1343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0"/>
                  </a:cubicBezTo>
                  <a:cubicBezTo>
                    <a:pt x="27723" y="140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49"/>
                  </a:cubicBezTo>
                  <a:cubicBezTo>
                    <a:pt x="35888" y="149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6"/>
                  </a:cubicBezTo>
                  <a:cubicBezTo>
                    <a:pt x="30535" y="38006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7"/>
                  </a:cubicBezTo>
                  <a:cubicBezTo>
                    <a:pt x="19839" y="43357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0"/>
                  </a:cubicBezTo>
                  <a:cubicBezTo>
                    <a:pt x="9735" y="40770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09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6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6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4"/>
                  </a:cubicBezTo>
                  <a:cubicBezTo>
                    <a:pt x="3584" y="26194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FFC7C7">
                <a:alpha val="85097"/>
              </a:srgbClr>
            </a:solidFill>
            <a:ln w="9525" cap="flat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730853" y="1871514"/>
              <a:ext cx="3324976" cy="1960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9" tIns="45719" rIns="91439" bIns="45719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/>
                <a:buNone/>
                <a:defRPr/>
              </a:pPr>
              <a:r>
                <a:rPr lang="en-US" sz="1600" b="1" dirty="0" smtClean="0"/>
                <a:t>AI &amp; Robotics</a:t>
              </a:r>
              <a:r>
                <a:rPr lang="en-US" sz="1400" dirty="0" smtClean="0"/>
                <a:t>: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Intelligence Initiative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Medical decision making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Machine Learning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Autonomous vehicles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Robot locomotion &amp; control 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595938" y="1216025"/>
            <a:ext cx="3341687" cy="2482850"/>
            <a:chOff x="5540726" y="1444597"/>
            <a:chExt cx="3341688" cy="2483003"/>
          </a:xfrm>
        </p:grpSpPr>
        <p:sp>
          <p:nvSpPr>
            <p:cNvPr id="9" name="Cloud 8"/>
            <p:cNvSpPr>
              <a:spLocks/>
            </p:cNvSpPr>
            <p:nvPr/>
          </p:nvSpPr>
          <p:spPr bwMode="auto">
            <a:xfrm>
              <a:off x="5540726" y="1444597"/>
              <a:ext cx="3341688" cy="2483003"/>
            </a:xfrm>
            <a:custGeom>
              <a:avLst/>
              <a:gdLst>
                <a:gd name="T0" fmla="*/ 3338903 w 43200"/>
                <a:gd name="T1" fmla="*/ 1241502 h 43200"/>
                <a:gd name="T2" fmla="*/ 1670844 w 43200"/>
                <a:gd name="T3" fmla="*/ 2480359 h 43200"/>
                <a:gd name="T4" fmla="*/ 10365 w 43200"/>
                <a:gd name="T5" fmla="*/ 1241502 h 43200"/>
                <a:gd name="T6" fmla="*/ 1670844 w 43200"/>
                <a:gd name="T7" fmla="*/ 141968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1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3"/>
                  </a:cubicBezTo>
                  <a:cubicBezTo>
                    <a:pt x="20114" y="1343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0"/>
                  </a:cubicBezTo>
                  <a:cubicBezTo>
                    <a:pt x="27723" y="140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49"/>
                  </a:cubicBezTo>
                  <a:cubicBezTo>
                    <a:pt x="35888" y="149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6"/>
                  </a:cubicBezTo>
                  <a:cubicBezTo>
                    <a:pt x="30535" y="38006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7"/>
                  </a:cubicBezTo>
                  <a:cubicBezTo>
                    <a:pt x="19839" y="43357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0"/>
                  </a:cubicBezTo>
                  <a:cubicBezTo>
                    <a:pt x="9735" y="40770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09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6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6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4"/>
                  </a:cubicBezTo>
                  <a:cubicBezTo>
                    <a:pt x="3584" y="26194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FFCC66">
                <a:alpha val="85097"/>
              </a:srgbClr>
            </a:solidFill>
            <a:ln w="9525" cap="flat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Content Placeholder 10"/>
            <p:cNvSpPr txBox="1">
              <a:spLocks/>
            </p:cNvSpPr>
            <p:nvPr/>
          </p:nvSpPr>
          <p:spPr bwMode="auto">
            <a:xfrm>
              <a:off x="5985226" y="1777993"/>
              <a:ext cx="2752726" cy="1959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9" tIns="45719" rIns="91439" bIns="45719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/>
                <a:buNone/>
                <a:defRPr/>
              </a:pPr>
              <a:r>
                <a:rPr lang="en-US" sz="1600" b="1" dirty="0" smtClean="0"/>
                <a:t>Systems</a:t>
              </a:r>
              <a:r>
                <a:rPr lang="en-US" sz="1400" dirty="0" smtClean="0"/>
                <a:t>: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Parallel and distributed systems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Wireless protocols and coding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Mobile and mesh networks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Relational databases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Security &amp; recovery</a:t>
              </a:r>
            </a:p>
            <a:p>
              <a:pPr marL="174625" indent="-174625" fontAlgn="auto">
                <a:spcAft>
                  <a:spcPts val="0"/>
                </a:spcAft>
                <a:defRPr/>
              </a:pPr>
              <a:r>
                <a:rPr lang="en-US" sz="1400" dirty="0" smtClean="0"/>
                <a:t>Medical </a:t>
              </a:r>
              <a:r>
                <a:rPr lang="en-US" sz="1400" dirty="0" err="1" smtClean="0"/>
                <a:t>Telepresence</a:t>
              </a:r>
              <a:endParaRPr lang="en-US" sz="1400" dirty="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270750" y="1273175"/>
            <a:ext cx="1254125" cy="695325"/>
            <a:chOff x="288" y="1382"/>
            <a:chExt cx="4719" cy="2265"/>
          </a:xfrm>
        </p:grpSpPr>
        <p:pic>
          <p:nvPicPr>
            <p:cNvPr id="626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8" y="2592"/>
              <a:ext cx="24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3" y="1670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6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" y="2995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9" y="1670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1728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" y="3283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9" y="1498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" y="1786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2" y="1843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9" y="1958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" y="2016"/>
              <a:ext cx="24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8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9" y="2131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79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1728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80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" y="2246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81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0" y="2189"/>
              <a:ext cx="24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82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7" y="2304"/>
              <a:ext cx="24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83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6" y="2477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84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" y="2246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85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" y="2477"/>
              <a:ext cx="24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86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4" y="2592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87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4" y="2592"/>
              <a:ext cx="24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88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25" y="2419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89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" y="2650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90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7" y="2765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91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4" y="2880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92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6" y="2938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93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25" y="3053"/>
              <a:ext cx="24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94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7" y="3110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95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55" y="3110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96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2" y="3283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97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3398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98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6" y="3110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99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2" y="3398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0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6" y="3110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1" name="Picture 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3" y="1382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2" name="Picture 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1440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3" name="Picture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3398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4" name="Picture 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2765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5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2" y="1498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6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6" y="1440"/>
              <a:ext cx="247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7" name="Picture 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2" y="1728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8" name="Picture 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3" y="1728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9" name="Picture 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55" y="1958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10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2189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11" name="Picture 4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7" y="1958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12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2" y="2246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13" name="Picture 5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55" y="2304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14" name="Picture 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2419"/>
              <a:ext cx="24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15" name="Picture 5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1" y="1901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16" name="Picture 5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2131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17" name="Picture 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0" y="1786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18" name="Picture 5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" y="1786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19" name="Picture 5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7" y="2016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20" name="Picture 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2" y="2189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21" name="Picture 6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9" y="1670"/>
              <a:ext cx="2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22" name="Picture 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" y="1843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23" name="Picture 6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0" y="2362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24" name="Picture 6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47" y="2246"/>
              <a:ext cx="2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25" name="Picture 6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9" y="2016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26" name="Picture 6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35" y="2074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27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66" y="2362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28" name="Picture 6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1" y="2592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29" name="Picture 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2477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30" name="Picture 6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90" y="2477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31" name="Picture 7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1" y="2534"/>
              <a:ext cx="2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32" name="Picture 7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0" y="2995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33" name="Picture 7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1" y="2822"/>
              <a:ext cx="2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34" name="Picture 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8" y="3053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35" name="Picture 7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17" y="2822"/>
              <a:ext cx="2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36" name="Picture 7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8" y="3283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37" name="Picture 7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9" y="2938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38" name="Picture 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74" y="2650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39" name="Picture 7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5" y="2534"/>
              <a:ext cx="2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0" name="Picture 7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3168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1" name="Picture 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8" y="2707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2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" y="3226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3" name="Picture 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2" y="2938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4" name="Picture 8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3" y="2995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5" name="Picture 8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3" y="3283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6" name="Picture 8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02" y="3398"/>
              <a:ext cx="2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7" name="Picture 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8" y="2304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8" name="Picture 8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1" y="2131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" name="Picture 8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8" y="1786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65" y="2304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1" name="Picture 9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90" y="1498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2" name="Picture 9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5" y="1440"/>
              <a:ext cx="3898" cy="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3" name="Picture 9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1" y="2822"/>
              <a:ext cx="2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4" name="Picture 9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8" y="2707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21"/>
          <p:cNvGrpSpPr>
            <a:grpSpLocks/>
          </p:cNvGrpSpPr>
          <p:nvPr/>
        </p:nvGrpSpPr>
        <p:grpSpPr bwMode="auto">
          <a:xfrm>
            <a:off x="7823200" y="3844925"/>
            <a:ext cx="1450975" cy="1106488"/>
            <a:chOff x="1655" y="1257"/>
            <a:chExt cx="2697" cy="2057"/>
          </a:xfrm>
        </p:grpSpPr>
        <p:grpSp>
          <p:nvGrpSpPr>
            <p:cNvPr id="6162" name="Group 216"/>
            <p:cNvGrpSpPr>
              <a:grpSpLocks/>
            </p:cNvGrpSpPr>
            <p:nvPr/>
          </p:nvGrpSpPr>
          <p:grpSpPr bwMode="auto">
            <a:xfrm>
              <a:off x="1655" y="2597"/>
              <a:ext cx="2697" cy="717"/>
              <a:chOff x="720" y="2711"/>
              <a:chExt cx="4320" cy="1149"/>
            </a:xfrm>
          </p:grpSpPr>
          <p:sp>
            <p:nvSpPr>
              <p:cNvPr id="6226" name="AutoShape 217"/>
              <p:cNvSpPr>
                <a:spLocks noChangeArrowheads="1"/>
              </p:cNvSpPr>
              <p:nvPr/>
            </p:nvSpPr>
            <p:spPr bwMode="auto">
              <a:xfrm>
                <a:off x="1547" y="2711"/>
                <a:ext cx="1011" cy="322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7" name="AutoShape 218"/>
              <p:cNvSpPr>
                <a:spLocks noChangeArrowheads="1"/>
              </p:cNvSpPr>
              <p:nvPr/>
            </p:nvSpPr>
            <p:spPr bwMode="auto">
              <a:xfrm>
                <a:off x="1742" y="2938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8" name="AutoShape 219"/>
              <p:cNvSpPr>
                <a:spLocks noChangeArrowheads="1"/>
              </p:cNvSpPr>
              <p:nvPr/>
            </p:nvSpPr>
            <p:spPr bwMode="auto">
              <a:xfrm>
                <a:off x="2394" y="2771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9" name="AutoShape 220"/>
              <p:cNvSpPr>
                <a:spLocks noChangeArrowheads="1"/>
              </p:cNvSpPr>
              <p:nvPr/>
            </p:nvSpPr>
            <p:spPr bwMode="auto">
              <a:xfrm>
                <a:off x="1271" y="2987"/>
                <a:ext cx="1012" cy="321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0" name="AutoShape 221"/>
              <p:cNvSpPr>
                <a:spLocks noChangeArrowheads="1"/>
              </p:cNvSpPr>
              <p:nvPr/>
            </p:nvSpPr>
            <p:spPr bwMode="auto">
              <a:xfrm>
                <a:off x="2374" y="2711"/>
                <a:ext cx="1012" cy="322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1" name="AutoShape 222"/>
              <p:cNvSpPr>
                <a:spLocks noChangeArrowheads="1"/>
              </p:cNvSpPr>
              <p:nvPr/>
            </p:nvSpPr>
            <p:spPr bwMode="auto">
              <a:xfrm>
                <a:off x="1466" y="3214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2" name="AutoShape 223"/>
              <p:cNvSpPr>
                <a:spLocks noChangeArrowheads="1"/>
              </p:cNvSpPr>
              <p:nvPr/>
            </p:nvSpPr>
            <p:spPr bwMode="auto">
              <a:xfrm>
                <a:off x="2566" y="2940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3" name="AutoShape 224"/>
              <p:cNvSpPr>
                <a:spLocks noChangeArrowheads="1"/>
              </p:cNvSpPr>
              <p:nvPr/>
            </p:nvSpPr>
            <p:spPr bwMode="auto">
              <a:xfrm>
                <a:off x="2116" y="3049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4" name="AutoShape 225"/>
              <p:cNvSpPr>
                <a:spLocks noChangeArrowheads="1"/>
              </p:cNvSpPr>
              <p:nvPr/>
            </p:nvSpPr>
            <p:spPr bwMode="auto">
              <a:xfrm>
                <a:off x="3222" y="2771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5" name="AutoShape 226"/>
              <p:cNvSpPr>
                <a:spLocks noChangeArrowheads="1"/>
              </p:cNvSpPr>
              <p:nvPr/>
            </p:nvSpPr>
            <p:spPr bwMode="auto">
              <a:xfrm>
                <a:off x="996" y="3263"/>
                <a:ext cx="1011" cy="321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6" name="AutoShape 227"/>
              <p:cNvSpPr>
                <a:spLocks noChangeArrowheads="1"/>
              </p:cNvSpPr>
              <p:nvPr/>
            </p:nvSpPr>
            <p:spPr bwMode="auto">
              <a:xfrm>
                <a:off x="2099" y="2987"/>
                <a:ext cx="1011" cy="321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7" name="AutoShape 228"/>
              <p:cNvSpPr>
                <a:spLocks noChangeArrowheads="1"/>
              </p:cNvSpPr>
              <p:nvPr/>
            </p:nvSpPr>
            <p:spPr bwMode="auto">
              <a:xfrm>
                <a:off x="3202" y="2711"/>
                <a:ext cx="1011" cy="322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8" name="AutoShape 229"/>
              <p:cNvSpPr>
                <a:spLocks noChangeArrowheads="1"/>
              </p:cNvSpPr>
              <p:nvPr/>
            </p:nvSpPr>
            <p:spPr bwMode="auto">
              <a:xfrm>
                <a:off x="1190" y="3490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9" name="AutoShape 230"/>
              <p:cNvSpPr>
                <a:spLocks noChangeArrowheads="1"/>
              </p:cNvSpPr>
              <p:nvPr/>
            </p:nvSpPr>
            <p:spPr bwMode="auto">
              <a:xfrm>
                <a:off x="2294" y="3214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0" name="AutoShape 231"/>
              <p:cNvSpPr>
                <a:spLocks noChangeArrowheads="1"/>
              </p:cNvSpPr>
              <p:nvPr/>
            </p:nvSpPr>
            <p:spPr bwMode="auto">
              <a:xfrm>
                <a:off x="3394" y="2940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1" name="AutoShape 232"/>
              <p:cNvSpPr>
                <a:spLocks noChangeArrowheads="1"/>
              </p:cNvSpPr>
              <p:nvPr/>
            </p:nvSpPr>
            <p:spPr bwMode="auto">
              <a:xfrm>
                <a:off x="1842" y="3323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2" name="AutoShape 233"/>
              <p:cNvSpPr>
                <a:spLocks noChangeArrowheads="1"/>
              </p:cNvSpPr>
              <p:nvPr/>
            </p:nvSpPr>
            <p:spPr bwMode="auto">
              <a:xfrm>
                <a:off x="2944" y="3049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3" name="AutoShape 234"/>
              <p:cNvSpPr>
                <a:spLocks noChangeArrowheads="1"/>
              </p:cNvSpPr>
              <p:nvPr/>
            </p:nvSpPr>
            <p:spPr bwMode="auto">
              <a:xfrm>
                <a:off x="4046" y="2773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4" name="AutoShape 235"/>
              <p:cNvSpPr>
                <a:spLocks noChangeArrowheads="1"/>
              </p:cNvSpPr>
              <p:nvPr/>
            </p:nvSpPr>
            <p:spPr bwMode="auto">
              <a:xfrm>
                <a:off x="1823" y="3263"/>
                <a:ext cx="1011" cy="321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5" name="AutoShape 236"/>
              <p:cNvSpPr>
                <a:spLocks noChangeArrowheads="1"/>
              </p:cNvSpPr>
              <p:nvPr/>
            </p:nvSpPr>
            <p:spPr bwMode="auto">
              <a:xfrm>
                <a:off x="2926" y="2987"/>
                <a:ext cx="1011" cy="321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6" name="AutoShape 237"/>
              <p:cNvSpPr>
                <a:spLocks noChangeArrowheads="1"/>
              </p:cNvSpPr>
              <p:nvPr/>
            </p:nvSpPr>
            <p:spPr bwMode="auto">
              <a:xfrm>
                <a:off x="4029" y="2711"/>
                <a:ext cx="1011" cy="322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" name="AutoShape 238"/>
              <p:cNvSpPr>
                <a:spLocks noChangeArrowheads="1"/>
              </p:cNvSpPr>
              <p:nvPr/>
            </p:nvSpPr>
            <p:spPr bwMode="auto">
              <a:xfrm>
                <a:off x="720" y="3538"/>
                <a:ext cx="1011" cy="322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" name="AutoShape 239"/>
              <p:cNvSpPr>
                <a:spLocks noChangeArrowheads="1"/>
              </p:cNvSpPr>
              <p:nvPr/>
            </p:nvSpPr>
            <p:spPr bwMode="auto">
              <a:xfrm>
                <a:off x="1568" y="3597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" name="AutoShape 240"/>
              <p:cNvSpPr>
                <a:spLocks noChangeArrowheads="1"/>
              </p:cNvSpPr>
              <p:nvPr/>
            </p:nvSpPr>
            <p:spPr bwMode="auto">
              <a:xfrm>
                <a:off x="2016" y="3490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" name="AutoShape 241"/>
              <p:cNvSpPr>
                <a:spLocks noChangeArrowheads="1"/>
              </p:cNvSpPr>
              <p:nvPr/>
            </p:nvSpPr>
            <p:spPr bwMode="auto">
              <a:xfrm>
                <a:off x="3116" y="3216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" name="AutoShape 242"/>
              <p:cNvSpPr>
                <a:spLocks noChangeArrowheads="1"/>
              </p:cNvSpPr>
              <p:nvPr/>
            </p:nvSpPr>
            <p:spPr bwMode="auto">
              <a:xfrm>
                <a:off x="4224" y="2940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2" name="AutoShape 243"/>
              <p:cNvSpPr>
                <a:spLocks noChangeArrowheads="1"/>
              </p:cNvSpPr>
              <p:nvPr/>
            </p:nvSpPr>
            <p:spPr bwMode="auto">
              <a:xfrm>
                <a:off x="2670" y="3323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3" name="AutoShape 244"/>
              <p:cNvSpPr>
                <a:spLocks noChangeArrowheads="1"/>
              </p:cNvSpPr>
              <p:nvPr/>
            </p:nvSpPr>
            <p:spPr bwMode="auto">
              <a:xfrm>
                <a:off x="3768" y="3051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4" name="AutoShape 245"/>
              <p:cNvSpPr>
                <a:spLocks noChangeArrowheads="1"/>
              </p:cNvSpPr>
              <p:nvPr/>
            </p:nvSpPr>
            <p:spPr bwMode="auto">
              <a:xfrm>
                <a:off x="2650" y="3263"/>
                <a:ext cx="1011" cy="321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5" name="AutoShape 246"/>
              <p:cNvSpPr>
                <a:spLocks noChangeArrowheads="1"/>
              </p:cNvSpPr>
              <p:nvPr/>
            </p:nvSpPr>
            <p:spPr bwMode="auto">
              <a:xfrm>
                <a:off x="3753" y="2987"/>
                <a:ext cx="1011" cy="321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6" name="AutoShape 247"/>
              <p:cNvSpPr>
                <a:spLocks noChangeArrowheads="1"/>
              </p:cNvSpPr>
              <p:nvPr/>
            </p:nvSpPr>
            <p:spPr bwMode="auto">
              <a:xfrm>
                <a:off x="1547" y="3538"/>
                <a:ext cx="1011" cy="322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7" name="AutoShape 248"/>
              <p:cNvSpPr>
                <a:spLocks noChangeArrowheads="1"/>
              </p:cNvSpPr>
              <p:nvPr/>
            </p:nvSpPr>
            <p:spPr bwMode="auto">
              <a:xfrm>
                <a:off x="2842" y="3492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8" name="AutoShape 249"/>
              <p:cNvSpPr>
                <a:spLocks noChangeArrowheads="1"/>
              </p:cNvSpPr>
              <p:nvPr/>
            </p:nvSpPr>
            <p:spPr bwMode="auto">
              <a:xfrm>
                <a:off x="3950" y="3214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9" name="AutoShape 250"/>
              <p:cNvSpPr>
                <a:spLocks noChangeArrowheads="1"/>
              </p:cNvSpPr>
              <p:nvPr/>
            </p:nvSpPr>
            <p:spPr bwMode="auto">
              <a:xfrm>
                <a:off x="2396" y="3597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0" name="AutoShape 251"/>
              <p:cNvSpPr>
                <a:spLocks noChangeArrowheads="1"/>
              </p:cNvSpPr>
              <p:nvPr/>
            </p:nvSpPr>
            <p:spPr bwMode="auto">
              <a:xfrm>
                <a:off x="3494" y="3325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1" name="AutoShape 252"/>
              <p:cNvSpPr>
                <a:spLocks noChangeArrowheads="1"/>
              </p:cNvSpPr>
              <p:nvPr/>
            </p:nvSpPr>
            <p:spPr bwMode="auto">
              <a:xfrm>
                <a:off x="2374" y="3538"/>
                <a:ext cx="1012" cy="322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2" name="AutoShape 253"/>
              <p:cNvSpPr>
                <a:spLocks noChangeArrowheads="1"/>
              </p:cNvSpPr>
              <p:nvPr/>
            </p:nvSpPr>
            <p:spPr bwMode="auto">
              <a:xfrm>
                <a:off x="3477" y="3263"/>
                <a:ext cx="1012" cy="321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3" name="AutoShape 254"/>
              <p:cNvSpPr>
                <a:spLocks noChangeArrowheads="1"/>
              </p:cNvSpPr>
              <p:nvPr/>
            </p:nvSpPr>
            <p:spPr bwMode="auto">
              <a:xfrm>
                <a:off x="3670" y="3492"/>
                <a:ext cx="346" cy="124"/>
              </a:xfrm>
              <a:prstGeom prst="cube">
                <a:avLst>
                  <a:gd name="adj" fmla="val 39514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4" name="AutoShape 255"/>
              <p:cNvSpPr>
                <a:spLocks noChangeArrowheads="1"/>
              </p:cNvSpPr>
              <p:nvPr/>
            </p:nvSpPr>
            <p:spPr bwMode="auto">
              <a:xfrm>
                <a:off x="3220" y="3599"/>
                <a:ext cx="151" cy="198"/>
              </a:xfrm>
              <a:prstGeom prst="cube">
                <a:avLst>
                  <a:gd name="adj" fmla="val 69537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5" name="AutoShape 256"/>
              <p:cNvSpPr>
                <a:spLocks noChangeArrowheads="1"/>
              </p:cNvSpPr>
              <p:nvPr/>
            </p:nvSpPr>
            <p:spPr bwMode="auto">
              <a:xfrm>
                <a:off x="3202" y="3538"/>
                <a:ext cx="1011" cy="322"/>
              </a:xfrm>
              <a:prstGeom prst="cube">
                <a:avLst>
                  <a:gd name="adj" fmla="val 70833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6" name="Freeform 257"/>
              <p:cNvSpPr>
                <a:spLocks/>
              </p:cNvSpPr>
              <p:nvPr/>
            </p:nvSpPr>
            <p:spPr bwMode="auto">
              <a:xfrm>
                <a:off x="1170" y="2729"/>
                <a:ext cx="3411" cy="983"/>
              </a:xfrm>
              <a:custGeom>
                <a:avLst/>
                <a:gdLst>
                  <a:gd name="T0" fmla="*/ 3251 w 3411"/>
                  <a:gd name="T1" fmla="*/ 201 h 983"/>
                  <a:gd name="T2" fmla="*/ 2062 w 3411"/>
                  <a:gd name="T3" fmla="*/ 494 h 983"/>
                  <a:gd name="T4" fmla="*/ 2707 w 3411"/>
                  <a:gd name="T5" fmla="*/ 764 h 983"/>
                  <a:gd name="T6" fmla="*/ 1427 w 3411"/>
                  <a:gd name="T7" fmla="*/ 896 h 983"/>
                  <a:gd name="T8" fmla="*/ 183 w 3411"/>
                  <a:gd name="T9" fmla="*/ 768 h 983"/>
                  <a:gd name="T10" fmla="*/ 1390 w 3411"/>
                  <a:gd name="T11" fmla="*/ 494 h 983"/>
                  <a:gd name="T12" fmla="*/ 755 w 3411"/>
                  <a:gd name="T13" fmla="*/ 201 h 983"/>
                  <a:gd name="T14" fmla="*/ 1993 w 3411"/>
                  <a:gd name="T15" fmla="*/ 69 h 983"/>
                  <a:gd name="T16" fmla="*/ 3251 w 3411"/>
                  <a:gd name="T17" fmla="*/ 201 h 9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11"/>
                  <a:gd name="T28" fmla="*/ 0 h 983"/>
                  <a:gd name="T29" fmla="*/ 3411 w 3411"/>
                  <a:gd name="T30" fmla="*/ 983 h 9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11" h="983">
                    <a:moveTo>
                      <a:pt x="3251" y="201"/>
                    </a:moveTo>
                    <a:cubicBezTo>
                      <a:pt x="3091" y="397"/>
                      <a:pt x="2236" y="279"/>
                      <a:pt x="2062" y="494"/>
                    </a:cubicBezTo>
                    <a:cubicBezTo>
                      <a:pt x="1888" y="709"/>
                      <a:pt x="2880" y="567"/>
                      <a:pt x="2707" y="764"/>
                    </a:cubicBezTo>
                    <a:cubicBezTo>
                      <a:pt x="2534" y="961"/>
                      <a:pt x="1843" y="895"/>
                      <a:pt x="1427" y="896"/>
                    </a:cubicBezTo>
                    <a:cubicBezTo>
                      <a:pt x="1006" y="897"/>
                      <a:pt x="0" y="983"/>
                      <a:pt x="183" y="768"/>
                    </a:cubicBezTo>
                    <a:cubicBezTo>
                      <a:pt x="366" y="553"/>
                      <a:pt x="1235" y="691"/>
                      <a:pt x="1390" y="494"/>
                    </a:cubicBezTo>
                    <a:cubicBezTo>
                      <a:pt x="1545" y="297"/>
                      <a:pt x="605" y="402"/>
                      <a:pt x="755" y="201"/>
                    </a:cubicBezTo>
                    <a:cubicBezTo>
                      <a:pt x="905" y="0"/>
                      <a:pt x="1577" y="69"/>
                      <a:pt x="1993" y="69"/>
                    </a:cubicBezTo>
                    <a:cubicBezTo>
                      <a:pt x="2409" y="69"/>
                      <a:pt x="3411" y="5"/>
                      <a:pt x="3251" y="201"/>
                    </a:cubicBezTo>
                    <a:close/>
                  </a:path>
                </a:pathLst>
              </a:custGeom>
              <a:noFill/>
              <a:ln w="88900" cap="flat" cmpd="sng">
                <a:solidFill>
                  <a:srgbClr val="990099">
                    <a:alpha val="70195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63" name="Line 258"/>
            <p:cNvSpPr>
              <a:spLocks noChangeShapeType="1"/>
            </p:cNvSpPr>
            <p:nvPr/>
          </p:nvSpPr>
          <p:spPr bwMode="auto">
            <a:xfrm>
              <a:off x="2616" y="2372"/>
              <a:ext cx="419" cy="5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Rectangle 259"/>
            <p:cNvSpPr>
              <a:spLocks noChangeArrowheads="1"/>
            </p:cNvSpPr>
            <p:nvPr/>
          </p:nvSpPr>
          <p:spPr bwMode="auto">
            <a:xfrm>
              <a:off x="2616" y="1383"/>
              <a:ext cx="1217" cy="986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AutoShape 260"/>
            <p:cNvSpPr>
              <a:spLocks noChangeArrowheads="1"/>
            </p:cNvSpPr>
            <p:nvPr/>
          </p:nvSpPr>
          <p:spPr bwMode="auto">
            <a:xfrm>
              <a:off x="3790" y="2161"/>
              <a:ext cx="282" cy="70"/>
            </a:xfrm>
            <a:prstGeom prst="rightArrow">
              <a:avLst>
                <a:gd name="adj1" fmla="val 57139"/>
                <a:gd name="adj2" fmla="val 215715"/>
              </a:avLst>
            </a:prstGeom>
            <a:solidFill>
              <a:srgbClr val="00FF00">
                <a:alpha val="74901"/>
              </a:srgbClr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AutoShape 261"/>
            <p:cNvSpPr>
              <a:spLocks noChangeArrowheads="1"/>
            </p:cNvSpPr>
            <p:nvPr/>
          </p:nvSpPr>
          <p:spPr bwMode="auto">
            <a:xfrm rot="5400000">
              <a:off x="3599" y="2409"/>
              <a:ext cx="282" cy="70"/>
            </a:xfrm>
            <a:prstGeom prst="rightArrow">
              <a:avLst>
                <a:gd name="adj1" fmla="val 57139"/>
                <a:gd name="adj2" fmla="val 215715"/>
              </a:avLst>
            </a:prstGeom>
            <a:solidFill>
              <a:srgbClr val="00FF00">
                <a:alpha val="74901"/>
              </a:srgb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Rectangle 262"/>
            <p:cNvSpPr>
              <a:spLocks noChangeArrowheads="1"/>
            </p:cNvSpPr>
            <p:nvPr/>
          </p:nvSpPr>
          <p:spPr bwMode="auto">
            <a:xfrm>
              <a:off x="3508" y="2076"/>
              <a:ext cx="284" cy="224"/>
            </a:xfrm>
            <a:prstGeom prst="rect">
              <a:avLst/>
            </a:prstGeom>
            <a:solidFill>
              <a:srgbClr val="00A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0">
                  <a:latin typeface="Arial" charset="0"/>
                </a:rPr>
                <a:t>Mesh</a:t>
              </a:r>
            </a:p>
            <a:p>
              <a:pPr eaLnBrk="0" hangingPunct="0"/>
              <a:r>
                <a:rPr lang="en-US" sz="100">
                  <a:latin typeface="Arial" charset="0"/>
                </a:rPr>
                <a:t>Router</a:t>
              </a:r>
            </a:p>
          </p:txBody>
        </p:sp>
        <p:sp>
          <p:nvSpPr>
            <p:cNvPr id="6168" name="Rectangle 263"/>
            <p:cNvSpPr>
              <a:spLocks noChangeArrowheads="1"/>
            </p:cNvSpPr>
            <p:nvPr/>
          </p:nvSpPr>
          <p:spPr bwMode="auto">
            <a:xfrm>
              <a:off x="2988" y="1703"/>
              <a:ext cx="414" cy="414"/>
            </a:xfrm>
            <a:prstGeom prst="rect">
              <a:avLst/>
            </a:prstGeom>
            <a:solidFill>
              <a:srgbClr val="0000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91440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">
                  <a:latin typeface="Arial" charset="0"/>
                </a:rPr>
                <a:t>Compute</a:t>
              </a:r>
            </a:p>
            <a:p>
              <a:pPr eaLnBrk="0" hangingPunct="0"/>
              <a:r>
                <a:rPr lang="en-US" sz="200">
                  <a:latin typeface="Arial" charset="0"/>
                </a:rPr>
                <a:t>Core</a:t>
              </a:r>
              <a:endParaRPr lang="en-US" sz="100">
                <a:latin typeface="Arial" charset="0"/>
              </a:endParaRPr>
            </a:p>
          </p:txBody>
        </p:sp>
        <p:sp>
          <p:nvSpPr>
            <p:cNvPr id="6169" name="Rectangle 264"/>
            <p:cNvSpPr>
              <a:spLocks noChangeArrowheads="1"/>
            </p:cNvSpPr>
            <p:nvPr/>
          </p:nvSpPr>
          <p:spPr bwMode="auto">
            <a:xfrm>
              <a:off x="2985" y="1433"/>
              <a:ext cx="411" cy="20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">
                  <a:solidFill>
                    <a:schemeClr val="tx1"/>
                  </a:solidFill>
                  <a:latin typeface="Arial" charset="0"/>
                </a:rPr>
                <a:t>Cache</a:t>
              </a:r>
            </a:p>
          </p:txBody>
        </p:sp>
        <p:sp>
          <p:nvSpPr>
            <p:cNvPr id="6170" name="Rectangle 265"/>
            <p:cNvSpPr>
              <a:spLocks noChangeArrowheads="1"/>
            </p:cNvSpPr>
            <p:nvPr/>
          </p:nvSpPr>
          <p:spPr bwMode="auto">
            <a:xfrm rot="-5400000">
              <a:off x="2591" y="1527"/>
              <a:ext cx="438" cy="23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">
                  <a:solidFill>
                    <a:schemeClr val="tx1"/>
                  </a:solidFill>
                  <a:latin typeface="Arial" charset="0"/>
                </a:rPr>
                <a:t>eDRAM</a:t>
              </a:r>
            </a:p>
          </p:txBody>
        </p:sp>
        <p:sp>
          <p:nvSpPr>
            <p:cNvPr id="6171" name="Rectangle 266"/>
            <p:cNvSpPr>
              <a:spLocks noChangeArrowheads="1"/>
            </p:cNvSpPr>
            <p:nvPr/>
          </p:nvSpPr>
          <p:spPr bwMode="auto">
            <a:xfrm rot="-5400000">
              <a:off x="3284" y="1593"/>
              <a:ext cx="492" cy="1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bIns="27432" anchor="b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200">
                  <a:latin typeface="Arial" charset="0"/>
                </a:rPr>
                <a:t>PEP core</a:t>
              </a:r>
            </a:p>
          </p:txBody>
        </p:sp>
        <p:sp>
          <p:nvSpPr>
            <p:cNvPr id="6172" name="AutoShape 267"/>
            <p:cNvSpPr>
              <a:spLocks noChangeArrowheads="1"/>
            </p:cNvSpPr>
            <p:nvPr/>
          </p:nvSpPr>
          <p:spPr bwMode="auto">
            <a:xfrm rot="10800000">
              <a:off x="2415" y="2214"/>
              <a:ext cx="1088" cy="70"/>
            </a:xfrm>
            <a:prstGeom prst="rightArrow">
              <a:avLst>
                <a:gd name="adj1" fmla="val 54287"/>
                <a:gd name="adj2" fmla="val 200042"/>
              </a:avLst>
            </a:prstGeom>
            <a:solidFill>
              <a:srgbClr val="00FF00">
                <a:alpha val="74901"/>
              </a:srgbClr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AutoShape 268"/>
            <p:cNvSpPr>
              <a:spLocks noChangeArrowheads="1"/>
            </p:cNvSpPr>
            <p:nvPr/>
          </p:nvSpPr>
          <p:spPr bwMode="auto">
            <a:xfrm>
              <a:off x="2419" y="2157"/>
              <a:ext cx="1088" cy="70"/>
            </a:xfrm>
            <a:prstGeom prst="rightArrow">
              <a:avLst>
                <a:gd name="adj1" fmla="val 54287"/>
                <a:gd name="adj2" fmla="val 200042"/>
              </a:avLst>
            </a:prstGeom>
            <a:solidFill>
              <a:srgbClr val="00FF00">
                <a:alpha val="74901"/>
              </a:srgbClr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4" name="AutoShape 269"/>
            <p:cNvSpPr>
              <a:spLocks noChangeArrowheads="1"/>
            </p:cNvSpPr>
            <p:nvPr/>
          </p:nvSpPr>
          <p:spPr bwMode="auto">
            <a:xfrm rot="10800000">
              <a:off x="3787" y="2233"/>
              <a:ext cx="282" cy="70"/>
            </a:xfrm>
            <a:prstGeom prst="rightArrow">
              <a:avLst>
                <a:gd name="adj1" fmla="val 57139"/>
                <a:gd name="adj2" fmla="val 215715"/>
              </a:avLst>
            </a:prstGeom>
            <a:solidFill>
              <a:srgbClr val="00FF00">
                <a:alpha val="74901"/>
              </a:srgbClr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5" name="AutoShape 270"/>
            <p:cNvSpPr>
              <a:spLocks noChangeArrowheads="1"/>
            </p:cNvSpPr>
            <p:nvPr/>
          </p:nvSpPr>
          <p:spPr bwMode="auto">
            <a:xfrm rot="-5400000">
              <a:off x="3524" y="2406"/>
              <a:ext cx="282" cy="70"/>
            </a:xfrm>
            <a:prstGeom prst="rightArrow">
              <a:avLst>
                <a:gd name="adj1" fmla="val 57139"/>
                <a:gd name="adj2" fmla="val 215715"/>
              </a:avLst>
            </a:prstGeom>
            <a:solidFill>
              <a:srgbClr val="00FF00">
                <a:alpha val="74901"/>
              </a:srgbClr>
            </a:soli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76" name="Group 271"/>
            <p:cNvGrpSpPr>
              <a:grpSpLocks/>
            </p:cNvGrpSpPr>
            <p:nvPr/>
          </p:nvGrpSpPr>
          <p:grpSpPr bwMode="auto">
            <a:xfrm>
              <a:off x="2287" y="1901"/>
              <a:ext cx="1636" cy="252"/>
              <a:chOff x="1516" y="1575"/>
              <a:chExt cx="1636" cy="252"/>
            </a:xfrm>
          </p:grpSpPr>
          <p:sp>
            <p:nvSpPr>
              <p:cNvPr id="6224" name="AutoShape 272"/>
              <p:cNvSpPr>
                <a:spLocks noChangeArrowheads="1"/>
              </p:cNvSpPr>
              <p:nvPr/>
            </p:nvSpPr>
            <p:spPr bwMode="auto">
              <a:xfrm>
                <a:off x="1516" y="1661"/>
                <a:ext cx="1636" cy="90"/>
              </a:xfrm>
              <a:prstGeom prst="leftRightArrow">
                <a:avLst>
                  <a:gd name="adj1" fmla="val 48889"/>
                  <a:gd name="adj2" fmla="val 161075"/>
                </a:avLst>
              </a:prstGeom>
              <a:solidFill>
                <a:srgbClr val="990099">
                  <a:alpha val="74901"/>
                </a:srgbClr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5" name="Oval 273"/>
              <p:cNvSpPr>
                <a:spLocks noChangeArrowheads="1"/>
              </p:cNvSpPr>
              <p:nvPr/>
            </p:nvSpPr>
            <p:spPr bwMode="auto">
              <a:xfrm>
                <a:off x="1872" y="1575"/>
                <a:ext cx="339" cy="252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00">
                    <a:latin typeface="Arial" charset="0"/>
                  </a:rPr>
                  <a:t>WDM</a:t>
                </a:r>
              </a:p>
              <a:p>
                <a:pPr eaLnBrk="0" hangingPunct="0"/>
                <a:r>
                  <a:rPr lang="en-US" sz="100">
                    <a:latin typeface="Arial" charset="0"/>
                  </a:rPr>
                  <a:t>Hub</a:t>
                </a:r>
              </a:p>
            </p:txBody>
          </p:sp>
        </p:grpSp>
        <p:sp>
          <p:nvSpPr>
            <p:cNvPr id="6177" name="AutoShape 274"/>
            <p:cNvSpPr>
              <a:spLocks noChangeArrowheads="1"/>
            </p:cNvSpPr>
            <p:nvPr/>
          </p:nvSpPr>
          <p:spPr bwMode="auto">
            <a:xfrm rot="5400000">
              <a:off x="3339" y="1528"/>
              <a:ext cx="87" cy="200"/>
            </a:xfrm>
            <a:prstGeom prst="curvedRightArrow">
              <a:avLst>
                <a:gd name="adj1" fmla="val 45977"/>
                <a:gd name="adj2" fmla="val 91954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8" name="AutoShape 275"/>
            <p:cNvSpPr>
              <a:spLocks noChangeArrowheads="1"/>
            </p:cNvSpPr>
            <p:nvPr/>
          </p:nvSpPr>
          <p:spPr bwMode="auto">
            <a:xfrm rot="-5400000">
              <a:off x="3355" y="1637"/>
              <a:ext cx="87" cy="201"/>
            </a:xfrm>
            <a:prstGeom prst="curvedRightArrow">
              <a:avLst>
                <a:gd name="adj1" fmla="val 46207"/>
                <a:gd name="adj2" fmla="val 92414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9" name="Line 276"/>
            <p:cNvSpPr>
              <a:spLocks noChangeShapeType="1"/>
            </p:cNvSpPr>
            <p:nvPr/>
          </p:nvSpPr>
          <p:spPr bwMode="auto">
            <a:xfrm>
              <a:off x="3165" y="1598"/>
              <a:ext cx="0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0" name="Line 277"/>
            <p:cNvSpPr>
              <a:spLocks noChangeShapeType="1"/>
            </p:cNvSpPr>
            <p:nvPr/>
          </p:nvSpPr>
          <p:spPr bwMode="auto">
            <a:xfrm>
              <a:off x="2898" y="1535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1" name="Line 278"/>
            <p:cNvSpPr>
              <a:spLocks noChangeShapeType="1"/>
            </p:cNvSpPr>
            <p:nvPr/>
          </p:nvSpPr>
          <p:spPr bwMode="auto">
            <a:xfrm>
              <a:off x="2895" y="1769"/>
              <a:ext cx="1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Line 279"/>
            <p:cNvSpPr>
              <a:spLocks noChangeShapeType="1"/>
            </p:cNvSpPr>
            <p:nvPr/>
          </p:nvSpPr>
          <p:spPr bwMode="auto">
            <a:xfrm flipV="1">
              <a:off x="2931" y="1901"/>
              <a:ext cx="105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3" name="Line 280"/>
            <p:cNvSpPr>
              <a:spLocks noChangeShapeType="1"/>
            </p:cNvSpPr>
            <p:nvPr/>
          </p:nvSpPr>
          <p:spPr bwMode="auto">
            <a:xfrm>
              <a:off x="3366" y="1946"/>
              <a:ext cx="174" cy="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sm"/>
              <a:tailEnd type="triangle" w="med" len="sm"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4" name="Line 281"/>
            <p:cNvSpPr>
              <a:spLocks noChangeShapeType="1"/>
            </p:cNvSpPr>
            <p:nvPr/>
          </p:nvSpPr>
          <p:spPr bwMode="auto">
            <a:xfrm flipH="1">
              <a:off x="3521" y="2367"/>
              <a:ext cx="312" cy="5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" name="Line 282"/>
            <p:cNvSpPr>
              <a:spLocks noChangeShapeType="1"/>
            </p:cNvSpPr>
            <p:nvPr/>
          </p:nvSpPr>
          <p:spPr bwMode="auto">
            <a:xfrm>
              <a:off x="2365" y="1257"/>
              <a:ext cx="725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6" name="Line 283"/>
            <p:cNvSpPr>
              <a:spLocks noChangeShapeType="1"/>
            </p:cNvSpPr>
            <p:nvPr/>
          </p:nvSpPr>
          <p:spPr bwMode="auto">
            <a:xfrm flipH="1">
              <a:off x="3115" y="1258"/>
              <a:ext cx="181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87" name="Group 284"/>
            <p:cNvGrpSpPr>
              <a:grpSpLocks/>
            </p:cNvGrpSpPr>
            <p:nvPr/>
          </p:nvGrpSpPr>
          <p:grpSpPr bwMode="auto">
            <a:xfrm>
              <a:off x="1755" y="2507"/>
              <a:ext cx="2581" cy="729"/>
              <a:chOff x="1841" y="2584"/>
              <a:chExt cx="2581" cy="729"/>
            </a:xfrm>
          </p:grpSpPr>
          <p:grpSp>
            <p:nvGrpSpPr>
              <p:cNvPr id="6188" name="Group 285"/>
              <p:cNvGrpSpPr>
                <a:grpSpLocks/>
              </p:cNvGrpSpPr>
              <p:nvPr/>
            </p:nvGrpSpPr>
            <p:grpSpPr bwMode="auto">
              <a:xfrm>
                <a:off x="1841" y="2584"/>
                <a:ext cx="2522" cy="729"/>
                <a:chOff x="1841" y="2592"/>
                <a:chExt cx="2522" cy="729"/>
              </a:xfrm>
            </p:grpSpPr>
            <p:grpSp>
              <p:nvGrpSpPr>
                <p:cNvPr id="6190" name="Group 286"/>
                <p:cNvGrpSpPr>
                  <a:grpSpLocks/>
                </p:cNvGrpSpPr>
                <p:nvPr/>
              </p:nvGrpSpPr>
              <p:grpSpPr bwMode="auto">
                <a:xfrm>
                  <a:off x="1841" y="2660"/>
                  <a:ext cx="2522" cy="661"/>
                  <a:chOff x="0" y="1927"/>
                  <a:chExt cx="2522" cy="661"/>
                </a:xfrm>
              </p:grpSpPr>
              <p:sp>
                <p:nvSpPr>
                  <p:cNvPr id="6208" name="AutoShape 287"/>
                  <p:cNvSpPr>
                    <a:spLocks noChangeArrowheads="1"/>
                  </p:cNvSpPr>
                  <p:nvPr/>
                </p:nvSpPr>
                <p:spPr bwMode="auto">
                  <a:xfrm>
                    <a:off x="516" y="1927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9" name="AutoShape 288"/>
                  <p:cNvSpPr>
                    <a:spLocks noChangeArrowheads="1"/>
                  </p:cNvSpPr>
                  <p:nvPr/>
                </p:nvSpPr>
                <p:spPr bwMode="auto">
                  <a:xfrm>
                    <a:off x="345" y="2099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0" name="AutoShape 289"/>
                  <p:cNvSpPr>
                    <a:spLocks noChangeArrowheads="1"/>
                  </p:cNvSpPr>
                  <p:nvPr/>
                </p:nvSpPr>
                <p:spPr bwMode="auto">
                  <a:xfrm>
                    <a:off x="1033" y="1927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1" name="AutoShape 290"/>
                  <p:cNvSpPr>
                    <a:spLocks noChangeArrowheads="1"/>
                  </p:cNvSpPr>
                  <p:nvPr/>
                </p:nvSpPr>
                <p:spPr bwMode="auto">
                  <a:xfrm>
                    <a:off x="172" y="2271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2" name="AutoShape 291"/>
                  <p:cNvSpPr>
                    <a:spLocks noChangeArrowheads="1"/>
                  </p:cNvSpPr>
                  <p:nvPr/>
                </p:nvSpPr>
                <p:spPr bwMode="auto">
                  <a:xfrm>
                    <a:off x="861" y="2099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3" name="AutoShape 292"/>
                  <p:cNvSpPr>
                    <a:spLocks noChangeArrowheads="1"/>
                  </p:cNvSpPr>
                  <p:nvPr/>
                </p:nvSpPr>
                <p:spPr bwMode="auto">
                  <a:xfrm>
                    <a:off x="1550" y="1927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4" name="AutoShape 293"/>
                  <p:cNvSpPr>
                    <a:spLocks noChangeArrowheads="1"/>
                  </p:cNvSpPr>
                  <p:nvPr/>
                </p:nvSpPr>
                <p:spPr bwMode="auto">
                  <a:xfrm>
                    <a:off x="689" y="2271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5" name="AutoShape 294"/>
                  <p:cNvSpPr>
                    <a:spLocks noChangeArrowheads="1"/>
                  </p:cNvSpPr>
                  <p:nvPr/>
                </p:nvSpPr>
                <p:spPr bwMode="auto">
                  <a:xfrm>
                    <a:off x="1377" y="2099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6" name="AutoShape 295"/>
                  <p:cNvSpPr>
                    <a:spLocks noChangeArrowheads="1"/>
                  </p:cNvSpPr>
                  <p:nvPr/>
                </p:nvSpPr>
                <p:spPr bwMode="auto">
                  <a:xfrm>
                    <a:off x="2066" y="1927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7" name="AutoShape 29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3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8" name="AutoShape 297"/>
                  <p:cNvSpPr>
                    <a:spLocks noChangeArrowheads="1"/>
                  </p:cNvSpPr>
                  <p:nvPr/>
                </p:nvSpPr>
                <p:spPr bwMode="auto">
                  <a:xfrm>
                    <a:off x="1205" y="2271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9" name="AutoShape 298"/>
                  <p:cNvSpPr>
                    <a:spLocks noChangeArrowheads="1"/>
                  </p:cNvSpPr>
                  <p:nvPr/>
                </p:nvSpPr>
                <p:spPr bwMode="auto">
                  <a:xfrm>
                    <a:off x="1894" y="2099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0" name="AutoShape 299"/>
                  <p:cNvSpPr>
                    <a:spLocks noChangeArrowheads="1"/>
                  </p:cNvSpPr>
                  <p:nvPr/>
                </p:nvSpPr>
                <p:spPr bwMode="auto">
                  <a:xfrm>
                    <a:off x="516" y="2443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1" name="AutoShape 300"/>
                  <p:cNvSpPr>
                    <a:spLocks noChangeArrowheads="1"/>
                  </p:cNvSpPr>
                  <p:nvPr/>
                </p:nvSpPr>
                <p:spPr bwMode="auto">
                  <a:xfrm>
                    <a:off x="1040" y="2443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2" name="AutoShape 301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2271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3" name="AutoShape 302"/>
                  <p:cNvSpPr>
                    <a:spLocks noChangeArrowheads="1"/>
                  </p:cNvSpPr>
                  <p:nvPr/>
                </p:nvSpPr>
                <p:spPr bwMode="auto">
                  <a:xfrm>
                    <a:off x="1550" y="2443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1" name="Group 303"/>
                <p:cNvGrpSpPr>
                  <a:grpSpLocks/>
                </p:cNvGrpSpPr>
                <p:nvPr/>
              </p:nvGrpSpPr>
              <p:grpSpPr bwMode="auto">
                <a:xfrm>
                  <a:off x="1841" y="2592"/>
                  <a:ext cx="2522" cy="661"/>
                  <a:chOff x="0" y="1927"/>
                  <a:chExt cx="2522" cy="661"/>
                </a:xfrm>
              </p:grpSpPr>
              <p:sp>
                <p:nvSpPr>
                  <p:cNvPr id="6192" name="AutoShape 304"/>
                  <p:cNvSpPr>
                    <a:spLocks noChangeArrowheads="1"/>
                  </p:cNvSpPr>
                  <p:nvPr/>
                </p:nvSpPr>
                <p:spPr bwMode="auto">
                  <a:xfrm>
                    <a:off x="516" y="1927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3" name="AutoShape 305"/>
                  <p:cNvSpPr>
                    <a:spLocks noChangeArrowheads="1"/>
                  </p:cNvSpPr>
                  <p:nvPr/>
                </p:nvSpPr>
                <p:spPr bwMode="auto">
                  <a:xfrm>
                    <a:off x="345" y="2099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4" name="AutoShape 306"/>
                  <p:cNvSpPr>
                    <a:spLocks noChangeArrowheads="1"/>
                  </p:cNvSpPr>
                  <p:nvPr/>
                </p:nvSpPr>
                <p:spPr bwMode="auto">
                  <a:xfrm>
                    <a:off x="1033" y="1927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5" name="AutoShape 307"/>
                  <p:cNvSpPr>
                    <a:spLocks noChangeArrowheads="1"/>
                  </p:cNvSpPr>
                  <p:nvPr/>
                </p:nvSpPr>
                <p:spPr bwMode="auto">
                  <a:xfrm>
                    <a:off x="172" y="2271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6" name="AutoShape 308"/>
                  <p:cNvSpPr>
                    <a:spLocks noChangeArrowheads="1"/>
                  </p:cNvSpPr>
                  <p:nvPr/>
                </p:nvSpPr>
                <p:spPr bwMode="auto">
                  <a:xfrm>
                    <a:off x="861" y="2099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7" name="AutoShape 309"/>
                  <p:cNvSpPr>
                    <a:spLocks noChangeArrowheads="1"/>
                  </p:cNvSpPr>
                  <p:nvPr/>
                </p:nvSpPr>
                <p:spPr bwMode="auto">
                  <a:xfrm>
                    <a:off x="1550" y="1927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8" name="AutoShape 310"/>
                  <p:cNvSpPr>
                    <a:spLocks noChangeArrowheads="1"/>
                  </p:cNvSpPr>
                  <p:nvPr/>
                </p:nvSpPr>
                <p:spPr bwMode="auto">
                  <a:xfrm>
                    <a:off x="689" y="2271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9" name="AutoShape 311"/>
                  <p:cNvSpPr>
                    <a:spLocks noChangeArrowheads="1"/>
                  </p:cNvSpPr>
                  <p:nvPr/>
                </p:nvSpPr>
                <p:spPr bwMode="auto">
                  <a:xfrm>
                    <a:off x="1377" y="2099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0" name="AutoShape 312"/>
                  <p:cNvSpPr>
                    <a:spLocks noChangeArrowheads="1"/>
                  </p:cNvSpPr>
                  <p:nvPr/>
                </p:nvSpPr>
                <p:spPr bwMode="auto">
                  <a:xfrm>
                    <a:off x="2066" y="1927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1" name="AutoShape 3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43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2" name="AutoShape 314"/>
                  <p:cNvSpPr>
                    <a:spLocks noChangeArrowheads="1"/>
                  </p:cNvSpPr>
                  <p:nvPr/>
                </p:nvSpPr>
                <p:spPr bwMode="auto">
                  <a:xfrm>
                    <a:off x="1205" y="2271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3" name="AutoShape 315"/>
                  <p:cNvSpPr>
                    <a:spLocks noChangeArrowheads="1"/>
                  </p:cNvSpPr>
                  <p:nvPr/>
                </p:nvSpPr>
                <p:spPr bwMode="auto">
                  <a:xfrm>
                    <a:off x="1894" y="2099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4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516" y="2443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5" name="AutoShape 317"/>
                  <p:cNvSpPr>
                    <a:spLocks noChangeArrowheads="1"/>
                  </p:cNvSpPr>
                  <p:nvPr/>
                </p:nvSpPr>
                <p:spPr bwMode="auto">
                  <a:xfrm>
                    <a:off x="1040" y="2443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6" name="AutoShap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2271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7" name="AutoShape 319"/>
                  <p:cNvSpPr>
                    <a:spLocks noChangeArrowheads="1"/>
                  </p:cNvSpPr>
                  <p:nvPr/>
                </p:nvSpPr>
                <p:spPr bwMode="auto">
                  <a:xfrm>
                    <a:off x="1550" y="2443"/>
                    <a:ext cx="456" cy="145"/>
                  </a:xfrm>
                  <a:prstGeom prst="cube">
                    <a:avLst>
                      <a:gd name="adj" fmla="val 70833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89" name="Text Box 320"/>
              <p:cNvSpPr txBox="1">
                <a:spLocks noChangeArrowheads="1"/>
              </p:cNvSpPr>
              <p:nvPr/>
            </p:nvSpPr>
            <p:spPr bwMode="auto">
              <a:xfrm>
                <a:off x="4080" y="2723"/>
                <a:ext cx="342" cy="28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en-US" sz="4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43017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6963" y="1306513"/>
            <a:ext cx="135572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8998" name="Picture 6" descr="origamido_joisel_ladyhea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4888" y="2582863"/>
            <a:ext cx="71437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1252" name="Picture 9" descr="cyberglov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9300" y="5907088"/>
            <a:ext cx="1273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0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6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D2DFAC-DDD8-F64C-AF88-AB5C63B17B08}" type="slidenum">
              <a:rPr lang="en-US"/>
              <a:pPr/>
              <a:t>20</a:t>
            </a:fld>
            <a:endParaRPr lang="en-US"/>
          </a:p>
        </p:txBody>
      </p:sp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Decision Making Strategies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Comparison of Different Approaches</a:t>
            </a:r>
            <a:endParaRPr lang="en-US"/>
          </a:p>
        </p:txBody>
      </p:sp>
      <p:sp>
        <p:nvSpPr>
          <p:cNvPr id="22532" name="Slide Number Placeholder 6"/>
          <p:cNvSpPr txBox="1">
            <a:spLocks noGrp="1"/>
          </p:cNvSpPr>
          <p:nvPr/>
        </p:nvSpPr>
        <p:spPr bwMode="auto">
          <a:xfrm>
            <a:off x="261938" y="6402388"/>
            <a:ext cx="1905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fld id="{5853F440-9CE4-2243-8B8A-703DF2E684FF}" type="slidenum">
              <a:rPr lang="en-US" sz="1000">
                <a:solidFill>
                  <a:schemeClr val="tx1"/>
                </a:solidFill>
                <a:latin typeface="Arial" charset="0"/>
              </a:rPr>
              <a:pPr algn="l"/>
              <a:t>20</a:t>
            </a:fld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53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50" y="1962150"/>
            <a:ext cx="619125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7270750" y="2184400"/>
            <a:ext cx="1474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*(lower is better)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646238" y="5019675"/>
            <a:ext cx="512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WDP: measures the percentage of data points that are not in the desired performance interval</a:t>
            </a:r>
          </a:p>
          <a:p>
            <a:pPr algn="l">
              <a:buFont typeface="Arial" charset="0"/>
              <a:buChar char="•"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2DD73-D4AC-6947-B640-C2685846EBA1}" type="slidenum">
              <a:rPr lang="en-US"/>
              <a:pPr/>
              <a:t>21</a:t>
            </a:fld>
            <a:endParaRPr lang="en-US"/>
          </a:p>
        </p:txBody>
      </p: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>
          <a:xfrm>
            <a:off x="914400" y="123825"/>
            <a:ext cx="7772400" cy="788988"/>
          </a:xfrm>
        </p:spPr>
        <p:txBody>
          <a:bodyPr/>
          <a:lstStyle/>
          <a:p>
            <a:pPr eaLnBrk="1" hangingPunct="1"/>
            <a:r>
              <a:rPr lang="en-US" sz="5400"/>
              <a:t>Summary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4294967295"/>
          </p:nvPr>
        </p:nvSpPr>
        <p:spPr>
          <a:xfrm>
            <a:off x="619125" y="1258888"/>
            <a:ext cx="8524875" cy="5430837"/>
          </a:xfrm>
        </p:spPr>
        <p:txBody>
          <a:bodyPr/>
          <a:lstStyle/>
          <a:p>
            <a:pPr lvl="1" eaLnBrk="1" hangingPunct="1"/>
            <a:r>
              <a:rPr lang="en-US" sz="3200"/>
              <a:t>Angstrom project is approaching the computing problem with two key ideas</a:t>
            </a:r>
          </a:p>
          <a:p>
            <a:pPr lvl="2" eaLnBrk="1" hangingPunct="1"/>
            <a:r>
              <a:rPr lang="en-US" sz="3000"/>
              <a:t>Create a fully distributed architecture</a:t>
            </a:r>
          </a:p>
          <a:p>
            <a:pPr lvl="2" eaLnBrk="1" hangingPunct="1"/>
            <a:r>
              <a:rPr lang="en-US" sz="3000"/>
              <a:t>Create a fundamentally new computational model – SEEC </a:t>
            </a:r>
          </a:p>
          <a:p>
            <a:pPr lvl="1" eaLnBrk="1" hangingPunct="1"/>
            <a:r>
              <a:rPr lang="en-US" sz="3200"/>
              <a:t> Angstrom approach has the potential to solve the power efficiency, performance and programmability challenges</a:t>
            </a:r>
          </a:p>
          <a:p>
            <a:pPr lvl="1" eaLnBrk="1" hangingPunct="1"/>
            <a:r>
              <a:rPr lang="en-US" sz="3200"/>
              <a:t>SEEC approach is showing promise as a new way of building computer ystems</a:t>
            </a:r>
            <a:endParaRPr lang="en-US" sz="3800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261938" y="6402388"/>
            <a:ext cx="1905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fld id="{745B799E-AD7B-C14C-B5E0-B511FC43A3DA}" type="slidenum">
              <a:rPr lang="en-US" sz="1000">
                <a:solidFill>
                  <a:schemeClr val="tx1"/>
                </a:solidFill>
                <a:latin typeface="Arial" charset="0"/>
              </a:rPr>
              <a:pPr algn="l"/>
              <a:t>21</a:t>
            </a:fld>
            <a:endParaRPr lang="en-US" sz="100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4DF0A-DF0C-9345-811A-457398888BA0}" type="slidenum">
              <a:rPr lang="en-US"/>
              <a:pPr/>
              <a:t>3</a:t>
            </a:fld>
            <a:endParaRPr lang="en-US"/>
          </a:p>
        </p:txBody>
      </p:sp>
      <p:sp>
        <p:nvSpPr>
          <p:cNvPr id="1028" name="Rectangle 1257"/>
          <p:cNvSpPr>
            <a:spLocks/>
          </p:cNvSpPr>
          <p:nvPr/>
        </p:nvSpPr>
        <p:spPr bwMode="auto">
          <a:xfrm>
            <a:off x="641350" y="88900"/>
            <a:ext cx="78263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r>
              <a:rPr lang="en-US"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Project Angstrom: </a:t>
            </a:r>
          </a:p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r>
              <a:rPr lang="en-US" sz="36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Building 1000-Core Processor Systems</a:t>
            </a:r>
          </a:p>
        </p:txBody>
      </p:sp>
      <p:sp>
        <p:nvSpPr>
          <p:cNvPr id="1029" name="AutoShape 181"/>
          <p:cNvSpPr>
            <a:spLocks noChangeArrowheads="1"/>
          </p:cNvSpPr>
          <p:nvPr/>
        </p:nvSpPr>
        <p:spPr bwMode="auto">
          <a:xfrm>
            <a:off x="2058988" y="5214938"/>
            <a:ext cx="763587" cy="247650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30" name="AutoShape 182"/>
          <p:cNvSpPr>
            <a:spLocks noChangeArrowheads="1"/>
          </p:cNvSpPr>
          <p:nvPr/>
        </p:nvSpPr>
        <p:spPr bwMode="auto">
          <a:xfrm>
            <a:off x="2205038" y="5391150"/>
            <a:ext cx="261937" cy="93663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31" name="AutoShape 183"/>
          <p:cNvSpPr>
            <a:spLocks noChangeArrowheads="1"/>
          </p:cNvSpPr>
          <p:nvPr/>
        </p:nvSpPr>
        <p:spPr bwMode="auto">
          <a:xfrm>
            <a:off x="2697163" y="5262563"/>
            <a:ext cx="114300" cy="149225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32" name="AutoShape 184"/>
          <p:cNvSpPr>
            <a:spLocks noChangeArrowheads="1"/>
          </p:cNvSpPr>
          <p:nvPr/>
        </p:nvSpPr>
        <p:spPr bwMode="auto">
          <a:xfrm>
            <a:off x="1849438" y="5427663"/>
            <a:ext cx="765175" cy="238125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33" name="AutoShape 185"/>
          <p:cNvSpPr>
            <a:spLocks noChangeArrowheads="1"/>
          </p:cNvSpPr>
          <p:nvPr/>
        </p:nvSpPr>
        <p:spPr bwMode="auto">
          <a:xfrm>
            <a:off x="2684463" y="5214938"/>
            <a:ext cx="762000" cy="247650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34" name="AutoShape 186"/>
          <p:cNvSpPr>
            <a:spLocks noChangeArrowheads="1"/>
          </p:cNvSpPr>
          <p:nvPr/>
        </p:nvSpPr>
        <p:spPr bwMode="auto">
          <a:xfrm>
            <a:off x="1997075" y="5594350"/>
            <a:ext cx="260350" cy="95250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35" name="AutoShape 187"/>
          <p:cNvSpPr>
            <a:spLocks noChangeArrowheads="1"/>
          </p:cNvSpPr>
          <p:nvPr/>
        </p:nvSpPr>
        <p:spPr bwMode="auto">
          <a:xfrm>
            <a:off x="2827338" y="5391150"/>
            <a:ext cx="263525" cy="93663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36" name="AutoShape 188"/>
          <p:cNvSpPr>
            <a:spLocks noChangeArrowheads="1"/>
          </p:cNvSpPr>
          <p:nvPr/>
        </p:nvSpPr>
        <p:spPr bwMode="auto">
          <a:xfrm>
            <a:off x="2487613" y="5473700"/>
            <a:ext cx="115887" cy="147638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37" name="AutoShape 189"/>
          <p:cNvSpPr>
            <a:spLocks noChangeArrowheads="1"/>
          </p:cNvSpPr>
          <p:nvPr/>
        </p:nvSpPr>
        <p:spPr bwMode="auto">
          <a:xfrm>
            <a:off x="3325813" y="5262563"/>
            <a:ext cx="114300" cy="149225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38" name="AutoShape 190"/>
          <p:cNvSpPr>
            <a:spLocks noChangeArrowheads="1"/>
          </p:cNvSpPr>
          <p:nvPr/>
        </p:nvSpPr>
        <p:spPr bwMode="auto">
          <a:xfrm>
            <a:off x="1639888" y="5634038"/>
            <a:ext cx="763587" cy="242887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39" name="AutoShape 191"/>
          <p:cNvSpPr>
            <a:spLocks noChangeArrowheads="1"/>
          </p:cNvSpPr>
          <p:nvPr/>
        </p:nvSpPr>
        <p:spPr bwMode="auto">
          <a:xfrm>
            <a:off x="2474913" y="5427663"/>
            <a:ext cx="763587" cy="238125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40" name="AutoShape 192"/>
          <p:cNvSpPr>
            <a:spLocks noChangeArrowheads="1"/>
          </p:cNvSpPr>
          <p:nvPr/>
        </p:nvSpPr>
        <p:spPr bwMode="auto">
          <a:xfrm>
            <a:off x="3308350" y="5214938"/>
            <a:ext cx="766763" cy="247650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41" name="AutoShape 193"/>
          <p:cNvSpPr>
            <a:spLocks noChangeArrowheads="1"/>
          </p:cNvSpPr>
          <p:nvPr/>
        </p:nvSpPr>
        <p:spPr bwMode="auto">
          <a:xfrm>
            <a:off x="1785938" y="5803900"/>
            <a:ext cx="263525" cy="95250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42" name="AutoShape 194"/>
          <p:cNvSpPr>
            <a:spLocks noChangeArrowheads="1"/>
          </p:cNvSpPr>
          <p:nvPr/>
        </p:nvSpPr>
        <p:spPr bwMode="auto">
          <a:xfrm>
            <a:off x="2622550" y="5594350"/>
            <a:ext cx="260350" cy="95250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43" name="AutoShape 195"/>
          <p:cNvSpPr>
            <a:spLocks noChangeArrowheads="1"/>
          </p:cNvSpPr>
          <p:nvPr/>
        </p:nvSpPr>
        <p:spPr bwMode="auto">
          <a:xfrm>
            <a:off x="3452813" y="5391150"/>
            <a:ext cx="263525" cy="93663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44" name="AutoShape 196"/>
          <p:cNvSpPr>
            <a:spLocks noChangeArrowheads="1"/>
          </p:cNvSpPr>
          <p:nvPr/>
        </p:nvSpPr>
        <p:spPr bwMode="auto">
          <a:xfrm>
            <a:off x="2279650" y="5676900"/>
            <a:ext cx="115888" cy="150813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45" name="AutoShape 197"/>
          <p:cNvSpPr>
            <a:spLocks noChangeArrowheads="1"/>
          </p:cNvSpPr>
          <p:nvPr/>
        </p:nvSpPr>
        <p:spPr bwMode="auto">
          <a:xfrm>
            <a:off x="3111500" y="5473700"/>
            <a:ext cx="117475" cy="147638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46" name="AutoShape 198"/>
          <p:cNvSpPr>
            <a:spLocks noChangeArrowheads="1"/>
          </p:cNvSpPr>
          <p:nvPr/>
        </p:nvSpPr>
        <p:spPr bwMode="auto">
          <a:xfrm>
            <a:off x="3946525" y="5267325"/>
            <a:ext cx="114300" cy="144463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47" name="AutoShape 199"/>
          <p:cNvSpPr>
            <a:spLocks noChangeArrowheads="1"/>
          </p:cNvSpPr>
          <p:nvPr/>
        </p:nvSpPr>
        <p:spPr bwMode="auto">
          <a:xfrm>
            <a:off x="2265363" y="5634038"/>
            <a:ext cx="765175" cy="242887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48" name="AutoShape 200"/>
          <p:cNvSpPr>
            <a:spLocks noChangeArrowheads="1"/>
          </p:cNvSpPr>
          <p:nvPr/>
        </p:nvSpPr>
        <p:spPr bwMode="auto">
          <a:xfrm>
            <a:off x="3098800" y="5427663"/>
            <a:ext cx="762000" cy="238125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49" name="AutoShape 201"/>
          <p:cNvSpPr>
            <a:spLocks noChangeArrowheads="1"/>
          </p:cNvSpPr>
          <p:nvPr/>
        </p:nvSpPr>
        <p:spPr bwMode="auto">
          <a:xfrm>
            <a:off x="3933825" y="5214938"/>
            <a:ext cx="765175" cy="247650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50" name="AutoShape 202"/>
          <p:cNvSpPr>
            <a:spLocks noChangeArrowheads="1"/>
          </p:cNvSpPr>
          <p:nvPr/>
        </p:nvSpPr>
        <p:spPr bwMode="auto">
          <a:xfrm>
            <a:off x="1430338" y="5845175"/>
            <a:ext cx="765175" cy="238125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51" name="AutoShape 203"/>
          <p:cNvSpPr>
            <a:spLocks noChangeArrowheads="1"/>
          </p:cNvSpPr>
          <p:nvPr/>
        </p:nvSpPr>
        <p:spPr bwMode="auto">
          <a:xfrm>
            <a:off x="2070100" y="5884863"/>
            <a:ext cx="117475" cy="150812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52" name="AutoShape 204"/>
          <p:cNvSpPr>
            <a:spLocks noChangeArrowheads="1"/>
          </p:cNvSpPr>
          <p:nvPr/>
        </p:nvSpPr>
        <p:spPr bwMode="auto">
          <a:xfrm>
            <a:off x="2411413" y="5803900"/>
            <a:ext cx="263525" cy="95250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53" name="AutoShape 205"/>
          <p:cNvSpPr>
            <a:spLocks noChangeArrowheads="1"/>
          </p:cNvSpPr>
          <p:nvPr/>
        </p:nvSpPr>
        <p:spPr bwMode="auto">
          <a:xfrm>
            <a:off x="3243263" y="5599113"/>
            <a:ext cx="261937" cy="93662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54" name="AutoShape 206"/>
          <p:cNvSpPr>
            <a:spLocks noChangeArrowheads="1"/>
          </p:cNvSpPr>
          <p:nvPr/>
        </p:nvSpPr>
        <p:spPr bwMode="auto">
          <a:xfrm>
            <a:off x="4081463" y="5391150"/>
            <a:ext cx="263525" cy="93663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55" name="AutoShape 207"/>
          <p:cNvSpPr>
            <a:spLocks noChangeArrowheads="1"/>
          </p:cNvSpPr>
          <p:nvPr/>
        </p:nvSpPr>
        <p:spPr bwMode="auto">
          <a:xfrm>
            <a:off x="2903538" y="5676900"/>
            <a:ext cx="115887" cy="150813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56" name="AutoShape 208"/>
          <p:cNvSpPr>
            <a:spLocks noChangeArrowheads="1"/>
          </p:cNvSpPr>
          <p:nvPr/>
        </p:nvSpPr>
        <p:spPr bwMode="auto">
          <a:xfrm>
            <a:off x="3738563" y="5473700"/>
            <a:ext cx="109537" cy="152400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57" name="AutoShape 209"/>
          <p:cNvSpPr>
            <a:spLocks noChangeArrowheads="1"/>
          </p:cNvSpPr>
          <p:nvPr/>
        </p:nvSpPr>
        <p:spPr bwMode="auto">
          <a:xfrm>
            <a:off x="2892425" y="5634038"/>
            <a:ext cx="762000" cy="242887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58" name="AutoShape 210"/>
          <p:cNvSpPr>
            <a:spLocks noChangeArrowheads="1"/>
          </p:cNvSpPr>
          <p:nvPr/>
        </p:nvSpPr>
        <p:spPr bwMode="auto">
          <a:xfrm>
            <a:off x="3727450" y="5427663"/>
            <a:ext cx="763588" cy="238125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59" name="AutoShape 211"/>
          <p:cNvSpPr>
            <a:spLocks noChangeArrowheads="1"/>
          </p:cNvSpPr>
          <p:nvPr/>
        </p:nvSpPr>
        <p:spPr bwMode="auto">
          <a:xfrm>
            <a:off x="2058988" y="5845175"/>
            <a:ext cx="763587" cy="238125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60" name="AutoShape 212"/>
          <p:cNvSpPr>
            <a:spLocks noChangeArrowheads="1"/>
          </p:cNvSpPr>
          <p:nvPr/>
        </p:nvSpPr>
        <p:spPr bwMode="auto">
          <a:xfrm>
            <a:off x="3036888" y="5803900"/>
            <a:ext cx="260350" cy="96838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61" name="AutoShape 213"/>
          <p:cNvSpPr>
            <a:spLocks noChangeArrowheads="1"/>
          </p:cNvSpPr>
          <p:nvPr/>
        </p:nvSpPr>
        <p:spPr bwMode="auto">
          <a:xfrm>
            <a:off x="3873500" y="5594350"/>
            <a:ext cx="263525" cy="95250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62" name="AutoShape 214"/>
          <p:cNvSpPr>
            <a:spLocks noChangeArrowheads="1"/>
          </p:cNvSpPr>
          <p:nvPr/>
        </p:nvSpPr>
        <p:spPr bwMode="auto">
          <a:xfrm>
            <a:off x="2697163" y="5884863"/>
            <a:ext cx="115887" cy="150812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63" name="AutoShape 215"/>
          <p:cNvSpPr>
            <a:spLocks noChangeArrowheads="1"/>
          </p:cNvSpPr>
          <p:nvPr/>
        </p:nvSpPr>
        <p:spPr bwMode="auto">
          <a:xfrm>
            <a:off x="3530600" y="5680075"/>
            <a:ext cx="112713" cy="153988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64" name="AutoShape 216"/>
          <p:cNvSpPr>
            <a:spLocks noChangeArrowheads="1"/>
          </p:cNvSpPr>
          <p:nvPr/>
        </p:nvSpPr>
        <p:spPr bwMode="auto">
          <a:xfrm>
            <a:off x="2684463" y="5845175"/>
            <a:ext cx="762000" cy="238125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65" name="AutoShape 217"/>
          <p:cNvSpPr>
            <a:spLocks noChangeArrowheads="1"/>
          </p:cNvSpPr>
          <p:nvPr/>
        </p:nvSpPr>
        <p:spPr bwMode="auto">
          <a:xfrm>
            <a:off x="3516313" y="5634038"/>
            <a:ext cx="766762" cy="242887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66" name="AutoShape 218"/>
          <p:cNvSpPr>
            <a:spLocks noChangeArrowheads="1"/>
          </p:cNvSpPr>
          <p:nvPr/>
        </p:nvSpPr>
        <p:spPr bwMode="auto">
          <a:xfrm>
            <a:off x="3663950" y="5803900"/>
            <a:ext cx="258763" cy="96838"/>
          </a:xfrm>
          <a:prstGeom prst="cube">
            <a:avLst>
              <a:gd name="adj" fmla="val 39514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67" name="AutoShape 219"/>
          <p:cNvSpPr>
            <a:spLocks noChangeArrowheads="1"/>
          </p:cNvSpPr>
          <p:nvPr/>
        </p:nvSpPr>
        <p:spPr bwMode="auto">
          <a:xfrm>
            <a:off x="3324225" y="5889625"/>
            <a:ext cx="111125" cy="147638"/>
          </a:xfrm>
          <a:prstGeom prst="cube">
            <a:avLst>
              <a:gd name="adj" fmla="val 69537"/>
            </a:avLst>
          </a:prstGeom>
          <a:solidFill>
            <a:srgbClr val="00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68" name="AutoShape 220"/>
          <p:cNvSpPr>
            <a:spLocks noChangeArrowheads="1"/>
          </p:cNvSpPr>
          <p:nvPr/>
        </p:nvSpPr>
        <p:spPr bwMode="auto">
          <a:xfrm>
            <a:off x="3308350" y="5845175"/>
            <a:ext cx="766763" cy="238125"/>
          </a:xfrm>
          <a:prstGeom prst="cube">
            <a:avLst>
              <a:gd name="adj" fmla="val 70833"/>
            </a:avLst>
          </a:prstGeom>
          <a:solidFill>
            <a:srgbClr val="80808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69" name="Freeform 221"/>
          <p:cNvSpPr>
            <a:spLocks/>
          </p:cNvSpPr>
          <p:nvPr/>
        </p:nvSpPr>
        <p:spPr bwMode="auto">
          <a:xfrm>
            <a:off x="1771650" y="5229225"/>
            <a:ext cx="2581275" cy="744538"/>
          </a:xfrm>
          <a:custGeom>
            <a:avLst/>
            <a:gdLst>
              <a:gd name="T0" fmla="*/ 2147483647 w 3411"/>
              <a:gd name="T1" fmla="*/ 2147483647 h 983"/>
              <a:gd name="T2" fmla="*/ 2147483647 w 3411"/>
              <a:gd name="T3" fmla="*/ 2147483647 h 983"/>
              <a:gd name="T4" fmla="*/ 2147483647 w 3411"/>
              <a:gd name="T5" fmla="*/ 2147483647 h 983"/>
              <a:gd name="T6" fmla="*/ 2147483647 w 3411"/>
              <a:gd name="T7" fmla="*/ 2147483647 h 983"/>
              <a:gd name="T8" fmla="*/ 2147483647 w 3411"/>
              <a:gd name="T9" fmla="*/ 2147483647 h 983"/>
              <a:gd name="T10" fmla="*/ 2147483647 w 3411"/>
              <a:gd name="T11" fmla="*/ 2147483647 h 983"/>
              <a:gd name="T12" fmla="*/ 2147483647 w 3411"/>
              <a:gd name="T13" fmla="*/ 2147483647 h 983"/>
              <a:gd name="T14" fmla="*/ 2147483647 w 3411"/>
              <a:gd name="T15" fmla="*/ 2147483647 h 983"/>
              <a:gd name="T16" fmla="*/ 2147483647 w 3411"/>
              <a:gd name="T17" fmla="*/ 2147483647 h 9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11"/>
              <a:gd name="T28" fmla="*/ 0 h 983"/>
              <a:gd name="T29" fmla="*/ 3411 w 3411"/>
              <a:gd name="T30" fmla="*/ 983 h 9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11" h="983">
                <a:moveTo>
                  <a:pt x="3251" y="201"/>
                </a:moveTo>
                <a:cubicBezTo>
                  <a:pt x="3091" y="397"/>
                  <a:pt x="2236" y="279"/>
                  <a:pt x="2062" y="494"/>
                </a:cubicBezTo>
                <a:cubicBezTo>
                  <a:pt x="1888" y="709"/>
                  <a:pt x="2880" y="567"/>
                  <a:pt x="2707" y="764"/>
                </a:cubicBezTo>
                <a:cubicBezTo>
                  <a:pt x="2534" y="961"/>
                  <a:pt x="1843" y="895"/>
                  <a:pt x="1427" y="896"/>
                </a:cubicBezTo>
                <a:cubicBezTo>
                  <a:pt x="1006" y="897"/>
                  <a:pt x="0" y="983"/>
                  <a:pt x="183" y="768"/>
                </a:cubicBezTo>
                <a:cubicBezTo>
                  <a:pt x="366" y="553"/>
                  <a:pt x="1235" y="691"/>
                  <a:pt x="1390" y="494"/>
                </a:cubicBezTo>
                <a:cubicBezTo>
                  <a:pt x="1545" y="297"/>
                  <a:pt x="605" y="402"/>
                  <a:pt x="755" y="201"/>
                </a:cubicBezTo>
                <a:cubicBezTo>
                  <a:pt x="905" y="0"/>
                  <a:pt x="1577" y="69"/>
                  <a:pt x="1993" y="69"/>
                </a:cubicBezTo>
                <a:cubicBezTo>
                  <a:pt x="2409" y="69"/>
                  <a:pt x="3411" y="5"/>
                  <a:pt x="3251" y="201"/>
                </a:cubicBezTo>
                <a:close/>
              </a:path>
            </a:pathLst>
          </a:custGeom>
          <a:noFill/>
          <a:ln w="38100" cap="flat" cmpd="sng">
            <a:solidFill>
              <a:srgbClr val="990099">
                <a:alpha val="70195"/>
              </a:srgbClr>
            </a:solidFill>
            <a:prstDash val="solid"/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Rectangle 222"/>
          <p:cNvSpPr>
            <a:spLocks noChangeArrowheads="1"/>
          </p:cNvSpPr>
          <p:nvPr/>
        </p:nvSpPr>
        <p:spPr bwMode="auto">
          <a:xfrm>
            <a:off x="2593975" y="3749675"/>
            <a:ext cx="1476375" cy="1192213"/>
          </a:xfrm>
          <a:prstGeom prst="rect">
            <a:avLst/>
          </a:prstGeom>
          <a:solidFill>
            <a:srgbClr val="96969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71" name="AutoShape 223"/>
          <p:cNvSpPr>
            <a:spLocks noChangeArrowheads="1"/>
          </p:cNvSpPr>
          <p:nvPr/>
        </p:nvSpPr>
        <p:spPr bwMode="auto">
          <a:xfrm>
            <a:off x="4017963" y="4689475"/>
            <a:ext cx="342900" cy="84138"/>
          </a:xfrm>
          <a:prstGeom prst="rightArrow">
            <a:avLst>
              <a:gd name="adj1" fmla="val 57139"/>
              <a:gd name="adj2" fmla="val 224829"/>
            </a:avLst>
          </a:prstGeom>
          <a:solidFill>
            <a:srgbClr val="00FF00">
              <a:alpha val="74901"/>
            </a:srgbClr>
          </a:solidFill>
          <a:ln w="3175">
            <a:solidFill>
              <a:srgbClr val="0033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72" name="AutoShape 224"/>
          <p:cNvSpPr>
            <a:spLocks noChangeArrowheads="1"/>
          </p:cNvSpPr>
          <p:nvPr/>
        </p:nvSpPr>
        <p:spPr bwMode="auto">
          <a:xfrm rot="5400000">
            <a:off x="3786188" y="4991100"/>
            <a:ext cx="342900" cy="85725"/>
          </a:xfrm>
          <a:prstGeom prst="rightArrow">
            <a:avLst>
              <a:gd name="adj1" fmla="val 57139"/>
              <a:gd name="adj2" fmla="val 207889"/>
            </a:avLst>
          </a:prstGeom>
          <a:solidFill>
            <a:srgbClr val="00FF00">
              <a:alpha val="74901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73" name="Rectangle 225"/>
          <p:cNvSpPr>
            <a:spLocks noChangeArrowheads="1"/>
          </p:cNvSpPr>
          <p:nvPr/>
        </p:nvSpPr>
        <p:spPr bwMode="auto">
          <a:xfrm>
            <a:off x="3675063" y="4587875"/>
            <a:ext cx="346075" cy="271463"/>
          </a:xfrm>
          <a:prstGeom prst="rect">
            <a:avLst/>
          </a:prstGeom>
          <a:solidFill>
            <a:srgbClr val="00A4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pPr algn="l" defTabSz="820738" eaLnBrk="0" hangingPunct="0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r>
              <a:rPr lang="en-US" sz="800">
                <a:latin typeface="Arial" charset="0"/>
              </a:rPr>
              <a:t>emesh</a:t>
            </a:r>
          </a:p>
          <a:p>
            <a:pPr algn="l" defTabSz="820738" eaLnBrk="0" hangingPunct="0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r>
              <a:rPr lang="en-US" sz="800">
                <a:latin typeface="Arial" charset="0"/>
              </a:rPr>
              <a:t>Router</a:t>
            </a:r>
          </a:p>
        </p:txBody>
      </p:sp>
      <p:sp>
        <p:nvSpPr>
          <p:cNvPr id="1074" name="Rectangle 226"/>
          <p:cNvSpPr>
            <a:spLocks noChangeArrowheads="1"/>
          </p:cNvSpPr>
          <p:nvPr/>
        </p:nvSpPr>
        <p:spPr bwMode="auto">
          <a:xfrm>
            <a:off x="3048000" y="4135438"/>
            <a:ext cx="501650" cy="501650"/>
          </a:xfrm>
          <a:prstGeom prst="rect">
            <a:avLst/>
          </a:prstGeom>
          <a:solidFill>
            <a:srgbClr val="0000A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91429" rIns="91429" bIns="45714">
            <a:prstTxWarp prst="textNoShape">
              <a:avLst/>
            </a:prstTxWarp>
          </a:bodyPr>
          <a:lstStyle/>
          <a:p>
            <a:pPr algn="l" defTabSz="820738" eaLnBrk="0" hangingPunct="0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r>
              <a:rPr lang="en-US">
                <a:latin typeface="Arial" charset="0"/>
              </a:rPr>
              <a:t>Compute</a:t>
            </a:r>
          </a:p>
          <a:p>
            <a:pPr algn="l" defTabSz="820738" eaLnBrk="0" hangingPunct="0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r>
              <a:rPr lang="en-US">
                <a:latin typeface="Arial" charset="0"/>
              </a:rPr>
              <a:t>Core</a:t>
            </a:r>
            <a:endParaRPr lang="en-US" sz="800">
              <a:latin typeface="Arial" charset="0"/>
            </a:endParaRPr>
          </a:p>
        </p:txBody>
      </p:sp>
      <p:sp>
        <p:nvSpPr>
          <p:cNvPr id="1075" name="Rectangle 227"/>
          <p:cNvSpPr>
            <a:spLocks noChangeArrowheads="1"/>
          </p:cNvSpPr>
          <p:nvPr/>
        </p:nvSpPr>
        <p:spPr bwMode="auto">
          <a:xfrm>
            <a:off x="3043238" y="3810000"/>
            <a:ext cx="498475" cy="244475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 eaLnBrk="0" hangingPunct="0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Cache</a:t>
            </a:r>
          </a:p>
        </p:txBody>
      </p:sp>
      <p:sp>
        <p:nvSpPr>
          <p:cNvPr id="1076" name="Rectangle 228"/>
          <p:cNvSpPr>
            <a:spLocks noChangeArrowheads="1"/>
          </p:cNvSpPr>
          <p:nvPr/>
        </p:nvSpPr>
        <p:spPr bwMode="auto">
          <a:xfrm rot="-5400000">
            <a:off x="2564606" y="3923507"/>
            <a:ext cx="531813" cy="28575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 eaLnBrk="0" hangingPunct="0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eDRAM</a:t>
            </a:r>
          </a:p>
        </p:txBody>
      </p:sp>
      <p:sp>
        <p:nvSpPr>
          <p:cNvPr id="1077" name="Rectangle 229"/>
          <p:cNvSpPr>
            <a:spLocks noChangeArrowheads="1"/>
          </p:cNvSpPr>
          <p:nvPr/>
        </p:nvSpPr>
        <p:spPr bwMode="auto">
          <a:xfrm rot="-5400000">
            <a:off x="3407569" y="3966369"/>
            <a:ext cx="593725" cy="230187"/>
          </a:xfrm>
          <a:prstGeom prst="rect">
            <a:avLst/>
          </a:prstGeom>
          <a:solidFill>
            <a:srgbClr val="0000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27429" anchor="b">
            <a:prstTxWarp prst="textNoShape">
              <a:avLst/>
            </a:prstTxWarp>
          </a:bodyPr>
          <a:lstStyle/>
          <a:p>
            <a:pPr algn="l" defTabSz="820738" eaLnBrk="0" hangingPunct="0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r>
              <a:rPr lang="en-US">
                <a:latin typeface="Arial" charset="0"/>
              </a:rPr>
              <a:t>Partner</a:t>
            </a:r>
          </a:p>
        </p:txBody>
      </p:sp>
      <p:sp>
        <p:nvSpPr>
          <p:cNvPr id="1078" name="AutoShape 230"/>
          <p:cNvSpPr>
            <a:spLocks noChangeArrowheads="1"/>
          </p:cNvSpPr>
          <p:nvPr/>
        </p:nvSpPr>
        <p:spPr bwMode="auto">
          <a:xfrm rot="-5400000">
            <a:off x="3313907" y="3988594"/>
            <a:ext cx="1125537" cy="73025"/>
          </a:xfrm>
          <a:prstGeom prst="rightArrow">
            <a:avLst>
              <a:gd name="adj1" fmla="val 54287"/>
              <a:gd name="adj2" fmla="val 192520"/>
            </a:avLst>
          </a:prstGeom>
          <a:solidFill>
            <a:srgbClr val="00FF00">
              <a:alpha val="74901"/>
            </a:srgbClr>
          </a:solidFill>
          <a:ln w="3175">
            <a:solidFill>
              <a:srgbClr val="003300"/>
            </a:solidFill>
            <a:miter lim="800000"/>
            <a:headEnd/>
            <a:tailEnd/>
          </a:ln>
        </p:spPr>
        <p:txBody>
          <a:bodyPr vert="eaVert"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79" name="AutoShape 231"/>
          <p:cNvSpPr>
            <a:spLocks noChangeArrowheads="1"/>
          </p:cNvSpPr>
          <p:nvPr/>
        </p:nvSpPr>
        <p:spPr bwMode="auto">
          <a:xfrm rot="5400000">
            <a:off x="3383757" y="3996531"/>
            <a:ext cx="1130300" cy="71437"/>
          </a:xfrm>
          <a:prstGeom prst="rightArrow">
            <a:avLst>
              <a:gd name="adj1" fmla="val 54287"/>
              <a:gd name="adj2" fmla="val 197633"/>
            </a:avLst>
          </a:prstGeom>
          <a:solidFill>
            <a:srgbClr val="00FF00">
              <a:alpha val="74901"/>
            </a:srgbClr>
          </a:solidFill>
          <a:ln w="3175">
            <a:solidFill>
              <a:srgbClr val="003300"/>
            </a:solidFill>
            <a:miter lim="800000"/>
            <a:headEnd/>
            <a:tailEnd/>
          </a:ln>
        </p:spPr>
        <p:txBody>
          <a:bodyPr rot="10800000" vert="eaVert"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80" name="AutoShape 232"/>
          <p:cNvSpPr>
            <a:spLocks noChangeArrowheads="1"/>
          </p:cNvSpPr>
          <p:nvPr/>
        </p:nvSpPr>
        <p:spPr bwMode="auto">
          <a:xfrm rot="10800000">
            <a:off x="2354263" y="4756150"/>
            <a:ext cx="1316037" cy="82550"/>
          </a:xfrm>
          <a:prstGeom prst="rightArrow">
            <a:avLst>
              <a:gd name="adj1" fmla="val 54287"/>
              <a:gd name="adj2" fmla="val 211383"/>
            </a:avLst>
          </a:prstGeom>
          <a:solidFill>
            <a:srgbClr val="00FF00">
              <a:alpha val="74901"/>
            </a:srgbClr>
          </a:solidFill>
          <a:ln w="3175">
            <a:solidFill>
              <a:srgbClr val="003300"/>
            </a:solidFill>
            <a:miter lim="800000"/>
            <a:headEnd/>
            <a:tailEnd/>
          </a:ln>
        </p:spPr>
        <p:txBody>
          <a:bodyPr rot="10800000"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81" name="AutoShape 233"/>
          <p:cNvSpPr>
            <a:spLocks noChangeArrowheads="1"/>
          </p:cNvSpPr>
          <p:nvPr/>
        </p:nvSpPr>
        <p:spPr bwMode="auto">
          <a:xfrm>
            <a:off x="2359025" y="4684713"/>
            <a:ext cx="1316038" cy="85725"/>
          </a:xfrm>
          <a:prstGeom prst="rightArrow">
            <a:avLst>
              <a:gd name="adj1" fmla="val 54287"/>
              <a:gd name="adj2" fmla="val 203554"/>
            </a:avLst>
          </a:prstGeom>
          <a:solidFill>
            <a:srgbClr val="00FF00">
              <a:alpha val="74901"/>
            </a:srgbClr>
          </a:solidFill>
          <a:ln w="3175">
            <a:solidFill>
              <a:srgbClr val="003300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82" name="AutoShape 234"/>
          <p:cNvSpPr>
            <a:spLocks noChangeArrowheads="1"/>
          </p:cNvSpPr>
          <p:nvPr/>
        </p:nvSpPr>
        <p:spPr bwMode="auto">
          <a:xfrm rot="10800000">
            <a:off x="4014788" y="4775200"/>
            <a:ext cx="341312" cy="87313"/>
          </a:xfrm>
          <a:prstGeom prst="rightArrow">
            <a:avLst>
              <a:gd name="adj1" fmla="val 57139"/>
              <a:gd name="adj2" fmla="val 215668"/>
            </a:avLst>
          </a:prstGeom>
          <a:solidFill>
            <a:srgbClr val="00FF00">
              <a:alpha val="74901"/>
            </a:srgbClr>
          </a:solidFill>
          <a:ln w="3175">
            <a:solidFill>
              <a:srgbClr val="003300"/>
            </a:solidFill>
            <a:miter lim="800000"/>
            <a:headEnd/>
            <a:tailEnd/>
          </a:ln>
        </p:spPr>
        <p:txBody>
          <a:bodyPr rot="10800000"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83" name="AutoShape 235"/>
          <p:cNvSpPr>
            <a:spLocks noChangeArrowheads="1"/>
          </p:cNvSpPr>
          <p:nvPr/>
        </p:nvSpPr>
        <p:spPr bwMode="auto">
          <a:xfrm rot="-5400000">
            <a:off x="3697288" y="4986338"/>
            <a:ext cx="339725" cy="85725"/>
          </a:xfrm>
          <a:prstGeom prst="rightArrow">
            <a:avLst>
              <a:gd name="adj1" fmla="val 57139"/>
              <a:gd name="adj2" fmla="val 205964"/>
            </a:avLst>
          </a:prstGeom>
          <a:solidFill>
            <a:srgbClr val="00FF00">
              <a:alpha val="74901"/>
            </a:srgbClr>
          </a:solidFill>
          <a:ln w="3175">
            <a:solidFill>
              <a:srgbClr val="003300"/>
            </a:solidFill>
            <a:miter lim="800000"/>
            <a:headEnd/>
            <a:tailEnd/>
          </a:ln>
        </p:spPr>
        <p:txBody>
          <a:bodyPr vert="eaVert"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84" name="AutoShape 236"/>
          <p:cNvSpPr>
            <a:spLocks noChangeArrowheads="1"/>
          </p:cNvSpPr>
          <p:nvPr/>
        </p:nvSpPr>
        <p:spPr bwMode="auto">
          <a:xfrm>
            <a:off x="2198688" y="4479925"/>
            <a:ext cx="1979612" cy="107950"/>
          </a:xfrm>
          <a:prstGeom prst="leftRightArrow">
            <a:avLst>
              <a:gd name="adj1" fmla="val 48889"/>
              <a:gd name="adj2" fmla="val 167421"/>
            </a:avLst>
          </a:prstGeom>
          <a:solidFill>
            <a:srgbClr val="990099">
              <a:alpha val="74901"/>
            </a:srgbClr>
          </a:solidFill>
          <a:ln w="3175">
            <a:solidFill>
              <a:srgbClr val="660066"/>
            </a:solidFill>
            <a:miter lim="800000"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85" name="Oval 237"/>
          <p:cNvSpPr>
            <a:spLocks noChangeArrowheads="1"/>
          </p:cNvSpPr>
          <p:nvPr/>
        </p:nvSpPr>
        <p:spPr bwMode="auto">
          <a:xfrm>
            <a:off x="2627313" y="4376738"/>
            <a:ext cx="409575" cy="306387"/>
          </a:xfrm>
          <a:prstGeom prst="ellipse">
            <a:avLst/>
          </a:prstGeom>
          <a:solidFill>
            <a:srgbClr val="80008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 eaLnBrk="0" hangingPunct="0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r>
              <a:rPr lang="en-US" sz="800">
                <a:latin typeface="Arial" charset="0"/>
              </a:rPr>
              <a:t>WDM</a:t>
            </a:r>
          </a:p>
          <a:p>
            <a:pPr algn="l" defTabSz="820738" eaLnBrk="0" hangingPunct="0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r>
              <a:rPr lang="en-US" sz="800">
                <a:latin typeface="Arial" charset="0"/>
              </a:rPr>
              <a:t>Hub</a:t>
            </a:r>
          </a:p>
        </p:txBody>
      </p:sp>
      <p:sp>
        <p:nvSpPr>
          <p:cNvPr id="1086" name="AutoShape 238"/>
          <p:cNvSpPr>
            <a:spLocks noChangeArrowheads="1"/>
          </p:cNvSpPr>
          <p:nvPr/>
        </p:nvSpPr>
        <p:spPr bwMode="auto">
          <a:xfrm rot="5400000">
            <a:off x="3471863" y="3922712"/>
            <a:ext cx="107950" cy="244475"/>
          </a:xfrm>
          <a:prstGeom prst="curvedRightArrow">
            <a:avLst>
              <a:gd name="adj1" fmla="val 46657"/>
              <a:gd name="adj2" fmla="val 93335"/>
              <a:gd name="adj3" fmla="val 33333"/>
            </a:avLst>
          </a:prstGeom>
          <a:solidFill>
            <a:srgbClr val="FF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rot="10800000" vert="eaVert"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87" name="AutoShape 239"/>
          <p:cNvSpPr>
            <a:spLocks noChangeArrowheads="1"/>
          </p:cNvSpPr>
          <p:nvPr/>
        </p:nvSpPr>
        <p:spPr bwMode="auto">
          <a:xfrm rot="-5400000">
            <a:off x="3492500" y="4056063"/>
            <a:ext cx="104775" cy="244475"/>
          </a:xfrm>
          <a:prstGeom prst="curvedRightArrow">
            <a:avLst>
              <a:gd name="adj1" fmla="val 48071"/>
              <a:gd name="adj2" fmla="val 96164"/>
              <a:gd name="adj3" fmla="val 33333"/>
            </a:avLst>
          </a:prstGeom>
          <a:solidFill>
            <a:srgbClr val="FF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lIns="91429" tIns="45714" rIns="91429" bIns="45714" anchor="ctr">
            <a:prstTxWarp prst="textNoShape">
              <a:avLst/>
            </a:prstTxWarp>
          </a:bodyPr>
          <a:lstStyle/>
          <a:p>
            <a:pPr algn="l" defTabSz="820738">
              <a:spcBef>
                <a:spcPct val="20000"/>
              </a:spcBef>
              <a:buClr>
                <a:schemeClr val="tx1"/>
              </a:buClr>
              <a:buFont typeface="Times" charset="0"/>
              <a:buNone/>
            </a:pPr>
            <a:endParaRPr lang="en-US" sz="1000">
              <a:latin typeface="Arial" charset="0"/>
            </a:endParaRPr>
          </a:p>
        </p:txBody>
      </p:sp>
      <p:sp>
        <p:nvSpPr>
          <p:cNvPr id="1088" name="Line 240"/>
          <p:cNvSpPr>
            <a:spLocks noChangeShapeType="1"/>
          </p:cNvSpPr>
          <p:nvPr/>
        </p:nvSpPr>
        <p:spPr bwMode="auto">
          <a:xfrm>
            <a:off x="3262313" y="4008438"/>
            <a:ext cx="0" cy="1635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vert="eaVert"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Line 241"/>
          <p:cNvSpPr>
            <a:spLocks noChangeShapeType="1"/>
          </p:cNvSpPr>
          <p:nvPr/>
        </p:nvSpPr>
        <p:spPr bwMode="auto">
          <a:xfrm>
            <a:off x="2936875" y="3868738"/>
            <a:ext cx="1444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vert="eaVert"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0" name="Line 242"/>
          <p:cNvSpPr>
            <a:spLocks noChangeShapeType="1"/>
          </p:cNvSpPr>
          <p:nvPr/>
        </p:nvSpPr>
        <p:spPr bwMode="auto">
          <a:xfrm>
            <a:off x="2935288" y="4216400"/>
            <a:ext cx="1365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vert="eaVert"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1" name="Line 243"/>
          <p:cNvSpPr>
            <a:spLocks noChangeShapeType="1"/>
          </p:cNvSpPr>
          <p:nvPr/>
        </p:nvSpPr>
        <p:spPr bwMode="auto">
          <a:xfrm flipV="1">
            <a:off x="2974975" y="4408488"/>
            <a:ext cx="4763" cy="539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vert="eaVert"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2" name="Line 244"/>
          <p:cNvSpPr>
            <a:spLocks noChangeShapeType="1"/>
          </p:cNvSpPr>
          <p:nvPr/>
        </p:nvSpPr>
        <p:spPr bwMode="auto">
          <a:xfrm>
            <a:off x="3505200" y="4430713"/>
            <a:ext cx="211138" cy="1952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vert="eaVert"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93" name="Group 1299"/>
          <p:cNvGrpSpPr>
            <a:grpSpLocks/>
          </p:cNvGrpSpPr>
          <p:nvPr/>
        </p:nvGrpSpPr>
        <p:grpSpPr bwMode="auto">
          <a:xfrm>
            <a:off x="1241425" y="3675063"/>
            <a:ext cx="1192213" cy="655637"/>
            <a:chOff x="2792413" y="4621213"/>
            <a:chExt cx="1014412" cy="557212"/>
          </a:xfrm>
        </p:grpSpPr>
        <p:sp>
          <p:nvSpPr>
            <p:cNvPr id="1369" name="AutoShape 247"/>
            <p:cNvSpPr>
              <a:spLocks noChangeArrowheads="1"/>
            </p:cNvSpPr>
            <p:nvPr/>
          </p:nvSpPr>
          <p:spPr bwMode="auto">
            <a:xfrm>
              <a:off x="2792413" y="4621213"/>
              <a:ext cx="1014412" cy="55721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>
                <a:spcBef>
                  <a:spcPct val="20000"/>
                </a:spcBef>
                <a:buClr>
                  <a:schemeClr val="tx1"/>
                </a:buClr>
                <a:buFont typeface="Times" charset="0"/>
                <a:buNone/>
              </a:pPr>
              <a:endParaRPr lang="en-US" sz="1000">
                <a:latin typeface="Arial" charset="0"/>
              </a:endParaRP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897188" y="4695825"/>
            <a:ext cx="858837" cy="454025"/>
          </p:xfrm>
          <a:graphic>
            <a:graphicData uri="http://schemas.openxmlformats.org/presentationml/2006/ole">
              <p:oleObj spid="_x0000_s1026" name="Visio" r:id="rId4" imgW="3034284" imgH="1460754" progId="Visio.Drawing.11">
                <p:embed/>
              </p:oleObj>
            </a:graphicData>
          </a:graphic>
        </p:graphicFrame>
      </p:grpSp>
      <p:sp>
        <p:nvSpPr>
          <p:cNvPr id="1094" name="Line 249"/>
          <p:cNvSpPr>
            <a:spLocks noChangeShapeType="1"/>
          </p:cNvSpPr>
          <p:nvPr/>
        </p:nvSpPr>
        <p:spPr bwMode="auto">
          <a:xfrm>
            <a:off x="2335213" y="3679825"/>
            <a:ext cx="731837" cy="1397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" name="Line 250"/>
          <p:cNvSpPr>
            <a:spLocks noChangeShapeType="1"/>
          </p:cNvSpPr>
          <p:nvPr/>
        </p:nvSpPr>
        <p:spPr bwMode="auto">
          <a:xfrm flipH="1">
            <a:off x="2366963" y="4037013"/>
            <a:ext cx="700087" cy="2873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" name="Line 1255"/>
          <p:cNvSpPr>
            <a:spLocks noChangeShapeType="1"/>
          </p:cNvSpPr>
          <p:nvPr/>
        </p:nvSpPr>
        <p:spPr bwMode="auto">
          <a:xfrm>
            <a:off x="2593975" y="4948238"/>
            <a:ext cx="509588" cy="6429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7" name="Line 1256"/>
          <p:cNvSpPr>
            <a:spLocks noChangeShapeType="1"/>
          </p:cNvSpPr>
          <p:nvPr/>
        </p:nvSpPr>
        <p:spPr bwMode="auto">
          <a:xfrm flipH="1">
            <a:off x="3695700" y="4940300"/>
            <a:ext cx="374650" cy="6540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01882" tIns="50941" rIns="101882" bIns="50941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14" name="Straight Connector 1313"/>
          <p:cNvCxnSpPr/>
          <p:nvPr/>
        </p:nvCxnSpPr>
        <p:spPr bwMode="auto">
          <a:xfrm rot="5400000">
            <a:off x="2288381" y="1718469"/>
            <a:ext cx="2351088" cy="1657350"/>
          </a:xfrm>
          <a:prstGeom prst="line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7" name="Straight Connector 1316"/>
          <p:cNvCxnSpPr/>
          <p:nvPr/>
        </p:nvCxnSpPr>
        <p:spPr bwMode="auto">
          <a:xfrm rot="10800000" flipV="1">
            <a:off x="4476750" y="3848100"/>
            <a:ext cx="4186238" cy="1751013"/>
          </a:xfrm>
          <a:prstGeom prst="line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100" name="Group 1233"/>
          <p:cNvGrpSpPr>
            <a:grpSpLocks/>
          </p:cNvGrpSpPr>
          <p:nvPr/>
        </p:nvGrpSpPr>
        <p:grpSpPr bwMode="auto">
          <a:xfrm>
            <a:off x="4276725" y="1389063"/>
            <a:ext cx="4362450" cy="2422525"/>
            <a:chOff x="4275976" y="1389386"/>
            <a:chExt cx="4362778" cy="2421650"/>
          </a:xfrm>
        </p:grpSpPr>
        <p:grpSp>
          <p:nvGrpSpPr>
            <p:cNvPr id="1223" name="Group 164"/>
            <p:cNvGrpSpPr>
              <a:grpSpLocks/>
            </p:cNvGrpSpPr>
            <p:nvPr/>
          </p:nvGrpSpPr>
          <p:grpSpPr bwMode="auto">
            <a:xfrm>
              <a:off x="4290810" y="3615423"/>
              <a:ext cx="4347944" cy="195613"/>
              <a:chOff x="408" y="3103"/>
              <a:chExt cx="4464" cy="201"/>
            </a:xfrm>
          </p:grpSpPr>
          <p:sp>
            <p:nvSpPr>
              <p:cNvPr id="1362" name="Rounded Rectangle 65"/>
              <p:cNvSpPr>
                <a:spLocks noChangeArrowheads="1"/>
              </p:cNvSpPr>
              <p:nvPr/>
            </p:nvSpPr>
            <p:spPr bwMode="auto">
              <a:xfrm>
                <a:off x="408" y="3103"/>
                <a:ext cx="4464" cy="201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5400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r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63" name="Rectangle 166"/>
              <p:cNvSpPr>
                <a:spLocks noChangeArrowheads="1"/>
              </p:cNvSpPr>
              <p:nvPr/>
            </p:nvSpPr>
            <p:spPr bwMode="auto">
              <a:xfrm>
                <a:off x="3518" y="3132"/>
                <a:ext cx="1335" cy="139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b="1" i="1">
                    <a:solidFill>
                      <a:schemeClr val="tx1"/>
                    </a:solidFill>
                    <a:latin typeface="Arial" charset="0"/>
                  </a:rPr>
                  <a:t>SEEC Architecture API</a:t>
                </a:r>
              </a:p>
            </p:txBody>
          </p:sp>
          <p:sp>
            <p:nvSpPr>
              <p:cNvPr id="1364" name="Rectangle 167"/>
              <p:cNvSpPr>
                <a:spLocks noChangeArrowheads="1"/>
              </p:cNvSpPr>
              <p:nvPr/>
            </p:nvSpPr>
            <p:spPr bwMode="auto">
              <a:xfrm>
                <a:off x="477" y="3139"/>
                <a:ext cx="341" cy="126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800">
                    <a:solidFill>
                      <a:schemeClr val="tx1"/>
                    </a:solidFill>
                    <a:latin typeface="Arial" charset="0"/>
                  </a:rPr>
                  <a:t>Energy</a:t>
                </a:r>
              </a:p>
            </p:txBody>
          </p:sp>
          <p:sp>
            <p:nvSpPr>
              <p:cNvPr id="1365" name="Rectangle 168"/>
              <p:cNvSpPr>
                <a:spLocks noChangeArrowheads="1"/>
              </p:cNvSpPr>
              <p:nvPr/>
            </p:nvSpPr>
            <p:spPr bwMode="auto">
              <a:xfrm>
                <a:off x="2256" y="3139"/>
                <a:ext cx="365" cy="126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800">
                    <a:solidFill>
                      <a:schemeClr val="tx1"/>
                    </a:solidFill>
                    <a:latin typeface="Arial" charset="0"/>
                  </a:rPr>
                  <a:t>Locality</a:t>
                </a:r>
              </a:p>
            </p:txBody>
          </p:sp>
          <p:sp>
            <p:nvSpPr>
              <p:cNvPr id="1366" name="Rectangle 169"/>
              <p:cNvSpPr>
                <a:spLocks noChangeArrowheads="1"/>
              </p:cNvSpPr>
              <p:nvPr/>
            </p:nvSpPr>
            <p:spPr bwMode="auto">
              <a:xfrm>
                <a:off x="930" y="3139"/>
                <a:ext cx="587" cy="126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800">
                    <a:solidFill>
                      <a:schemeClr val="tx1"/>
                    </a:solidFill>
                    <a:latin typeface="Arial" charset="0"/>
                  </a:rPr>
                  <a:t>Perf. Events</a:t>
                </a:r>
              </a:p>
            </p:txBody>
          </p:sp>
          <p:sp>
            <p:nvSpPr>
              <p:cNvPr id="1367" name="Rectangle 170"/>
              <p:cNvSpPr>
                <a:spLocks noChangeArrowheads="1"/>
              </p:cNvSpPr>
              <p:nvPr/>
            </p:nvSpPr>
            <p:spPr bwMode="auto">
              <a:xfrm>
                <a:off x="1624" y="3139"/>
                <a:ext cx="527" cy="126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800">
                    <a:solidFill>
                      <a:schemeClr val="tx1"/>
                    </a:solidFill>
                    <a:latin typeface="Arial" charset="0"/>
                  </a:rPr>
                  <a:t>HW-Config</a:t>
                </a:r>
              </a:p>
            </p:txBody>
          </p:sp>
          <p:sp>
            <p:nvSpPr>
              <p:cNvPr id="1368" name="Rectangle 171"/>
              <p:cNvSpPr>
                <a:spLocks noChangeArrowheads="1"/>
              </p:cNvSpPr>
              <p:nvPr/>
            </p:nvSpPr>
            <p:spPr bwMode="auto">
              <a:xfrm>
                <a:off x="2731" y="3139"/>
                <a:ext cx="682" cy="126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800">
                    <a:solidFill>
                      <a:schemeClr val="tx1"/>
                    </a:solidFill>
                    <a:latin typeface="Arial" charset="0"/>
                  </a:rPr>
                  <a:t>Security-Level</a:t>
                </a:r>
              </a:p>
            </p:txBody>
          </p:sp>
        </p:grpSp>
        <p:grpSp>
          <p:nvGrpSpPr>
            <p:cNvPr id="1224" name="Group 1292"/>
            <p:cNvGrpSpPr>
              <a:grpSpLocks/>
            </p:cNvGrpSpPr>
            <p:nvPr/>
          </p:nvGrpSpPr>
          <p:grpSpPr bwMode="auto">
            <a:xfrm>
              <a:off x="4284333" y="3247383"/>
              <a:ext cx="4347258" cy="334578"/>
              <a:chOff x="1035" y="2137"/>
              <a:chExt cx="3846" cy="296"/>
            </a:xfrm>
          </p:grpSpPr>
          <p:sp>
            <p:nvSpPr>
              <p:cNvPr id="1251" name="Rounded Rectangle 66"/>
              <p:cNvSpPr>
                <a:spLocks noChangeArrowheads="1"/>
              </p:cNvSpPr>
              <p:nvPr/>
            </p:nvSpPr>
            <p:spPr bwMode="auto">
              <a:xfrm>
                <a:off x="1035" y="2147"/>
                <a:ext cx="3846" cy="26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rgbClr val="B9A43B"/>
                </a:solidFill>
                <a:round/>
                <a:headEnd/>
                <a:tailEnd/>
              </a:ln>
            </p:spPr>
            <p:txBody>
              <a:bodyPr wrap="none" lIns="41029" tIns="41029" rIns="41029" bIns="41029" anchor="ctr">
                <a:prstTxWarp prst="textNoShape">
                  <a:avLst/>
                </a:prstTxWarp>
              </a:bodyPr>
              <a:lstStyle/>
              <a:p>
                <a:pPr algn="r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200">
                    <a:solidFill>
                      <a:schemeClr val="tx1"/>
                    </a:solidFill>
                    <a:latin typeface="Arial" charset="0"/>
                  </a:rPr>
                  <a:t>OS</a:t>
                </a:r>
              </a:p>
            </p:txBody>
          </p:sp>
          <p:sp>
            <p:nvSpPr>
              <p:cNvPr id="1252" name="AutoShape 209"/>
              <p:cNvSpPr>
                <a:spLocks noChangeArrowheads="1"/>
              </p:cNvSpPr>
              <p:nvPr/>
            </p:nvSpPr>
            <p:spPr bwMode="auto">
              <a:xfrm>
                <a:off x="1633" y="2168"/>
                <a:ext cx="2717" cy="24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 anchorCtr="1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        Self Aware Factored OS  –  SEFOS</a:t>
                </a:r>
              </a:p>
            </p:txBody>
          </p:sp>
          <p:sp>
            <p:nvSpPr>
              <p:cNvPr id="1253" name="Text Box 211"/>
              <p:cNvSpPr txBox="1">
                <a:spLocks noChangeArrowheads="1"/>
              </p:cNvSpPr>
              <p:nvPr/>
            </p:nvSpPr>
            <p:spPr bwMode="auto">
              <a:xfrm>
                <a:off x="1797" y="2137"/>
                <a:ext cx="190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">
                    <a:solidFill>
                      <a:schemeClr val="tx1"/>
                    </a:solidFill>
                    <a:latin typeface="Arial" charset="0"/>
                  </a:rPr>
                  <a:t>Observe</a:t>
                </a:r>
                <a:endParaRPr lang="en-US" sz="100">
                  <a:latin typeface="Arial" charset="0"/>
                </a:endParaRPr>
              </a:p>
            </p:txBody>
          </p:sp>
          <p:sp>
            <p:nvSpPr>
              <p:cNvPr id="1254" name="Text Box 212"/>
              <p:cNvSpPr txBox="1">
                <a:spLocks noChangeArrowheads="1"/>
              </p:cNvSpPr>
              <p:nvPr/>
            </p:nvSpPr>
            <p:spPr bwMode="auto">
              <a:xfrm>
                <a:off x="1713" y="2348"/>
                <a:ext cx="183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">
                    <a:solidFill>
                      <a:schemeClr val="tx1"/>
                    </a:solidFill>
                    <a:latin typeface="Arial" charset="0"/>
                  </a:rPr>
                  <a:t>Decide</a:t>
                </a:r>
                <a:endParaRPr lang="en-US" sz="100">
                  <a:latin typeface="Arial" charset="0"/>
                </a:endParaRPr>
              </a:p>
            </p:txBody>
          </p:sp>
          <p:sp>
            <p:nvSpPr>
              <p:cNvPr id="1255" name="Text Box 213"/>
              <p:cNvSpPr txBox="1">
                <a:spLocks noChangeArrowheads="1"/>
              </p:cNvSpPr>
              <p:nvPr/>
            </p:nvSpPr>
            <p:spPr bwMode="auto">
              <a:xfrm>
                <a:off x="1903" y="2349"/>
                <a:ext cx="16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">
                    <a:solidFill>
                      <a:schemeClr val="tx1"/>
                    </a:solidFill>
                    <a:latin typeface="Arial" charset="0"/>
                  </a:rPr>
                  <a:t>Act</a:t>
                </a:r>
                <a:endParaRPr lang="en-US" sz="100">
                  <a:latin typeface="Arial" charset="0"/>
                </a:endParaRPr>
              </a:p>
            </p:txBody>
          </p:sp>
          <p:sp>
            <p:nvSpPr>
              <p:cNvPr id="1256" name="AutoShape 214"/>
              <p:cNvSpPr>
                <a:spLocks noChangeArrowheads="1"/>
              </p:cNvSpPr>
              <p:nvPr/>
            </p:nvSpPr>
            <p:spPr bwMode="auto">
              <a:xfrm rot="7800000">
                <a:off x="1820" y="2253"/>
                <a:ext cx="32" cy="58"/>
              </a:xfrm>
              <a:prstGeom prst="rightArrow">
                <a:avLst>
                  <a:gd name="adj1" fmla="val 49694"/>
                  <a:gd name="adj2" fmla="val 55083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57" name="AutoShape 219"/>
              <p:cNvSpPr>
                <a:spLocks noChangeArrowheads="1"/>
              </p:cNvSpPr>
              <p:nvPr/>
            </p:nvSpPr>
            <p:spPr bwMode="auto">
              <a:xfrm>
                <a:off x="1942" y="2303"/>
                <a:ext cx="110" cy="75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58" name="AutoShape 217"/>
              <p:cNvSpPr>
                <a:spLocks noChangeArrowheads="1"/>
              </p:cNvSpPr>
              <p:nvPr/>
            </p:nvSpPr>
            <p:spPr bwMode="auto">
              <a:xfrm>
                <a:off x="1846" y="2193"/>
                <a:ext cx="119" cy="74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59" name="Rectangle 221"/>
              <p:cNvSpPr>
                <a:spLocks noChangeAspect="1" noChangeArrowheads="1"/>
              </p:cNvSpPr>
              <p:nvPr/>
            </p:nvSpPr>
            <p:spPr bwMode="auto">
              <a:xfrm>
                <a:off x="1862" y="2198"/>
                <a:ext cx="10" cy="27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60" name="Oval 222"/>
              <p:cNvSpPr>
                <a:spLocks noChangeAspect="1" noChangeArrowheads="1"/>
              </p:cNvSpPr>
              <p:nvPr/>
            </p:nvSpPr>
            <p:spPr bwMode="auto">
              <a:xfrm>
                <a:off x="1859" y="2222"/>
                <a:ext cx="16" cy="13"/>
              </a:xfrm>
              <a:prstGeom prst="ellipse">
                <a:avLst/>
              </a:prstGeom>
              <a:solidFill>
                <a:srgbClr val="9900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61" name="Rectangle 223"/>
              <p:cNvSpPr>
                <a:spLocks noChangeAspect="1" noChangeArrowheads="1"/>
              </p:cNvSpPr>
              <p:nvPr/>
            </p:nvSpPr>
            <p:spPr bwMode="auto">
              <a:xfrm>
                <a:off x="1862" y="2217"/>
                <a:ext cx="10" cy="1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62" name="Rectangle 225"/>
              <p:cNvSpPr>
                <a:spLocks noChangeAspect="1" noChangeArrowheads="1"/>
              </p:cNvSpPr>
              <p:nvPr/>
            </p:nvSpPr>
            <p:spPr bwMode="auto">
              <a:xfrm>
                <a:off x="1887" y="2198"/>
                <a:ext cx="9" cy="27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63" name="Oval 226"/>
              <p:cNvSpPr>
                <a:spLocks noChangeAspect="1" noChangeArrowheads="1"/>
              </p:cNvSpPr>
              <p:nvPr/>
            </p:nvSpPr>
            <p:spPr bwMode="auto">
              <a:xfrm>
                <a:off x="1884" y="2222"/>
                <a:ext cx="15" cy="13"/>
              </a:xfrm>
              <a:prstGeom prst="ellipse">
                <a:avLst/>
              </a:prstGeom>
              <a:solidFill>
                <a:srgbClr val="9900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64" name="Rectangle 227"/>
              <p:cNvSpPr>
                <a:spLocks noChangeAspect="1" noChangeArrowheads="1"/>
              </p:cNvSpPr>
              <p:nvPr/>
            </p:nvSpPr>
            <p:spPr bwMode="auto">
              <a:xfrm>
                <a:off x="1887" y="2217"/>
                <a:ext cx="9" cy="11"/>
              </a:xfrm>
              <a:prstGeom prst="rect">
                <a:avLst/>
              </a:prstGeom>
              <a:solidFill>
                <a:srgbClr val="9900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65" name="AutoShape 232"/>
              <p:cNvSpPr>
                <a:spLocks noChangeArrowheads="1"/>
              </p:cNvSpPr>
              <p:nvPr/>
            </p:nvSpPr>
            <p:spPr bwMode="auto">
              <a:xfrm>
                <a:off x="1870" y="2245"/>
                <a:ext cx="1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4800 w 21600"/>
                  <a:gd name="T13" fmla="*/ 1662 h 21600"/>
                  <a:gd name="T14" fmla="*/ 16800 w 21600"/>
                  <a:gd name="T15" fmla="*/ 1329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AutoShape 233"/>
              <p:cNvSpPr>
                <a:spLocks noChangeArrowheads="1"/>
              </p:cNvSpPr>
              <p:nvPr/>
            </p:nvSpPr>
            <p:spPr bwMode="auto">
              <a:xfrm>
                <a:off x="1897" y="2245"/>
                <a:ext cx="1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4800 w 21600"/>
                  <a:gd name="T13" fmla="*/ 1662 h 21600"/>
                  <a:gd name="T14" fmla="*/ 16800 w 21600"/>
                  <a:gd name="T15" fmla="*/ 1329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AutoShape 234"/>
              <p:cNvSpPr>
                <a:spLocks noChangeArrowheads="1"/>
              </p:cNvSpPr>
              <p:nvPr/>
            </p:nvSpPr>
            <p:spPr bwMode="auto">
              <a:xfrm>
                <a:off x="1925" y="2245"/>
                <a:ext cx="1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4800 w 21600"/>
                  <a:gd name="T13" fmla="*/ 1662 h 21600"/>
                  <a:gd name="T14" fmla="*/ 16800 w 21600"/>
                  <a:gd name="T15" fmla="*/ 1329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Oval 311"/>
              <p:cNvSpPr>
                <a:spLocks noChangeArrowheads="1"/>
              </p:cNvSpPr>
              <p:nvPr/>
            </p:nvSpPr>
            <p:spPr bwMode="auto">
              <a:xfrm>
                <a:off x="1909" y="2197"/>
                <a:ext cx="48" cy="3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69" name="Line 312"/>
              <p:cNvSpPr>
                <a:spLocks noChangeShapeType="1"/>
              </p:cNvSpPr>
              <p:nvPr/>
            </p:nvSpPr>
            <p:spPr bwMode="auto">
              <a:xfrm flipH="1" flipV="1">
                <a:off x="1910" y="2214"/>
                <a:ext cx="9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Line 313"/>
              <p:cNvSpPr>
                <a:spLocks noChangeShapeType="1"/>
              </p:cNvSpPr>
              <p:nvPr/>
            </p:nvSpPr>
            <p:spPr bwMode="auto">
              <a:xfrm flipV="1">
                <a:off x="1934" y="2198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Line 314"/>
              <p:cNvSpPr>
                <a:spLocks noChangeShapeType="1"/>
              </p:cNvSpPr>
              <p:nvPr/>
            </p:nvSpPr>
            <p:spPr bwMode="auto">
              <a:xfrm flipV="1">
                <a:off x="1949" y="2214"/>
                <a:ext cx="7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Line 315"/>
              <p:cNvSpPr>
                <a:spLocks noChangeShapeType="1"/>
              </p:cNvSpPr>
              <p:nvPr/>
            </p:nvSpPr>
            <p:spPr bwMode="auto">
              <a:xfrm flipH="1" flipV="1">
                <a:off x="1916" y="2203"/>
                <a:ext cx="5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Line 316"/>
              <p:cNvSpPr>
                <a:spLocks noChangeShapeType="1"/>
              </p:cNvSpPr>
              <p:nvPr/>
            </p:nvSpPr>
            <p:spPr bwMode="auto">
              <a:xfrm flipV="1">
                <a:off x="1945" y="2203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Line 317"/>
              <p:cNvSpPr>
                <a:spLocks noChangeShapeType="1"/>
              </p:cNvSpPr>
              <p:nvPr/>
            </p:nvSpPr>
            <p:spPr bwMode="auto">
              <a:xfrm flipV="1">
                <a:off x="1934" y="2201"/>
                <a:ext cx="7" cy="2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Oval 318"/>
              <p:cNvSpPr>
                <a:spLocks noChangeArrowheads="1"/>
              </p:cNvSpPr>
              <p:nvPr/>
            </p:nvSpPr>
            <p:spPr bwMode="auto">
              <a:xfrm>
                <a:off x="1917" y="2222"/>
                <a:ext cx="32" cy="1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76" name="Line 319"/>
              <p:cNvSpPr>
                <a:spLocks noChangeShapeType="1"/>
              </p:cNvSpPr>
              <p:nvPr/>
            </p:nvSpPr>
            <p:spPr bwMode="auto">
              <a:xfrm>
                <a:off x="1911" y="2208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Line 320"/>
              <p:cNvSpPr>
                <a:spLocks noChangeShapeType="1"/>
              </p:cNvSpPr>
              <p:nvPr/>
            </p:nvSpPr>
            <p:spPr bwMode="auto">
              <a:xfrm>
                <a:off x="1924" y="2199"/>
                <a:ext cx="3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Line 321"/>
              <p:cNvSpPr>
                <a:spLocks noChangeShapeType="1"/>
              </p:cNvSpPr>
              <p:nvPr/>
            </p:nvSpPr>
            <p:spPr bwMode="auto">
              <a:xfrm flipH="1">
                <a:off x="1942" y="2199"/>
                <a:ext cx="2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Line 322"/>
              <p:cNvSpPr>
                <a:spLocks noChangeShapeType="1"/>
              </p:cNvSpPr>
              <p:nvPr/>
            </p:nvSpPr>
            <p:spPr bwMode="auto">
              <a:xfrm flipH="1">
                <a:off x="1951" y="2208"/>
                <a:ext cx="3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AutoShape 416"/>
              <p:cNvSpPr>
                <a:spLocks noChangeArrowheads="1"/>
              </p:cNvSpPr>
              <p:nvPr/>
            </p:nvSpPr>
            <p:spPr bwMode="auto">
              <a:xfrm>
                <a:off x="1893" y="2313"/>
                <a:ext cx="41" cy="47"/>
              </a:xfrm>
              <a:prstGeom prst="rightArrow">
                <a:avLst>
                  <a:gd name="adj1" fmla="val 49694"/>
                  <a:gd name="adj2" fmla="val 55083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81" name="AutoShape 417"/>
              <p:cNvSpPr>
                <a:spLocks noChangeArrowheads="1"/>
              </p:cNvSpPr>
              <p:nvPr/>
            </p:nvSpPr>
            <p:spPr bwMode="auto">
              <a:xfrm rot="-7800000">
                <a:off x="1958" y="2252"/>
                <a:ext cx="33" cy="57"/>
              </a:xfrm>
              <a:prstGeom prst="rightArrow">
                <a:avLst>
                  <a:gd name="adj1" fmla="val 49694"/>
                  <a:gd name="adj2" fmla="val 55083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100">
                  <a:latin typeface="Arial" charset="0"/>
                </a:endParaRPr>
              </a:p>
            </p:txBody>
          </p:sp>
          <p:sp>
            <p:nvSpPr>
              <p:cNvPr id="1282" name="AutoShape 218"/>
              <p:cNvSpPr>
                <a:spLocks noChangeArrowheads="1"/>
              </p:cNvSpPr>
              <p:nvPr/>
            </p:nvSpPr>
            <p:spPr bwMode="auto">
              <a:xfrm>
                <a:off x="1711" y="2302"/>
                <a:ext cx="171" cy="75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grpSp>
            <p:nvGrpSpPr>
              <p:cNvPr id="1283" name="Group 242"/>
              <p:cNvGrpSpPr>
                <a:grpSpLocks/>
              </p:cNvGrpSpPr>
              <p:nvPr/>
            </p:nvGrpSpPr>
            <p:grpSpPr bwMode="auto">
              <a:xfrm>
                <a:off x="1723" y="2317"/>
                <a:ext cx="34" cy="21"/>
                <a:chOff x="1852" y="1826"/>
                <a:chExt cx="85" cy="89"/>
              </a:xfrm>
            </p:grpSpPr>
            <p:sp>
              <p:nvSpPr>
                <p:cNvPr id="1360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856" y="1826"/>
                  <a:ext cx="3" cy="8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1" name="Line 24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893" y="1871"/>
                  <a:ext cx="3" cy="8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84" name="Freeform 248"/>
              <p:cNvSpPr>
                <a:spLocks/>
              </p:cNvSpPr>
              <p:nvPr/>
            </p:nvSpPr>
            <p:spPr bwMode="auto">
              <a:xfrm>
                <a:off x="1728" y="2325"/>
                <a:ext cx="21" cy="9"/>
              </a:xfrm>
              <a:custGeom>
                <a:avLst/>
                <a:gdLst>
                  <a:gd name="T0" fmla="*/ 0 w 54"/>
                  <a:gd name="T1" fmla="*/ 0 h 42"/>
                  <a:gd name="T2" fmla="*/ 0 w 54"/>
                  <a:gd name="T3" fmla="*/ 0 h 42"/>
                  <a:gd name="T4" fmla="*/ 0 w 54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42"/>
                  <a:gd name="T11" fmla="*/ 54 w 54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42">
                    <a:moveTo>
                      <a:pt x="0" y="0"/>
                    </a:moveTo>
                    <a:cubicBezTo>
                      <a:pt x="4" y="15"/>
                      <a:pt x="9" y="30"/>
                      <a:pt x="18" y="36"/>
                    </a:cubicBezTo>
                    <a:cubicBezTo>
                      <a:pt x="27" y="42"/>
                      <a:pt x="48" y="38"/>
                      <a:pt x="54" y="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85" name="Group 239"/>
              <p:cNvGrpSpPr>
                <a:grpSpLocks/>
              </p:cNvGrpSpPr>
              <p:nvPr/>
            </p:nvGrpSpPr>
            <p:grpSpPr bwMode="auto">
              <a:xfrm>
                <a:off x="1762" y="2317"/>
                <a:ext cx="34" cy="21"/>
                <a:chOff x="1852" y="1826"/>
                <a:chExt cx="85" cy="89"/>
              </a:xfrm>
            </p:grpSpPr>
            <p:sp>
              <p:nvSpPr>
                <p:cNvPr id="1358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1856" y="1826"/>
                  <a:ext cx="3" cy="8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9" name="Line 24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893" y="1871"/>
                  <a:ext cx="3" cy="8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86" name="Freeform 249"/>
              <p:cNvSpPr>
                <a:spLocks/>
              </p:cNvSpPr>
              <p:nvPr/>
            </p:nvSpPr>
            <p:spPr bwMode="auto">
              <a:xfrm>
                <a:off x="1768" y="2322"/>
                <a:ext cx="22" cy="11"/>
              </a:xfrm>
              <a:custGeom>
                <a:avLst/>
                <a:gdLst>
                  <a:gd name="T0" fmla="*/ 0 w 54"/>
                  <a:gd name="T1" fmla="*/ 0 h 47"/>
                  <a:gd name="T2" fmla="*/ 0 w 54"/>
                  <a:gd name="T3" fmla="*/ 0 h 47"/>
                  <a:gd name="T4" fmla="*/ 0 w 54"/>
                  <a:gd name="T5" fmla="*/ 0 h 47"/>
                  <a:gd name="T6" fmla="*/ 0 w 54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47"/>
                  <a:gd name="T14" fmla="*/ 54 w 54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47">
                    <a:moveTo>
                      <a:pt x="0" y="47"/>
                    </a:moveTo>
                    <a:cubicBezTo>
                      <a:pt x="3" y="29"/>
                      <a:pt x="6" y="11"/>
                      <a:pt x="12" y="7"/>
                    </a:cubicBezTo>
                    <a:cubicBezTo>
                      <a:pt x="18" y="3"/>
                      <a:pt x="27" y="21"/>
                      <a:pt x="34" y="20"/>
                    </a:cubicBezTo>
                    <a:cubicBezTo>
                      <a:pt x="41" y="19"/>
                      <a:pt x="51" y="3"/>
                      <a:pt x="5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87" name="Group 419"/>
              <p:cNvGrpSpPr>
                <a:grpSpLocks noChangeAspect="1"/>
              </p:cNvGrpSpPr>
              <p:nvPr/>
            </p:nvGrpSpPr>
            <p:grpSpPr bwMode="auto">
              <a:xfrm>
                <a:off x="1722" y="2342"/>
                <a:ext cx="44" cy="28"/>
                <a:chOff x="3372" y="2400"/>
                <a:chExt cx="1144" cy="1144"/>
              </a:xfrm>
            </p:grpSpPr>
            <p:grpSp>
              <p:nvGrpSpPr>
                <p:cNvPr id="1334" name="Group 420"/>
                <p:cNvGrpSpPr>
                  <a:grpSpLocks noChangeAspect="1"/>
                </p:cNvGrpSpPr>
                <p:nvPr/>
              </p:nvGrpSpPr>
              <p:grpSpPr bwMode="auto">
                <a:xfrm>
                  <a:off x="3413" y="2482"/>
                  <a:ext cx="1062" cy="1021"/>
                  <a:chOff x="3413" y="2482"/>
                  <a:chExt cx="1062" cy="1021"/>
                </a:xfrm>
              </p:grpSpPr>
              <p:sp>
                <p:nvSpPr>
                  <p:cNvPr id="1349" name="Line 4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21" y="2482"/>
                    <a:ext cx="654" cy="7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0" name="Line 42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658" y="2482"/>
                    <a:ext cx="163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1" name="Line 42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413" y="2645"/>
                    <a:ext cx="572" cy="61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2" name="Line 4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17" y="3054"/>
                    <a:ext cx="163" cy="2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3" name="Line 4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85" y="2849"/>
                    <a:ext cx="163" cy="20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4" name="Line 4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148" y="3054"/>
                    <a:ext cx="164" cy="2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5" name="Line 4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148" y="3258"/>
                    <a:ext cx="123" cy="2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6" name="Line 4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03" y="2727"/>
                    <a:ext cx="12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7" name="Line 4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50" y="3149"/>
                    <a:ext cx="12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" name="Group 430"/>
                <p:cNvGrpSpPr>
                  <a:grpSpLocks noChangeAspect="1"/>
                </p:cNvGrpSpPr>
                <p:nvPr/>
              </p:nvGrpSpPr>
              <p:grpSpPr bwMode="auto">
                <a:xfrm>
                  <a:off x="3372" y="2400"/>
                  <a:ext cx="1144" cy="1144"/>
                  <a:chOff x="3372" y="2400"/>
                  <a:chExt cx="1144" cy="1144"/>
                </a:xfrm>
              </p:grpSpPr>
              <p:sp>
                <p:nvSpPr>
                  <p:cNvPr id="1336" name="Oval 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34" y="3217"/>
                    <a:ext cx="82" cy="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37" name="Oval 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0" y="2400"/>
                    <a:ext cx="82" cy="8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38" name="Oval 4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44" y="2604"/>
                    <a:ext cx="82" cy="8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39" name="Oval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7" y="2809"/>
                    <a:ext cx="82" cy="81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40" name="Oval 4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1" y="3013"/>
                    <a:ext cx="82" cy="8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41" name="Oval 4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7" y="3217"/>
                    <a:ext cx="82" cy="8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42" name="Oval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7" y="2604"/>
                    <a:ext cx="82" cy="8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43" name="Oval 4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0" y="2809"/>
                    <a:ext cx="82" cy="81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44" name="Oval 4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6" y="3013"/>
                    <a:ext cx="82" cy="8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45" name="Oval 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44" y="3013"/>
                    <a:ext cx="82" cy="8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46" name="Oval 4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0" y="3462"/>
                    <a:ext cx="82" cy="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47" name="Oval 4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72" y="3217"/>
                    <a:ext cx="81" cy="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  <p:sp>
                <p:nvSpPr>
                  <p:cNvPr id="1348" name="Oval 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0" y="3217"/>
                    <a:ext cx="81" cy="8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>
                    <a:prstTxWarp prst="textNoShape">
                      <a:avLst/>
                    </a:prstTxWarp>
                  </a:bodyPr>
                  <a:lstStyle/>
                  <a:p>
                    <a:pPr algn="l" defTabSz="820738">
                      <a:spcBef>
                        <a:spcPct val="20000"/>
                      </a:spcBef>
                      <a:buClr>
                        <a:schemeClr val="tx1"/>
                      </a:buClr>
                      <a:buFont typeface="Times" charset="0"/>
                      <a:buNone/>
                    </a:pPr>
                    <a:endParaRPr lang="en-US" sz="4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88" name="Group 444"/>
              <p:cNvGrpSpPr>
                <a:grpSpLocks noChangeAspect="1"/>
              </p:cNvGrpSpPr>
              <p:nvPr/>
            </p:nvGrpSpPr>
            <p:grpSpPr bwMode="auto">
              <a:xfrm>
                <a:off x="1731" y="2344"/>
                <a:ext cx="21" cy="19"/>
                <a:chOff x="3600" y="2484"/>
                <a:chExt cx="540" cy="768"/>
              </a:xfrm>
            </p:grpSpPr>
            <p:sp>
              <p:nvSpPr>
                <p:cNvPr id="1329" name="Line 445"/>
                <p:cNvSpPr>
                  <a:spLocks noChangeAspect="1" noChangeShapeType="1"/>
                </p:cNvSpPr>
                <p:nvPr/>
              </p:nvSpPr>
              <p:spPr bwMode="auto">
                <a:xfrm>
                  <a:off x="3831" y="2484"/>
                  <a:ext cx="144" cy="17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0" name="Line 4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15" y="2652"/>
                  <a:ext cx="363" cy="38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1" name="Line 44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600" y="3030"/>
                  <a:ext cx="180" cy="2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2" name="Line 44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975" y="2649"/>
                  <a:ext cx="159" cy="20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3" name="Line 4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93" y="2856"/>
                  <a:ext cx="147" cy="19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89" name="Oval 452"/>
              <p:cNvSpPr>
                <a:spLocks noChangeArrowheads="1"/>
              </p:cNvSpPr>
              <p:nvPr/>
            </p:nvSpPr>
            <p:spPr bwMode="auto">
              <a:xfrm>
                <a:off x="1840" y="2326"/>
                <a:ext cx="14" cy="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 type="none" w="lg" len="med"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90" name="Oval 454"/>
              <p:cNvSpPr>
                <a:spLocks noChangeArrowheads="1"/>
              </p:cNvSpPr>
              <p:nvPr/>
            </p:nvSpPr>
            <p:spPr bwMode="auto">
              <a:xfrm>
                <a:off x="1860" y="2346"/>
                <a:ext cx="14" cy="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 type="none" w="lg" len="med"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91" name="Oval 455"/>
              <p:cNvSpPr>
                <a:spLocks noChangeArrowheads="1"/>
              </p:cNvSpPr>
              <p:nvPr/>
            </p:nvSpPr>
            <p:spPr bwMode="auto">
              <a:xfrm>
                <a:off x="1815" y="2346"/>
                <a:ext cx="14" cy="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 type="none" w="lg" len="med"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92" name="Freeform 456"/>
              <p:cNvSpPr>
                <a:spLocks/>
              </p:cNvSpPr>
              <p:nvPr/>
            </p:nvSpPr>
            <p:spPr bwMode="auto">
              <a:xfrm>
                <a:off x="1833" y="2315"/>
                <a:ext cx="28" cy="11"/>
              </a:xfrm>
              <a:custGeom>
                <a:avLst/>
                <a:gdLst>
                  <a:gd name="T0" fmla="*/ 0 w 70"/>
                  <a:gd name="T1" fmla="*/ 0 h 48"/>
                  <a:gd name="T2" fmla="*/ 0 w 70"/>
                  <a:gd name="T3" fmla="*/ 0 h 48"/>
                  <a:gd name="T4" fmla="*/ 0 w 70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48"/>
                  <a:gd name="T11" fmla="*/ 70 w 70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48">
                    <a:moveTo>
                      <a:pt x="24" y="48"/>
                    </a:moveTo>
                    <a:cubicBezTo>
                      <a:pt x="14" y="38"/>
                      <a:pt x="0" y="0"/>
                      <a:pt x="35" y="0"/>
                    </a:cubicBezTo>
                    <a:cubicBezTo>
                      <a:pt x="70" y="0"/>
                      <a:pt x="42" y="39"/>
                      <a:pt x="45" y="48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93" name="AutoShape 459"/>
              <p:cNvCxnSpPr>
                <a:cxnSpLocks noChangeShapeType="1"/>
                <a:stCxn id="1290" idx="2"/>
                <a:endCxn id="1291" idx="6"/>
              </p:cNvCxnSpPr>
              <p:nvPr/>
            </p:nvCxnSpPr>
            <p:spPr bwMode="auto">
              <a:xfrm rot="10800000">
                <a:off x="1829" y="2350"/>
                <a:ext cx="31" cy="0"/>
              </a:xfrm>
              <a:prstGeom prst="curvedConnector3">
                <a:avLst>
                  <a:gd name="adj1" fmla="val 50000"/>
                </a:avLst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none" w="sm" len="sm"/>
              </a:ln>
            </p:spPr>
          </p:cxnSp>
          <p:sp>
            <p:nvSpPr>
              <p:cNvPr id="1294" name="Freeform 462"/>
              <p:cNvSpPr>
                <a:spLocks/>
              </p:cNvSpPr>
              <p:nvPr/>
            </p:nvSpPr>
            <p:spPr bwMode="auto">
              <a:xfrm>
                <a:off x="1852" y="2332"/>
                <a:ext cx="16" cy="13"/>
              </a:xfrm>
              <a:custGeom>
                <a:avLst/>
                <a:gdLst>
                  <a:gd name="T0" fmla="*/ 0 w 41"/>
                  <a:gd name="T1" fmla="*/ 0 h 57"/>
                  <a:gd name="T2" fmla="*/ 0 w 41"/>
                  <a:gd name="T3" fmla="*/ 0 h 57"/>
                  <a:gd name="T4" fmla="*/ 0 w 41"/>
                  <a:gd name="T5" fmla="*/ 0 h 57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57"/>
                  <a:gd name="T11" fmla="*/ 41 w 4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57">
                    <a:moveTo>
                      <a:pt x="0" y="0"/>
                    </a:moveTo>
                    <a:cubicBezTo>
                      <a:pt x="5" y="2"/>
                      <a:pt x="22" y="0"/>
                      <a:pt x="29" y="10"/>
                    </a:cubicBezTo>
                    <a:cubicBezTo>
                      <a:pt x="36" y="20"/>
                      <a:pt x="38" y="47"/>
                      <a:pt x="41" y="57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463"/>
              <p:cNvSpPr>
                <a:spLocks/>
              </p:cNvSpPr>
              <p:nvPr/>
            </p:nvSpPr>
            <p:spPr bwMode="auto">
              <a:xfrm>
                <a:off x="1846" y="2334"/>
                <a:ext cx="15" cy="12"/>
              </a:xfrm>
              <a:custGeom>
                <a:avLst/>
                <a:gdLst>
                  <a:gd name="T0" fmla="*/ 0 w 38"/>
                  <a:gd name="T1" fmla="*/ 0 h 53"/>
                  <a:gd name="T2" fmla="*/ 0 w 38"/>
                  <a:gd name="T3" fmla="*/ 0 h 53"/>
                  <a:gd name="T4" fmla="*/ 0 w 38"/>
                  <a:gd name="T5" fmla="*/ 0 h 53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53"/>
                  <a:gd name="T11" fmla="*/ 38 w 38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53">
                    <a:moveTo>
                      <a:pt x="38" y="53"/>
                    </a:moveTo>
                    <a:cubicBezTo>
                      <a:pt x="34" y="52"/>
                      <a:pt x="20" y="53"/>
                      <a:pt x="14" y="44"/>
                    </a:cubicBezTo>
                    <a:cubicBezTo>
                      <a:pt x="8" y="35"/>
                      <a:pt x="3" y="9"/>
                      <a:pt x="0" y="0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96" name="AutoShape 464"/>
              <p:cNvCxnSpPr>
                <a:cxnSpLocks noChangeShapeType="1"/>
                <a:stCxn id="1291" idx="0"/>
                <a:endCxn id="1289" idx="2"/>
              </p:cNvCxnSpPr>
              <p:nvPr/>
            </p:nvCxnSpPr>
            <p:spPr bwMode="auto">
              <a:xfrm rot="-5400000">
                <a:off x="1823" y="2329"/>
                <a:ext cx="16" cy="18"/>
              </a:xfrm>
              <a:prstGeom prst="curvedConnector2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none" w="sm" len="sm"/>
              </a:ln>
            </p:spPr>
          </p:cxnSp>
          <p:sp>
            <p:nvSpPr>
              <p:cNvPr id="1297" name="Oval 258"/>
              <p:cNvSpPr>
                <a:spLocks noChangeAspect="1" noChangeArrowheads="1"/>
              </p:cNvSpPr>
              <p:nvPr/>
            </p:nvSpPr>
            <p:spPr bwMode="auto">
              <a:xfrm>
                <a:off x="1979" y="2338"/>
                <a:ext cx="4" cy="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98" name="Oval 256"/>
              <p:cNvSpPr>
                <a:spLocks noChangeAspect="1" noChangeArrowheads="1"/>
              </p:cNvSpPr>
              <p:nvPr/>
            </p:nvSpPr>
            <p:spPr bwMode="auto">
              <a:xfrm>
                <a:off x="1993" y="2348"/>
                <a:ext cx="4" cy="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299" name="Oval 257"/>
              <p:cNvSpPr>
                <a:spLocks noChangeAspect="1" noChangeArrowheads="1"/>
              </p:cNvSpPr>
              <p:nvPr/>
            </p:nvSpPr>
            <p:spPr bwMode="auto">
              <a:xfrm>
                <a:off x="1992" y="2327"/>
                <a:ext cx="4" cy="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00" name="Oval 259"/>
              <p:cNvSpPr>
                <a:spLocks noChangeAspect="1" noChangeArrowheads="1"/>
              </p:cNvSpPr>
              <p:nvPr/>
            </p:nvSpPr>
            <p:spPr bwMode="auto">
              <a:xfrm>
                <a:off x="1998" y="2341"/>
                <a:ext cx="4" cy="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01" name="Oval 261"/>
              <p:cNvSpPr>
                <a:spLocks noChangeAspect="1" noChangeArrowheads="1"/>
              </p:cNvSpPr>
              <p:nvPr/>
            </p:nvSpPr>
            <p:spPr bwMode="auto">
              <a:xfrm>
                <a:off x="1998" y="2334"/>
                <a:ext cx="4" cy="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02" name="Line 471"/>
              <p:cNvSpPr>
                <a:spLocks noChangeShapeType="1"/>
              </p:cNvSpPr>
              <p:nvPr/>
            </p:nvSpPr>
            <p:spPr bwMode="auto">
              <a:xfrm>
                <a:off x="1970" y="2339"/>
                <a:ext cx="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Line 482"/>
              <p:cNvSpPr>
                <a:spLocks noChangeShapeType="1"/>
              </p:cNvSpPr>
              <p:nvPr/>
            </p:nvSpPr>
            <p:spPr bwMode="auto">
              <a:xfrm flipV="1">
                <a:off x="1981" y="2329"/>
                <a:ext cx="13" cy="1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Oval 483"/>
              <p:cNvSpPr>
                <a:spLocks noChangeAspect="1" noChangeArrowheads="1"/>
              </p:cNvSpPr>
              <p:nvPr/>
            </p:nvSpPr>
            <p:spPr bwMode="auto">
              <a:xfrm>
                <a:off x="2016" y="2355"/>
                <a:ext cx="5" cy="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05" name="Oval 484"/>
              <p:cNvSpPr>
                <a:spLocks noChangeAspect="1" noChangeArrowheads="1"/>
              </p:cNvSpPr>
              <p:nvPr/>
            </p:nvSpPr>
            <p:spPr bwMode="auto">
              <a:xfrm>
                <a:off x="2031" y="2366"/>
                <a:ext cx="4" cy="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06" name="Oval 485"/>
              <p:cNvSpPr>
                <a:spLocks noChangeAspect="1" noChangeArrowheads="1"/>
              </p:cNvSpPr>
              <p:nvPr/>
            </p:nvSpPr>
            <p:spPr bwMode="auto">
              <a:xfrm>
                <a:off x="2030" y="2344"/>
                <a:ext cx="4" cy="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07" name="Oval 486"/>
              <p:cNvSpPr>
                <a:spLocks noChangeAspect="1" noChangeArrowheads="1"/>
              </p:cNvSpPr>
              <p:nvPr/>
            </p:nvSpPr>
            <p:spPr bwMode="auto">
              <a:xfrm>
                <a:off x="2036" y="2358"/>
                <a:ext cx="4" cy="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08" name="Oval 487"/>
              <p:cNvSpPr>
                <a:spLocks noChangeAspect="1" noChangeArrowheads="1"/>
              </p:cNvSpPr>
              <p:nvPr/>
            </p:nvSpPr>
            <p:spPr bwMode="auto">
              <a:xfrm>
                <a:off x="2036" y="2351"/>
                <a:ext cx="4" cy="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09" name="Line 488"/>
              <p:cNvSpPr>
                <a:spLocks noChangeShapeType="1"/>
              </p:cNvSpPr>
              <p:nvPr/>
            </p:nvSpPr>
            <p:spPr bwMode="auto">
              <a:xfrm>
                <a:off x="2007" y="2357"/>
                <a:ext cx="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Line 489"/>
              <p:cNvSpPr>
                <a:spLocks noChangeShapeType="1"/>
              </p:cNvSpPr>
              <p:nvPr/>
            </p:nvSpPr>
            <p:spPr bwMode="auto">
              <a:xfrm>
                <a:off x="2018" y="2357"/>
                <a:ext cx="18" cy="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Line 545"/>
              <p:cNvSpPr>
                <a:spLocks noChangeShapeType="1"/>
              </p:cNvSpPr>
              <p:nvPr/>
            </p:nvSpPr>
            <p:spPr bwMode="auto">
              <a:xfrm rot="8183831">
                <a:off x="1961" y="2307"/>
                <a:ext cx="0" cy="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Line 546"/>
              <p:cNvSpPr>
                <a:spLocks noChangeShapeType="1"/>
              </p:cNvSpPr>
              <p:nvPr/>
            </p:nvSpPr>
            <p:spPr bwMode="auto">
              <a:xfrm rot="2783831">
                <a:off x="1961" y="230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Line 547"/>
              <p:cNvSpPr>
                <a:spLocks noChangeShapeType="1"/>
              </p:cNvSpPr>
              <p:nvPr/>
            </p:nvSpPr>
            <p:spPr bwMode="auto">
              <a:xfrm rot="-10716169">
                <a:off x="1961" y="2307"/>
                <a:ext cx="0" cy="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" name="Line 548"/>
              <p:cNvSpPr>
                <a:spLocks noChangeShapeType="1"/>
              </p:cNvSpPr>
              <p:nvPr/>
            </p:nvSpPr>
            <p:spPr bwMode="auto">
              <a:xfrm rot="5483831">
                <a:off x="1961" y="230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Oval 549"/>
              <p:cNvSpPr>
                <a:spLocks noChangeArrowheads="1"/>
              </p:cNvSpPr>
              <p:nvPr/>
            </p:nvSpPr>
            <p:spPr bwMode="auto">
              <a:xfrm rot="8183831">
                <a:off x="1951" y="2309"/>
                <a:ext cx="20" cy="17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rot="10800000"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16" name="Oval 550"/>
              <p:cNvSpPr>
                <a:spLocks noChangeAspect="1" noChangeArrowheads="1"/>
              </p:cNvSpPr>
              <p:nvPr/>
            </p:nvSpPr>
            <p:spPr bwMode="auto">
              <a:xfrm rot="8183831">
                <a:off x="1958" y="2311"/>
                <a:ext cx="6" cy="5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 rot="10800000"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3" name="Line 564"/>
              <p:cNvSpPr>
                <a:spLocks noChangeShapeType="1"/>
              </p:cNvSpPr>
              <p:nvPr/>
            </p:nvSpPr>
            <p:spPr bwMode="auto">
              <a:xfrm rot="8183831">
                <a:off x="2030" y="2310"/>
                <a:ext cx="0" cy="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Line 565"/>
              <p:cNvSpPr>
                <a:spLocks noChangeShapeType="1"/>
              </p:cNvSpPr>
              <p:nvPr/>
            </p:nvSpPr>
            <p:spPr bwMode="auto">
              <a:xfrm rot="2783831">
                <a:off x="2030" y="2307"/>
                <a:ext cx="0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Line 566"/>
              <p:cNvSpPr>
                <a:spLocks noChangeShapeType="1"/>
              </p:cNvSpPr>
              <p:nvPr/>
            </p:nvSpPr>
            <p:spPr bwMode="auto">
              <a:xfrm rot="-10716169">
                <a:off x="2030" y="2310"/>
                <a:ext cx="0" cy="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Line 567"/>
              <p:cNvSpPr>
                <a:spLocks noChangeShapeType="1"/>
              </p:cNvSpPr>
              <p:nvPr/>
            </p:nvSpPr>
            <p:spPr bwMode="auto">
              <a:xfrm rot="5483831">
                <a:off x="2030" y="2307"/>
                <a:ext cx="0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Oval 568"/>
              <p:cNvSpPr>
                <a:spLocks noChangeArrowheads="1"/>
              </p:cNvSpPr>
              <p:nvPr/>
            </p:nvSpPr>
            <p:spPr bwMode="auto">
              <a:xfrm rot="8183831">
                <a:off x="2019" y="2312"/>
                <a:ext cx="21" cy="15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rot="10800000"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22" name="Oval 569"/>
              <p:cNvSpPr>
                <a:spLocks noChangeAspect="1" noChangeArrowheads="1"/>
              </p:cNvSpPr>
              <p:nvPr/>
            </p:nvSpPr>
            <p:spPr bwMode="auto">
              <a:xfrm rot="8183831">
                <a:off x="2032" y="2317"/>
                <a:ext cx="5" cy="4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 rot="10800000"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23" name="Line 570"/>
              <p:cNvSpPr>
                <a:spLocks noChangeShapeType="1"/>
              </p:cNvSpPr>
              <p:nvPr/>
            </p:nvSpPr>
            <p:spPr bwMode="auto">
              <a:xfrm rot="8183831">
                <a:off x="1972" y="2351"/>
                <a:ext cx="0" cy="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Line 571"/>
              <p:cNvSpPr>
                <a:spLocks noChangeShapeType="1"/>
              </p:cNvSpPr>
              <p:nvPr/>
            </p:nvSpPr>
            <p:spPr bwMode="auto">
              <a:xfrm rot="2783831">
                <a:off x="1972" y="2348"/>
                <a:ext cx="0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Line 572"/>
              <p:cNvSpPr>
                <a:spLocks noChangeShapeType="1"/>
              </p:cNvSpPr>
              <p:nvPr/>
            </p:nvSpPr>
            <p:spPr bwMode="auto">
              <a:xfrm rot="-10716169">
                <a:off x="1972" y="2351"/>
                <a:ext cx="0" cy="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Line 573"/>
              <p:cNvSpPr>
                <a:spLocks noChangeShapeType="1"/>
              </p:cNvSpPr>
              <p:nvPr/>
            </p:nvSpPr>
            <p:spPr bwMode="auto">
              <a:xfrm rot="5483831">
                <a:off x="1972" y="2348"/>
                <a:ext cx="0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Oval 574"/>
              <p:cNvSpPr>
                <a:spLocks noChangeArrowheads="1"/>
              </p:cNvSpPr>
              <p:nvPr/>
            </p:nvSpPr>
            <p:spPr bwMode="auto">
              <a:xfrm rot="8183831">
                <a:off x="1961" y="2353"/>
                <a:ext cx="21" cy="1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rot="10800000"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  <p:sp>
            <p:nvSpPr>
              <p:cNvPr id="1328" name="Oval 575"/>
              <p:cNvSpPr>
                <a:spLocks noChangeAspect="1" noChangeArrowheads="1"/>
              </p:cNvSpPr>
              <p:nvPr/>
            </p:nvSpPr>
            <p:spPr bwMode="auto">
              <a:xfrm rot="8183831">
                <a:off x="1965" y="2361"/>
                <a:ext cx="6" cy="5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 rot="10800000" wrap="none"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 sz="400">
                  <a:latin typeface="Arial" charset="0"/>
                </a:endParaRPr>
              </a:p>
            </p:txBody>
          </p:sp>
        </p:grpSp>
        <p:grpSp>
          <p:nvGrpSpPr>
            <p:cNvPr id="1225" name="Group 1291"/>
            <p:cNvGrpSpPr>
              <a:grpSpLocks/>
            </p:cNvGrpSpPr>
            <p:nvPr/>
          </p:nvGrpSpPr>
          <p:grpSpPr bwMode="auto">
            <a:xfrm>
              <a:off x="4277552" y="2354418"/>
              <a:ext cx="4359691" cy="857922"/>
              <a:chOff x="1029" y="1232"/>
              <a:chExt cx="3857" cy="759"/>
            </a:xfrm>
          </p:grpSpPr>
          <p:sp>
            <p:nvSpPr>
              <p:cNvPr id="1244" name="Rounded Rectangle 66"/>
              <p:cNvSpPr>
                <a:spLocks noChangeArrowheads="1"/>
              </p:cNvSpPr>
              <p:nvPr/>
            </p:nvSpPr>
            <p:spPr bwMode="auto">
              <a:xfrm>
                <a:off x="1039" y="1684"/>
                <a:ext cx="3847" cy="30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rgbClr val="B9A43B"/>
                </a:solidFill>
                <a:round/>
                <a:headEnd/>
                <a:tailEnd/>
              </a:ln>
            </p:spPr>
            <p:txBody>
              <a:bodyPr wrap="none" lIns="41029" tIns="41029" rIns="41029" bIns="41029" anchor="ctr">
                <a:prstTxWarp prst="textNoShape">
                  <a:avLst/>
                </a:prstTxWarp>
              </a:bodyPr>
              <a:lstStyle/>
              <a:p>
                <a:pPr algn="r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200">
                    <a:solidFill>
                      <a:schemeClr val="tx1"/>
                    </a:solidFill>
                    <a:latin typeface="Arial" charset="0"/>
                  </a:rPr>
                  <a:t>Runtimes</a:t>
                </a:r>
              </a:p>
            </p:txBody>
          </p:sp>
          <p:sp>
            <p:nvSpPr>
              <p:cNvPr id="1245" name="Rounded Rectangle 157"/>
              <p:cNvSpPr>
                <a:spLocks noChangeArrowheads="1"/>
              </p:cNvSpPr>
              <p:nvPr/>
            </p:nvSpPr>
            <p:spPr bwMode="auto">
              <a:xfrm>
                <a:off x="1029" y="1232"/>
                <a:ext cx="3847" cy="27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rgbClr val="B9A43B"/>
                </a:solidFill>
                <a:round/>
                <a:headEnd/>
                <a:tailEnd/>
              </a:ln>
            </p:spPr>
            <p:txBody>
              <a:bodyPr wrap="none" lIns="41029" tIns="41029" rIns="41029" bIns="41029" anchor="ctr">
                <a:prstTxWarp prst="textNoShape">
                  <a:avLst/>
                </a:prstTxWarp>
              </a:bodyPr>
              <a:lstStyle/>
              <a:p>
                <a:pPr algn="r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200">
                    <a:solidFill>
                      <a:schemeClr val="tx1"/>
                    </a:solidFill>
                    <a:latin typeface="Arial" charset="0"/>
                  </a:rPr>
                  <a:t>Compiler</a:t>
                </a:r>
              </a:p>
            </p:txBody>
          </p:sp>
          <p:sp>
            <p:nvSpPr>
              <p:cNvPr id="1246" name="AutoShape 209"/>
              <p:cNvSpPr>
                <a:spLocks noChangeArrowheads="1"/>
              </p:cNvSpPr>
              <p:nvPr/>
            </p:nvSpPr>
            <p:spPr bwMode="auto">
              <a:xfrm>
                <a:off x="3500" y="1699"/>
                <a:ext cx="448" cy="280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Smart Locks</a:t>
                </a:r>
              </a:p>
            </p:txBody>
          </p:sp>
          <p:sp>
            <p:nvSpPr>
              <p:cNvPr id="1247" name="AutoShape 209"/>
              <p:cNvSpPr>
                <a:spLocks noChangeArrowheads="1"/>
              </p:cNvSpPr>
              <p:nvPr/>
            </p:nvSpPr>
            <p:spPr bwMode="auto">
              <a:xfrm>
                <a:off x="1492" y="1234"/>
                <a:ext cx="662" cy="738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 anchorCtr="1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ZetaBricks</a:t>
                </a:r>
              </a:p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Autotuning</a:t>
                </a:r>
              </a:p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Compiler</a:t>
                </a:r>
              </a:p>
            </p:txBody>
          </p:sp>
          <p:sp>
            <p:nvSpPr>
              <p:cNvPr id="1248" name="AutoShape 209"/>
              <p:cNvSpPr>
                <a:spLocks noChangeArrowheads="1"/>
              </p:cNvSpPr>
              <p:nvPr/>
            </p:nvSpPr>
            <p:spPr bwMode="auto">
              <a:xfrm>
                <a:off x="1074" y="1234"/>
                <a:ext cx="366" cy="738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 anchorCtr="1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Peta-</a:t>
                </a:r>
              </a:p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Bricks</a:t>
                </a:r>
              </a:p>
            </p:txBody>
          </p:sp>
          <p:sp>
            <p:nvSpPr>
              <p:cNvPr id="1249" name="AutoShape 209"/>
              <p:cNvSpPr>
                <a:spLocks noChangeArrowheads="1"/>
              </p:cNvSpPr>
              <p:nvPr/>
            </p:nvSpPr>
            <p:spPr bwMode="auto">
              <a:xfrm>
                <a:off x="2207" y="1234"/>
                <a:ext cx="649" cy="739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Heartbeats and Adaptive Tuners</a:t>
                </a:r>
              </a:p>
            </p:txBody>
          </p:sp>
          <p:sp>
            <p:nvSpPr>
              <p:cNvPr id="1250" name="AutoShape 209"/>
              <p:cNvSpPr>
                <a:spLocks noChangeArrowheads="1"/>
              </p:cNvSpPr>
              <p:nvPr/>
            </p:nvSpPr>
            <p:spPr bwMode="auto">
              <a:xfrm>
                <a:off x="2908" y="1234"/>
                <a:ext cx="540" cy="738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Partner Core Software</a:t>
                </a:r>
              </a:p>
            </p:txBody>
          </p:sp>
        </p:grpSp>
        <p:grpSp>
          <p:nvGrpSpPr>
            <p:cNvPr id="1226" name="Group 1290"/>
            <p:cNvGrpSpPr>
              <a:grpSpLocks/>
            </p:cNvGrpSpPr>
            <p:nvPr/>
          </p:nvGrpSpPr>
          <p:grpSpPr bwMode="auto">
            <a:xfrm>
              <a:off x="4275976" y="2113836"/>
              <a:ext cx="4347257" cy="196677"/>
              <a:chOff x="1005" y="896"/>
              <a:chExt cx="3846" cy="174"/>
            </a:xfrm>
          </p:grpSpPr>
          <p:sp>
            <p:nvSpPr>
              <p:cNvPr id="1237" name="Rounded Rectangle 65"/>
              <p:cNvSpPr>
                <a:spLocks noChangeArrowheads="1"/>
              </p:cNvSpPr>
              <p:nvPr/>
            </p:nvSpPr>
            <p:spPr bwMode="auto">
              <a:xfrm>
                <a:off x="1005" y="896"/>
                <a:ext cx="3846" cy="174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5400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lIns="82058" tIns="41029" rIns="82058" bIns="41029" anchor="ctr">
                <a:prstTxWarp prst="textNoShape">
                  <a:avLst/>
                </a:prstTxWarp>
              </a:bodyPr>
              <a:lstStyle/>
              <a:p>
                <a:pPr algn="r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38" name="Rectangle 173"/>
              <p:cNvSpPr>
                <a:spLocks noChangeArrowheads="1"/>
              </p:cNvSpPr>
              <p:nvPr/>
            </p:nvSpPr>
            <p:spPr bwMode="auto">
              <a:xfrm>
                <a:off x="3739" y="920"/>
                <a:ext cx="1105" cy="12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b="1" i="1">
                    <a:solidFill>
                      <a:schemeClr val="tx1"/>
                    </a:solidFill>
                    <a:latin typeface="Arial" charset="0"/>
                  </a:rPr>
                  <a:t>SEEC Application API</a:t>
                </a:r>
              </a:p>
            </p:txBody>
          </p:sp>
          <p:sp>
            <p:nvSpPr>
              <p:cNvPr id="1239" name="Rectangle 174"/>
              <p:cNvSpPr>
                <a:spLocks noChangeArrowheads="1"/>
              </p:cNvSpPr>
              <p:nvPr/>
            </p:nvSpPr>
            <p:spPr bwMode="auto">
              <a:xfrm>
                <a:off x="1051" y="927"/>
                <a:ext cx="242" cy="108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800">
                    <a:solidFill>
                      <a:schemeClr val="tx1"/>
                    </a:solidFill>
                    <a:latin typeface="Arial" charset="0"/>
                  </a:rPr>
                  <a:t>Goals</a:t>
                </a:r>
              </a:p>
            </p:txBody>
          </p:sp>
          <p:sp>
            <p:nvSpPr>
              <p:cNvPr id="1240" name="Rectangle 175"/>
              <p:cNvSpPr>
                <a:spLocks noChangeArrowheads="1"/>
              </p:cNvSpPr>
              <p:nvPr/>
            </p:nvSpPr>
            <p:spPr bwMode="auto">
              <a:xfrm>
                <a:off x="2384" y="927"/>
                <a:ext cx="619" cy="108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800">
                    <a:solidFill>
                      <a:schemeClr val="tx1"/>
                    </a:solidFill>
                    <a:latin typeface="Arial" charset="0"/>
                  </a:rPr>
                  <a:t>Energy-Budget</a:t>
                </a:r>
              </a:p>
            </p:txBody>
          </p:sp>
          <p:sp>
            <p:nvSpPr>
              <p:cNvPr id="1241" name="Rectangle 176"/>
              <p:cNvSpPr>
                <a:spLocks noChangeArrowheads="1"/>
              </p:cNvSpPr>
              <p:nvPr/>
            </p:nvSpPr>
            <p:spPr bwMode="auto">
              <a:xfrm>
                <a:off x="1374" y="927"/>
                <a:ext cx="387" cy="108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800">
                    <a:solidFill>
                      <a:schemeClr val="tx1"/>
                    </a:solidFill>
                    <a:latin typeface="Arial" charset="0"/>
                  </a:rPr>
                  <a:t>Heartrate</a:t>
                </a:r>
              </a:p>
            </p:txBody>
          </p:sp>
          <p:sp>
            <p:nvSpPr>
              <p:cNvPr id="1242" name="Rectangle 177"/>
              <p:cNvSpPr>
                <a:spLocks noChangeArrowheads="1"/>
              </p:cNvSpPr>
              <p:nvPr/>
            </p:nvSpPr>
            <p:spPr bwMode="auto">
              <a:xfrm>
                <a:off x="1838" y="927"/>
                <a:ext cx="469" cy="108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800">
                    <a:solidFill>
                      <a:schemeClr val="tx1"/>
                    </a:solidFill>
                    <a:latin typeface="Arial" charset="0"/>
                  </a:rPr>
                  <a:t>Constraints</a:t>
                </a:r>
              </a:p>
            </p:txBody>
          </p:sp>
          <p:sp>
            <p:nvSpPr>
              <p:cNvPr id="1243" name="Rectangle 178"/>
              <p:cNvSpPr>
                <a:spLocks noChangeArrowheads="1"/>
              </p:cNvSpPr>
              <p:nvPr/>
            </p:nvSpPr>
            <p:spPr bwMode="auto">
              <a:xfrm>
                <a:off x="3078" y="927"/>
                <a:ext cx="588" cy="108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800">
                    <a:solidFill>
                      <a:schemeClr val="tx1"/>
                    </a:solidFill>
                    <a:latin typeface="Arial" charset="0"/>
                  </a:rPr>
                  <a:t>Security-Level</a:t>
                </a:r>
              </a:p>
            </p:txBody>
          </p:sp>
        </p:grpSp>
        <p:sp>
          <p:nvSpPr>
            <p:cNvPr id="1227" name="Rounded Rectangle 68"/>
            <p:cNvSpPr>
              <a:spLocks noChangeArrowheads="1"/>
            </p:cNvSpPr>
            <p:nvPr/>
          </p:nvSpPr>
          <p:spPr bwMode="auto">
            <a:xfrm>
              <a:off x="4277419" y="1754945"/>
              <a:ext cx="4346903" cy="3053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rgbClr val="B9A43B"/>
              </a:solidFill>
              <a:round/>
              <a:headEnd/>
              <a:tailEnd/>
            </a:ln>
          </p:spPr>
          <p:txBody>
            <a:bodyPr wrap="none" lIns="41029" tIns="41029" rIns="41029" bIns="41029" anchor="ctr">
              <a:prstTxWarp prst="textNoShape">
                <a:avLst/>
              </a:prstTxWarp>
            </a:bodyPr>
            <a:lstStyle/>
            <a:p>
              <a:pPr algn="r" defTabSz="820738">
                <a:spcBef>
                  <a:spcPct val="20000"/>
                </a:spcBef>
                <a:buClr>
                  <a:schemeClr val="tx1"/>
                </a:buClr>
                <a:buFont typeface="Times" charset="0"/>
                <a:buNone/>
              </a:pPr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Prog. Model</a:t>
              </a:r>
            </a:p>
          </p:txBody>
        </p:sp>
        <p:sp>
          <p:nvSpPr>
            <p:cNvPr id="1228" name="AutoShape 209"/>
            <p:cNvSpPr>
              <a:spLocks noChangeArrowheads="1"/>
            </p:cNvSpPr>
            <p:nvPr/>
          </p:nvSpPr>
          <p:spPr bwMode="auto">
            <a:xfrm>
              <a:off x="4332295" y="1774185"/>
              <a:ext cx="605465" cy="273156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 anchorCtr="1">
              <a:prstTxWarp prst="textNoShape">
                <a:avLst/>
              </a:prstTxWarp>
            </a:bodyPr>
            <a:lstStyle/>
            <a:p>
              <a:pPr algn="l" defTabSz="820738">
                <a:spcBef>
                  <a:spcPct val="20000"/>
                </a:spcBef>
                <a:buClr>
                  <a:schemeClr val="tx1"/>
                </a:buClr>
                <a:buFont typeface="Times" charset="0"/>
                <a:buNone/>
              </a:pP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Goals</a:t>
              </a:r>
            </a:p>
          </p:txBody>
        </p:sp>
        <p:sp>
          <p:nvSpPr>
            <p:cNvPr id="1229" name="AutoShape 209"/>
            <p:cNvSpPr>
              <a:spLocks noChangeArrowheads="1"/>
            </p:cNvSpPr>
            <p:nvPr/>
          </p:nvSpPr>
          <p:spPr bwMode="auto">
            <a:xfrm>
              <a:off x="6350924" y="1774185"/>
              <a:ext cx="738171" cy="273156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 anchorCtr="1">
              <a:prstTxWarp prst="textNoShape">
                <a:avLst/>
              </a:prstTxWarp>
            </a:bodyPr>
            <a:lstStyle/>
            <a:p>
              <a:pPr algn="l" defTabSz="820738">
                <a:spcBef>
                  <a:spcPct val="20000"/>
                </a:spcBef>
                <a:buClr>
                  <a:schemeClr val="tx1"/>
                </a:buClr>
                <a:buFont typeface="Times" charset="0"/>
                <a:buNone/>
              </a:pP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Sketches</a:t>
              </a:r>
            </a:p>
          </p:txBody>
        </p:sp>
        <p:grpSp>
          <p:nvGrpSpPr>
            <p:cNvPr id="1230" name="Group 1267"/>
            <p:cNvGrpSpPr>
              <a:grpSpLocks/>
            </p:cNvGrpSpPr>
            <p:nvPr/>
          </p:nvGrpSpPr>
          <p:grpSpPr bwMode="auto">
            <a:xfrm>
              <a:off x="4281754" y="1389386"/>
              <a:ext cx="4348758" cy="306708"/>
              <a:chOff x="4281754" y="1389386"/>
              <a:chExt cx="4348758" cy="306708"/>
            </a:xfrm>
          </p:grpSpPr>
          <p:sp>
            <p:nvSpPr>
              <p:cNvPr id="1232" name="Rounded Rectangle 68"/>
              <p:cNvSpPr>
                <a:spLocks noChangeArrowheads="1"/>
              </p:cNvSpPr>
              <p:nvPr/>
            </p:nvSpPr>
            <p:spPr bwMode="auto">
              <a:xfrm>
                <a:off x="4281749" y="1389386"/>
                <a:ext cx="4348346" cy="30673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rgbClr val="B9A43B"/>
                </a:solidFill>
                <a:round/>
                <a:headEnd/>
                <a:tailEnd/>
              </a:ln>
            </p:spPr>
            <p:txBody>
              <a:bodyPr wrap="none" lIns="41029" tIns="41029" rIns="41029" bIns="41029" anchor="ctr">
                <a:prstTxWarp prst="textNoShape">
                  <a:avLst/>
                </a:prstTxWarp>
              </a:bodyPr>
              <a:lstStyle/>
              <a:p>
                <a:pPr algn="r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200">
                    <a:solidFill>
                      <a:schemeClr val="tx1"/>
                    </a:solidFill>
                    <a:latin typeface="Arial" charset="0"/>
                  </a:rPr>
                  <a:t>Applications</a:t>
                </a:r>
              </a:p>
            </p:txBody>
          </p:sp>
          <p:sp>
            <p:nvSpPr>
              <p:cNvPr id="1233" name="AutoShape 209"/>
              <p:cNvSpPr>
                <a:spLocks noChangeArrowheads="1"/>
              </p:cNvSpPr>
              <p:nvPr/>
            </p:nvSpPr>
            <p:spPr bwMode="auto">
              <a:xfrm>
                <a:off x="5388493" y="1409833"/>
                <a:ext cx="1166056" cy="273603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 anchorCtr="1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Streaming Sensor</a:t>
                </a:r>
              </a:p>
            </p:txBody>
          </p:sp>
          <p:sp>
            <p:nvSpPr>
              <p:cNvPr id="1234" name="AutoShape 209"/>
              <p:cNvSpPr>
                <a:spLocks noChangeArrowheads="1"/>
              </p:cNvSpPr>
              <p:nvPr/>
            </p:nvSpPr>
            <p:spPr bwMode="auto">
              <a:xfrm>
                <a:off x="6611193" y="1409833"/>
                <a:ext cx="493614" cy="273603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 anchorCtr="1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Chess</a:t>
                </a:r>
              </a:p>
            </p:txBody>
          </p:sp>
          <p:sp>
            <p:nvSpPr>
              <p:cNvPr id="1235" name="AutoShape 209"/>
              <p:cNvSpPr>
                <a:spLocks noChangeArrowheads="1"/>
              </p:cNvSpPr>
              <p:nvPr/>
            </p:nvSpPr>
            <p:spPr bwMode="auto">
              <a:xfrm>
                <a:off x="4329239" y="1409833"/>
                <a:ext cx="1003412" cy="273603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 anchorCtr="1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Dynamic Graph</a:t>
                </a:r>
              </a:p>
            </p:txBody>
          </p:sp>
          <p:sp>
            <p:nvSpPr>
              <p:cNvPr id="1236" name="AutoShape 209"/>
              <p:cNvSpPr>
                <a:spLocks noChangeArrowheads="1"/>
              </p:cNvSpPr>
              <p:nvPr/>
            </p:nvSpPr>
            <p:spPr bwMode="auto">
              <a:xfrm>
                <a:off x="7161452" y="1409833"/>
                <a:ext cx="387639" cy="273603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2058" tIns="41029" rIns="82058" bIns="41029" anchor="ctr" anchorCtr="1">
                <a:prstTxWarp prst="textNoShape">
                  <a:avLst/>
                </a:prstTxWarp>
              </a:bodyPr>
              <a:lstStyle/>
              <a:p>
                <a:pPr algn="l" defTabSz="820738">
                  <a:spcBef>
                    <a:spcPct val="20000"/>
                  </a:spcBef>
                  <a:buClr>
                    <a:schemeClr val="tx1"/>
                  </a:buClr>
                  <a:buFont typeface="Times" charset="0"/>
                  <a:buNone/>
                </a:pPr>
                <a:r>
                  <a:rPr lang="en-US" sz="1000">
                    <a:solidFill>
                      <a:schemeClr val="tx1"/>
                    </a:solidFill>
                    <a:latin typeface="Arial" charset="0"/>
                  </a:rPr>
                  <a:t>HPC</a:t>
                </a:r>
              </a:p>
            </p:txBody>
          </p:sp>
        </p:grpSp>
        <p:sp>
          <p:nvSpPr>
            <p:cNvPr id="1231" name="AutoShape 209"/>
            <p:cNvSpPr>
              <a:spLocks noChangeArrowheads="1"/>
            </p:cNvSpPr>
            <p:nvPr/>
          </p:nvSpPr>
          <p:spPr bwMode="auto">
            <a:xfrm>
              <a:off x="4990502" y="1774185"/>
              <a:ext cx="1307680" cy="273156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058" tIns="41029" rIns="82058" bIns="41029" anchor="ctr" anchorCtr="1">
              <a:prstTxWarp prst="textNoShape">
                <a:avLst/>
              </a:prstTxWarp>
            </a:bodyPr>
            <a:lstStyle/>
            <a:p>
              <a:pPr algn="l" defTabSz="820738">
                <a:spcBef>
                  <a:spcPct val="20000"/>
                </a:spcBef>
                <a:buClr>
                  <a:schemeClr val="tx1"/>
                </a:buClr>
                <a:buFont typeface="Times" charset="0"/>
                <a:buNone/>
              </a:pPr>
              <a:r>
                <a:rPr lang="en-US" sz="1000">
                  <a:solidFill>
                    <a:schemeClr val="tx1"/>
                  </a:solidFill>
                  <a:latin typeface="Arial" charset="0"/>
                </a:rPr>
                <a:t>Algorithmic Choice</a:t>
              </a:r>
            </a:p>
          </p:txBody>
        </p:sp>
      </p:grpSp>
      <p:sp>
        <p:nvSpPr>
          <p:cNvPr id="1101" name="Text Box 211"/>
          <p:cNvSpPr txBox="1">
            <a:spLocks noChangeArrowheads="1"/>
          </p:cNvSpPr>
          <p:nvPr/>
        </p:nvSpPr>
        <p:spPr bwMode="auto">
          <a:xfrm>
            <a:off x="1001713" y="1060450"/>
            <a:ext cx="9334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l" defTabSz="820738"/>
            <a:r>
              <a:rPr lang="en-US" sz="1600">
                <a:solidFill>
                  <a:srgbClr val="000000"/>
                </a:solidFill>
                <a:latin typeface="Arial" charset="0"/>
              </a:rPr>
              <a:t>Observe</a:t>
            </a:r>
            <a:endParaRPr lang="en-US" sz="1600">
              <a:latin typeface="Arial" charset="0"/>
            </a:endParaRPr>
          </a:p>
        </p:txBody>
      </p:sp>
      <p:sp>
        <p:nvSpPr>
          <p:cNvPr id="1102" name="Text Box 212"/>
          <p:cNvSpPr txBox="1">
            <a:spLocks noChangeArrowheads="1"/>
          </p:cNvSpPr>
          <p:nvPr/>
        </p:nvSpPr>
        <p:spPr bwMode="auto">
          <a:xfrm>
            <a:off x="471488" y="2981325"/>
            <a:ext cx="79533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l" defTabSz="820738"/>
            <a:r>
              <a:rPr lang="en-US" sz="1600">
                <a:solidFill>
                  <a:srgbClr val="000000"/>
                </a:solidFill>
                <a:latin typeface="Arial" charset="0"/>
              </a:rPr>
              <a:t>Decide</a:t>
            </a:r>
            <a:endParaRPr lang="en-US" sz="1600">
              <a:latin typeface="Arial" charset="0"/>
            </a:endParaRPr>
          </a:p>
        </p:txBody>
      </p:sp>
      <p:sp>
        <p:nvSpPr>
          <p:cNvPr id="1103" name="Text Box 213"/>
          <p:cNvSpPr txBox="1">
            <a:spLocks noChangeArrowheads="1"/>
          </p:cNvSpPr>
          <p:nvPr/>
        </p:nvSpPr>
        <p:spPr bwMode="auto">
          <a:xfrm>
            <a:off x="2093913" y="2998788"/>
            <a:ext cx="4587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l" defTabSz="820738"/>
            <a:r>
              <a:rPr lang="en-US" sz="1600">
                <a:solidFill>
                  <a:srgbClr val="000000"/>
                </a:solidFill>
                <a:latin typeface="Arial" charset="0"/>
              </a:rPr>
              <a:t>Act</a:t>
            </a:r>
            <a:endParaRPr lang="en-US" sz="1600">
              <a:latin typeface="Arial" charset="0"/>
            </a:endParaRPr>
          </a:p>
        </p:txBody>
      </p:sp>
      <p:sp>
        <p:nvSpPr>
          <p:cNvPr id="1104" name="AutoShape 214"/>
          <p:cNvSpPr>
            <a:spLocks noChangeArrowheads="1"/>
          </p:cNvSpPr>
          <p:nvPr/>
        </p:nvSpPr>
        <p:spPr bwMode="auto">
          <a:xfrm rot="7800000">
            <a:off x="781050" y="1957388"/>
            <a:ext cx="288925" cy="425450"/>
          </a:xfrm>
          <a:prstGeom prst="rightArrow">
            <a:avLst>
              <a:gd name="adj1" fmla="val 49694"/>
              <a:gd name="adj2" fmla="val 55083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l" defTabSz="820738"/>
            <a:endParaRPr lang="en-US" sz="2500">
              <a:latin typeface="Arial" charset="0"/>
            </a:endParaRPr>
          </a:p>
        </p:txBody>
      </p:sp>
      <p:sp>
        <p:nvSpPr>
          <p:cNvPr id="1105" name="AutoShape 219"/>
          <p:cNvSpPr>
            <a:spLocks noChangeArrowheads="1"/>
          </p:cNvSpPr>
          <p:nvPr/>
        </p:nvSpPr>
        <p:spPr bwMode="auto">
          <a:xfrm>
            <a:off x="1939925" y="2352675"/>
            <a:ext cx="814388" cy="6619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l" defTabSz="820738"/>
            <a:endParaRPr lang="en-US" sz="2500">
              <a:latin typeface="Arial" charset="0"/>
            </a:endParaRPr>
          </a:p>
        </p:txBody>
      </p:sp>
      <p:sp>
        <p:nvSpPr>
          <p:cNvPr id="1106" name="AutoShape 217"/>
          <p:cNvSpPr>
            <a:spLocks noChangeArrowheads="1"/>
          </p:cNvSpPr>
          <p:nvPr/>
        </p:nvSpPr>
        <p:spPr bwMode="auto">
          <a:xfrm>
            <a:off x="1114425" y="1377950"/>
            <a:ext cx="885825" cy="6619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l" defTabSz="820738"/>
            <a:endParaRPr lang="en-US" sz="2500">
              <a:latin typeface="Arial" charset="0"/>
            </a:endParaRPr>
          </a:p>
        </p:txBody>
      </p:sp>
      <p:grpSp>
        <p:nvGrpSpPr>
          <p:cNvPr id="1107" name="Group 220"/>
          <p:cNvGrpSpPr>
            <a:grpSpLocks noChangeAspect="1"/>
          </p:cNvGrpSpPr>
          <p:nvPr/>
        </p:nvGrpSpPr>
        <p:grpSpPr bwMode="auto">
          <a:xfrm>
            <a:off x="1214438" y="1427163"/>
            <a:ext cx="112712" cy="328612"/>
            <a:chOff x="1077" y="2063"/>
            <a:chExt cx="81" cy="238"/>
          </a:xfrm>
        </p:grpSpPr>
        <p:sp>
          <p:nvSpPr>
            <p:cNvPr id="1220" name="Rectangle 221"/>
            <p:cNvSpPr>
              <a:spLocks noChangeAspect="1" noChangeArrowheads="1"/>
            </p:cNvSpPr>
            <p:nvPr/>
          </p:nvSpPr>
          <p:spPr bwMode="auto">
            <a:xfrm>
              <a:off x="1093" y="2063"/>
              <a:ext cx="52" cy="17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221" name="Oval 222"/>
            <p:cNvSpPr>
              <a:spLocks noChangeAspect="1" noChangeArrowheads="1"/>
            </p:cNvSpPr>
            <p:nvPr/>
          </p:nvSpPr>
          <p:spPr bwMode="auto">
            <a:xfrm>
              <a:off x="1077" y="2220"/>
              <a:ext cx="81" cy="81"/>
            </a:xfrm>
            <a:prstGeom prst="ellipse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222" name="Rectangle 223"/>
            <p:cNvSpPr>
              <a:spLocks noChangeAspect="1" noChangeArrowheads="1"/>
            </p:cNvSpPr>
            <p:nvPr/>
          </p:nvSpPr>
          <p:spPr bwMode="auto">
            <a:xfrm>
              <a:off x="1093" y="2184"/>
              <a:ext cx="52" cy="70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</p:grpSp>
      <p:grpSp>
        <p:nvGrpSpPr>
          <p:cNvPr id="1108" name="Group 224"/>
          <p:cNvGrpSpPr>
            <a:grpSpLocks noChangeAspect="1"/>
          </p:cNvGrpSpPr>
          <p:nvPr/>
        </p:nvGrpSpPr>
        <p:grpSpPr bwMode="auto">
          <a:xfrm>
            <a:off x="1397000" y="1427163"/>
            <a:ext cx="112713" cy="328612"/>
            <a:chOff x="1077" y="2063"/>
            <a:chExt cx="81" cy="238"/>
          </a:xfrm>
        </p:grpSpPr>
        <p:sp>
          <p:nvSpPr>
            <p:cNvPr id="1217" name="Rectangle 225"/>
            <p:cNvSpPr>
              <a:spLocks noChangeAspect="1" noChangeArrowheads="1"/>
            </p:cNvSpPr>
            <p:nvPr/>
          </p:nvSpPr>
          <p:spPr bwMode="auto">
            <a:xfrm>
              <a:off x="1093" y="2063"/>
              <a:ext cx="52" cy="17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218" name="Oval 226"/>
            <p:cNvSpPr>
              <a:spLocks noChangeAspect="1" noChangeArrowheads="1"/>
            </p:cNvSpPr>
            <p:nvPr/>
          </p:nvSpPr>
          <p:spPr bwMode="auto">
            <a:xfrm>
              <a:off x="1077" y="2220"/>
              <a:ext cx="81" cy="81"/>
            </a:xfrm>
            <a:prstGeom prst="ellipse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219" name="Rectangle 227"/>
            <p:cNvSpPr>
              <a:spLocks noChangeAspect="1" noChangeArrowheads="1"/>
            </p:cNvSpPr>
            <p:nvPr/>
          </p:nvSpPr>
          <p:spPr bwMode="auto">
            <a:xfrm>
              <a:off x="1093" y="2184"/>
              <a:ext cx="52" cy="70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</p:grpSp>
      <p:sp>
        <p:nvSpPr>
          <p:cNvPr id="478" name="AutoShape 232"/>
          <p:cNvSpPr>
            <a:spLocks noChangeArrowheads="1"/>
          </p:cNvSpPr>
          <p:nvPr/>
        </p:nvSpPr>
        <p:spPr bwMode="auto">
          <a:xfrm>
            <a:off x="1155700" y="1858963"/>
            <a:ext cx="130175" cy="117475"/>
          </a:xfrm>
          <a:custGeom>
            <a:avLst/>
            <a:gdLst>
              <a:gd name="T0" fmla="*/ 30 w 21600"/>
              <a:gd name="T1" fmla="*/ 6 h 21600"/>
              <a:gd name="T2" fmla="*/ 8 w 21600"/>
              <a:gd name="T3" fmla="*/ 28 h 21600"/>
              <a:gd name="T4" fmla="*/ 30 w 21600"/>
              <a:gd name="T5" fmla="*/ 56 h 21600"/>
              <a:gd name="T6" fmla="*/ 52 w 21600"/>
              <a:gd name="T7" fmla="*/ 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40 w 21600"/>
              <a:gd name="T13" fmla="*/ 2314 h 21600"/>
              <a:gd name="T14" fmla="*/ 16560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66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110" name="Group 310"/>
          <p:cNvGrpSpPr>
            <a:grpSpLocks/>
          </p:cNvGrpSpPr>
          <p:nvPr/>
        </p:nvGrpSpPr>
        <p:grpSpPr bwMode="auto">
          <a:xfrm>
            <a:off x="1576388" y="1416050"/>
            <a:ext cx="360362" cy="350838"/>
            <a:chOff x="4285" y="3308"/>
            <a:chExt cx="166" cy="166"/>
          </a:xfrm>
        </p:grpSpPr>
        <p:sp>
          <p:nvSpPr>
            <p:cNvPr id="1205" name="Oval 311"/>
            <p:cNvSpPr>
              <a:spLocks noChangeArrowheads="1"/>
            </p:cNvSpPr>
            <p:nvPr/>
          </p:nvSpPr>
          <p:spPr bwMode="auto">
            <a:xfrm>
              <a:off x="4285" y="3308"/>
              <a:ext cx="166" cy="16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481" name="Line 312"/>
            <p:cNvSpPr>
              <a:spLocks noChangeShapeType="1"/>
            </p:cNvSpPr>
            <p:nvPr/>
          </p:nvSpPr>
          <p:spPr bwMode="auto">
            <a:xfrm flipH="1" flipV="1">
              <a:off x="4287" y="3380"/>
              <a:ext cx="3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2" name="Line 313"/>
            <p:cNvSpPr>
              <a:spLocks noChangeShapeType="1"/>
            </p:cNvSpPr>
            <p:nvPr/>
          </p:nvSpPr>
          <p:spPr bwMode="auto">
            <a:xfrm flipV="1">
              <a:off x="4371" y="331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3" name="Line 314"/>
            <p:cNvSpPr>
              <a:spLocks noChangeShapeType="1"/>
            </p:cNvSpPr>
            <p:nvPr/>
          </p:nvSpPr>
          <p:spPr bwMode="auto">
            <a:xfrm flipV="1">
              <a:off x="4422" y="3382"/>
              <a:ext cx="27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4" name="Line 315"/>
            <p:cNvSpPr>
              <a:spLocks noChangeShapeType="1"/>
            </p:cNvSpPr>
            <p:nvPr/>
          </p:nvSpPr>
          <p:spPr bwMode="auto">
            <a:xfrm flipH="1" flipV="1">
              <a:off x="4310" y="3334"/>
              <a:ext cx="16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5" name="Line 316"/>
            <p:cNvSpPr>
              <a:spLocks noChangeShapeType="1"/>
            </p:cNvSpPr>
            <p:nvPr/>
          </p:nvSpPr>
          <p:spPr bwMode="auto">
            <a:xfrm flipV="1">
              <a:off x="4410" y="3334"/>
              <a:ext cx="1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6" name="Line 317"/>
            <p:cNvSpPr>
              <a:spLocks noChangeShapeType="1"/>
            </p:cNvSpPr>
            <p:nvPr/>
          </p:nvSpPr>
          <p:spPr bwMode="auto">
            <a:xfrm flipV="1">
              <a:off x="4370" y="3326"/>
              <a:ext cx="25" cy="8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12" name="Oval 318"/>
            <p:cNvSpPr>
              <a:spLocks noChangeArrowheads="1"/>
            </p:cNvSpPr>
            <p:nvPr/>
          </p:nvSpPr>
          <p:spPr bwMode="auto">
            <a:xfrm>
              <a:off x="4313" y="3416"/>
              <a:ext cx="111" cy="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488" name="Line 319"/>
            <p:cNvSpPr>
              <a:spLocks noChangeShapeType="1"/>
            </p:cNvSpPr>
            <p:nvPr/>
          </p:nvSpPr>
          <p:spPr bwMode="auto">
            <a:xfrm>
              <a:off x="4293" y="3353"/>
              <a:ext cx="1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9" name="Line 320"/>
            <p:cNvSpPr>
              <a:spLocks noChangeShapeType="1"/>
            </p:cNvSpPr>
            <p:nvPr/>
          </p:nvSpPr>
          <p:spPr bwMode="auto">
            <a:xfrm>
              <a:off x="4338" y="3315"/>
              <a:ext cx="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90" name="Line 321"/>
            <p:cNvSpPr>
              <a:spLocks noChangeShapeType="1"/>
            </p:cNvSpPr>
            <p:nvPr/>
          </p:nvSpPr>
          <p:spPr bwMode="auto">
            <a:xfrm flipH="1">
              <a:off x="4400" y="3317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91" name="Line 322"/>
            <p:cNvSpPr>
              <a:spLocks noChangeShapeType="1"/>
            </p:cNvSpPr>
            <p:nvPr/>
          </p:nvSpPr>
          <p:spPr bwMode="auto">
            <a:xfrm flipH="1">
              <a:off x="4430" y="3356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111" name="AutoShape 416"/>
          <p:cNvSpPr>
            <a:spLocks noChangeArrowheads="1"/>
          </p:cNvSpPr>
          <p:nvPr/>
        </p:nvSpPr>
        <p:spPr bwMode="auto">
          <a:xfrm>
            <a:off x="1577975" y="2439988"/>
            <a:ext cx="298450" cy="412750"/>
          </a:xfrm>
          <a:prstGeom prst="rightArrow">
            <a:avLst>
              <a:gd name="adj1" fmla="val 49694"/>
              <a:gd name="adj2" fmla="val 55083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l" defTabSz="820738"/>
            <a:endParaRPr lang="en-US" sz="2500">
              <a:latin typeface="Arial" charset="0"/>
            </a:endParaRPr>
          </a:p>
        </p:txBody>
      </p:sp>
      <p:sp>
        <p:nvSpPr>
          <p:cNvPr id="1112" name="AutoShape 417"/>
          <p:cNvSpPr>
            <a:spLocks noChangeArrowheads="1"/>
          </p:cNvSpPr>
          <p:nvPr/>
        </p:nvSpPr>
        <p:spPr bwMode="auto">
          <a:xfrm rot="-7800000">
            <a:off x="2037556" y="1942307"/>
            <a:ext cx="288925" cy="423862"/>
          </a:xfrm>
          <a:prstGeom prst="rightArrow">
            <a:avLst>
              <a:gd name="adj1" fmla="val 49694"/>
              <a:gd name="adj2" fmla="val 55083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82058" tIns="41029" rIns="82058" bIns="41029" anchor="ctr">
            <a:prstTxWarp prst="textNoShape">
              <a:avLst/>
            </a:prstTxWarp>
          </a:bodyPr>
          <a:lstStyle/>
          <a:p>
            <a:pPr algn="l" defTabSz="820738"/>
            <a:endParaRPr lang="en-US" sz="2500">
              <a:latin typeface="Arial" charset="0"/>
            </a:endParaRPr>
          </a:p>
        </p:txBody>
      </p:sp>
      <p:sp>
        <p:nvSpPr>
          <p:cNvPr id="1113" name="AutoShape 218"/>
          <p:cNvSpPr>
            <a:spLocks noChangeArrowheads="1"/>
          </p:cNvSpPr>
          <p:nvPr/>
        </p:nvSpPr>
        <p:spPr bwMode="auto">
          <a:xfrm>
            <a:off x="236538" y="2344738"/>
            <a:ext cx="1258887" cy="660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l" defTabSz="820738"/>
            <a:endParaRPr lang="en-US" sz="2500">
              <a:latin typeface="Arial" charset="0"/>
            </a:endParaRPr>
          </a:p>
        </p:txBody>
      </p:sp>
      <p:grpSp>
        <p:nvGrpSpPr>
          <p:cNvPr id="1114" name="Group 450"/>
          <p:cNvGrpSpPr>
            <a:grpSpLocks/>
          </p:cNvGrpSpPr>
          <p:nvPr/>
        </p:nvGrpSpPr>
        <p:grpSpPr bwMode="auto">
          <a:xfrm>
            <a:off x="322263" y="2478088"/>
            <a:ext cx="247650" cy="187325"/>
            <a:chOff x="1375" y="1963"/>
            <a:chExt cx="85" cy="89"/>
          </a:xfrm>
        </p:grpSpPr>
        <p:grpSp>
          <p:nvGrpSpPr>
            <p:cNvPr id="1201" name="Group 242"/>
            <p:cNvGrpSpPr>
              <a:grpSpLocks/>
            </p:cNvGrpSpPr>
            <p:nvPr/>
          </p:nvGrpSpPr>
          <p:grpSpPr bwMode="auto">
            <a:xfrm>
              <a:off x="1375" y="1963"/>
              <a:ext cx="85" cy="89"/>
              <a:chOff x="1852" y="1826"/>
              <a:chExt cx="85" cy="89"/>
            </a:xfrm>
          </p:grpSpPr>
          <p:sp>
            <p:nvSpPr>
              <p:cNvPr id="498" name="Line 243"/>
              <p:cNvSpPr>
                <a:spLocks noChangeShapeType="1"/>
              </p:cNvSpPr>
              <p:nvPr/>
            </p:nvSpPr>
            <p:spPr bwMode="auto">
              <a:xfrm flipV="1">
                <a:off x="1856" y="1826"/>
                <a:ext cx="3" cy="8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arrow" w="sm" len="sm"/>
              </a:ln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99" name="Line 244"/>
              <p:cNvSpPr>
                <a:spLocks noChangeShapeType="1"/>
              </p:cNvSpPr>
              <p:nvPr/>
            </p:nvSpPr>
            <p:spPr bwMode="auto">
              <a:xfrm rot="5400000" flipV="1">
                <a:off x="1893" y="1871"/>
                <a:ext cx="3" cy="8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arrow" w="sm" len="sm"/>
              </a:ln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97" name="Freeform 248"/>
            <p:cNvSpPr>
              <a:spLocks/>
            </p:cNvSpPr>
            <p:nvPr/>
          </p:nvSpPr>
          <p:spPr bwMode="auto">
            <a:xfrm>
              <a:off x="1387" y="1995"/>
              <a:ext cx="54" cy="42"/>
            </a:xfrm>
            <a:custGeom>
              <a:avLst/>
              <a:gdLst>
                <a:gd name="T0" fmla="*/ 0 w 54"/>
                <a:gd name="T1" fmla="*/ 0 h 42"/>
                <a:gd name="T2" fmla="*/ 18 w 54"/>
                <a:gd name="T3" fmla="*/ 36 h 42"/>
                <a:gd name="T4" fmla="*/ 54 w 54"/>
                <a:gd name="T5" fmla="*/ 38 h 42"/>
                <a:gd name="T6" fmla="*/ 0 60000 65536"/>
                <a:gd name="T7" fmla="*/ 0 60000 65536"/>
                <a:gd name="T8" fmla="*/ 0 60000 65536"/>
                <a:gd name="T9" fmla="*/ 0 w 54"/>
                <a:gd name="T10" fmla="*/ 0 h 42"/>
                <a:gd name="T11" fmla="*/ 54 w 54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42">
                  <a:moveTo>
                    <a:pt x="0" y="0"/>
                  </a:moveTo>
                  <a:cubicBezTo>
                    <a:pt x="4" y="15"/>
                    <a:pt x="9" y="30"/>
                    <a:pt x="18" y="36"/>
                  </a:cubicBezTo>
                  <a:cubicBezTo>
                    <a:pt x="27" y="42"/>
                    <a:pt x="48" y="38"/>
                    <a:pt x="54" y="3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115" name="Group 451"/>
          <p:cNvGrpSpPr>
            <a:grpSpLocks/>
          </p:cNvGrpSpPr>
          <p:nvPr/>
        </p:nvGrpSpPr>
        <p:grpSpPr bwMode="auto">
          <a:xfrm>
            <a:off x="611188" y="2481263"/>
            <a:ext cx="247650" cy="188912"/>
            <a:chOff x="1477" y="1952"/>
            <a:chExt cx="85" cy="89"/>
          </a:xfrm>
        </p:grpSpPr>
        <p:grpSp>
          <p:nvGrpSpPr>
            <p:cNvPr id="1197" name="Group 239"/>
            <p:cNvGrpSpPr>
              <a:grpSpLocks/>
            </p:cNvGrpSpPr>
            <p:nvPr/>
          </p:nvGrpSpPr>
          <p:grpSpPr bwMode="auto">
            <a:xfrm>
              <a:off x="1477" y="1952"/>
              <a:ext cx="85" cy="89"/>
              <a:chOff x="1852" y="1826"/>
              <a:chExt cx="85" cy="89"/>
            </a:xfrm>
          </p:grpSpPr>
          <p:sp>
            <p:nvSpPr>
              <p:cNvPr id="503" name="Line 240"/>
              <p:cNvSpPr>
                <a:spLocks noChangeShapeType="1"/>
              </p:cNvSpPr>
              <p:nvPr/>
            </p:nvSpPr>
            <p:spPr bwMode="auto">
              <a:xfrm flipV="1">
                <a:off x="1856" y="1826"/>
                <a:ext cx="3" cy="8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arrow" w="sm" len="sm"/>
              </a:ln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4" name="Line 241"/>
              <p:cNvSpPr>
                <a:spLocks noChangeShapeType="1"/>
              </p:cNvSpPr>
              <p:nvPr/>
            </p:nvSpPr>
            <p:spPr bwMode="auto">
              <a:xfrm rot="5400000" flipV="1">
                <a:off x="1893" y="1871"/>
                <a:ext cx="3" cy="8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arrow" w="sm" len="sm"/>
              </a:ln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502" name="Freeform 249"/>
            <p:cNvSpPr>
              <a:spLocks/>
            </p:cNvSpPr>
            <p:nvPr/>
          </p:nvSpPr>
          <p:spPr bwMode="auto">
            <a:xfrm>
              <a:off x="1493" y="1973"/>
              <a:ext cx="54" cy="46"/>
            </a:xfrm>
            <a:custGeom>
              <a:avLst/>
              <a:gdLst>
                <a:gd name="T0" fmla="*/ 0 w 54"/>
                <a:gd name="T1" fmla="*/ 47 h 47"/>
                <a:gd name="T2" fmla="*/ 12 w 54"/>
                <a:gd name="T3" fmla="*/ 7 h 47"/>
                <a:gd name="T4" fmla="*/ 34 w 54"/>
                <a:gd name="T5" fmla="*/ 20 h 47"/>
                <a:gd name="T6" fmla="*/ 54 w 5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47"/>
                <a:gd name="T14" fmla="*/ 54 w 54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47">
                  <a:moveTo>
                    <a:pt x="0" y="47"/>
                  </a:moveTo>
                  <a:cubicBezTo>
                    <a:pt x="3" y="29"/>
                    <a:pt x="6" y="11"/>
                    <a:pt x="12" y="7"/>
                  </a:cubicBezTo>
                  <a:cubicBezTo>
                    <a:pt x="18" y="3"/>
                    <a:pt x="27" y="21"/>
                    <a:pt x="34" y="20"/>
                  </a:cubicBezTo>
                  <a:cubicBezTo>
                    <a:pt x="41" y="19"/>
                    <a:pt x="51" y="3"/>
                    <a:pt x="5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116" name="Group 418"/>
          <p:cNvGrpSpPr>
            <a:grpSpLocks noChangeAspect="1"/>
          </p:cNvGrpSpPr>
          <p:nvPr/>
        </p:nvGrpSpPr>
        <p:grpSpPr bwMode="auto">
          <a:xfrm>
            <a:off x="231775" y="2703513"/>
            <a:ext cx="334963" cy="242887"/>
            <a:chOff x="4248" y="2064"/>
            <a:chExt cx="144" cy="144"/>
          </a:xfrm>
        </p:grpSpPr>
        <p:grpSp>
          <p:nvGrpSpPr>
            <p:cNvPr id="1166" name="Group 419"/>
            <p:cNvGrpSpPr>
              <a:grpSpLocks noChangeAspect="1"/>
            </p:cNvGrpSpPr>
            <p:nvPr/>
          </p:nvGrpSpPr>
          <p:grpSpPr bwMode="auto">
            <a:xfrm>
              <a:off x="4248" y="2064"/>
              <a:ext cx="144" cy="144"/>
              <a:chOff x="3372" y="2400"/>
              <a:chExt cx="1144" cy="1144"/>
            </a:xfrm>
          </p:grpSpPr>
          <p:grpSp>
            <p:nvGrpSpPr>
              <p:cNvPr id="1173" name="Group 420"/>
              <p:cNvGrpSpPr>
                <a:grpSpLocks noChangeAspect="1"/>
              </p:cNvGrpSpPr>
              <p:nvPr/>
            </p:nvGrpSpPr>
            <p:grpSpPr bwMode="auto">
              <a:xfrm>
                <a:off x="3413" y="2482"/>
                <a:ext cx="1062" cy="1021"/>
                <a:chOff x="3413" y="2482"/>
                <a:chExt cx="1062" cy="1021"/>
              </a:xfrm>
            </p:grpSpPr>
            <p:sp>
              <p:nvSpPr>
                <p:cNvPr id="528" name="Line 421"/>
                <p:cNvSpPr>
                  <a:spLocks noChangeAspect="1" noChangeShapeType="1"/>
                </p:cNvSpPr>
                <p:nvPr/>
              </p:nvSpPr>
              <p:spPr bwMode="auto">
                <a:xfrm>
                  <a:off x="3822" y="2482"/>
                  <a:ext cx="651" cy="77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rial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29" name="Line 4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659" y="2482"/>
                  <a:ext cx="163" cy="1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rial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30" name="Line 4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15" y="2647"/>
                  <a:ext cx="569" cy="6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rial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31" name="Line 424"/>
                <p:cNvSpPr>
                  <a:spLocks noChangeAspect="1" noChangeShapeType="1"/>
                </p:cNvSpPr>
                <p:nvPr/>
              </p:nvSpPr>
              <p:spPr bwMode="auto">
                <a:xfrm>
                  <a:off x="3616" y="3058"/>
                  <a:ext cx="168" cy="2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rial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32" name="Line 4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5" y="2849"/>
                  <a:ext cx="163" cy="2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rial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33" name="Line 4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47" y="3058"/>
                  <a:ext cx="163" cy="2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rial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34" name="Line 427"/>
                <p:cNvSpPr>
                  <a:spLocks noChangeAspect="1" noChangeShapeType="1"/>
                </p:cNvSpPr>
                <p:nvPr/>
              </p:nvSpPr>
              <p:spPr bwMode="auto">
                <a:xfrm>
                  <a:off x="4147" y="3260"/>
                  <a:ext cx="125" cy="2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rial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35" name="Line 428"/>
                <p:cNvSpPr>
                  <a:spLocks noChangeAspect="1" noChangeShapeType="1"/>
                </p:cNvSpPr>
                <p:nvPr/>
              </p:nvSpPr>
              <p:spPr bwMode="auto">
                <a:xfrm>
                  <a:off x="3903" y="2722"/>
                  <a:ext cx="1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rial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36" name="Line 429"/>
                <p:cNvSpPr>
                  <a:spLocks noChangeAspect="1" noChangeShapeType="1"/>
                </p:cNvSpPr>
                <p:nvPr/>
              </p:nvSpPr>
              <p:spPr bwMode="auto">
                <a:xfrm>
                  <a:off x="4250" y="3148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rial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1174" name="Group 430"/>
              <p:cNvGrpSpPr>
                <a:grpSpLocks noChangeAspect="1"/>
              </p:cNvGrpSpPr>
              <p:nvPr/>
            </p:nvGrpSpPr>
            <p:grpSpPr bwMode="auto">
              <a:xfrm>
                <a:off x="3372" y="2400"/>
                <a:ext cx="1144" cy="1144"/>
                <a:chOff x="3372" y="2400"/>
                <a:chExt cx="1144" cy="1144"/>
              </a:xfrm>
            </p:grpSpPr>
            <p:sp>
              <p:nvSpPr>
                <p:cNvPr id="1175" name="Oval 431"/>
                <p:cNvSpPr>
                  <a:spLocks noChangeAspect="1" noChangeArrowheads="1"/>
                </p:cNvSpPr>
                <p:nvPr/>
              </p:nvSpPr>
              <p:spPr bwMode="auto">
                <a:xfrm>
                  <a:off x="4432" y="3220"/>
                  <a:ext cx="84" cy="79"/>
                </a:xfrm>
                <a:prstGeom prst="ellipse">
                  <a:avLst/>
                </a:prstGeom>
                <a:solidFill>
                  <a:srgbClr val="CC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76" name="Oval 432"/>
                <p:cNvSpPr>
                  <a:spLocks noChangeAspect="1" noChangeArrowheads="1"/>
                </p:cNvSpPr>
                <p:nvPr/>
              </p:nvSpPr>
              <p:spPr bwMode="auto">
                <a:xfrm>
                  <a:off x="3781" y="2400"/>
                  <a:ext cx="79" cy="79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77" name="Oval 433"/>
                <p:cNvSpPr>
                  <a:spLocks noChangeAspect="1" noChangeArrowheads="1"/>
                </p:cNvSpPr>
                <p:nvPr/>
              </p:nvSpPr>
              <p:spPr bwMode="auto">
                <a:xfrm>
                  <a:off x="3944" y="2605"/>
                  <a:ext cx="84" cy="79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78" name="Oval 434"/>
                <p:cNvSpPr>
                  <a:spLocks noChangeAspect="1" noChangeArrowheads="1"/>
                </p:cNvSpPr>
                <p:nvPr/>
              </p:nvSpPr>
              <p:spPr bwMode="auto">
                <a:xfrm>
                  <a:off x="4107" y="2810"/>
                  <a:ext cx="84" cy="79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79" name="Oval 435"/>
                <p:cNvSpPr>
                  <a:spLocks noChangeAspect="1" noChangeArrowheads="1"/>
                </p:cNvSpPr>
                <p:nvPr/>
              </p:nvSpPr>
              <p:spPr bwMode="auto">
                <a:xfrm>
                  <a:off x="4269" y="3015"/>
                  <a:ext cx="84" cy="79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80" name="Oval 436"/>
                <p:cNvSpPr>
                  <a:spLocks noChangeAspect="1" noChangeArrowheads="1"/>
                </p:cNvSpPr>
                <p:nvPr/>
              </p:nvSpPr>
              <p:spPr bwMode="auto">
                <a:xfrm>
                  <a:off x="4107" y="3220"/>
                  <a:ext cx="84" cy="79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81" name="Oval 437"/>
                <p:cNvSpPr>
                  <a:spLocks noChangeAspect="1" noChangeArrowheads="1"/>
                </p:cNvSpPr>
                <p:nvPr/>
              </p:nvSpPr>
              <p:spPr bwMode="auto">
                <a:xfrm>
                  <a:off x="3619" y="2605"/>
                  <a:ext cx="79" cy="79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82" name="Oval 438"/>
                <p:cNvSpPr>
                  <a:spLocks noChangeAspect="1" noChangeArrowheads="1"/>
                </p:cNvSpPr>
                <p:nvPr/>
              </p:nvSpPr>
              <p:spPr bwMode="auto">
                <a:xfrm>
                  <a:off x="3781" y="2810"/>
                  <a:ext cx="79" cy="79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83" name="Oval 439"/>
                <p:cNvSpPr>
                  <a:spLocks noChangeAspect="1" noChangeArrowheads="1"/>
                </p:cNvSpPr>
                <p:nvPr/>
              </p:nvSpPr>
              <p:spPr bwMode="auto">
                <a:xfrm>
                  <a:off x="3574" y="3015"/>
                  <a:ext cx="84" cy="79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84" name="Oval 440"/>
                <p:cNvSpPr>
                  <a:spLocks noChangeAspect="1" noChangeArrowheads="1"/>
                </p:cNvSpPr>
                <p:nvPr/>
              </p:nvSpPr>
              <p:spPr bwMode="auto">
                <a:xfrm>
                  <a:off x="3944" y="3015"/>
                  <a:ext cx="84" cy="79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85" name="Oval 441"/>
                <p:cNvSpPr>
                  <a:spLocks noChangeAspect="1" noChangeArrowheads="1"/>
                </p:cNvSpPr>
                <p:nvPr/>
              </p:nvSpPr>
              <p:spPr bwMode="auto">
                <a:xfrm>
                  <a:off x="4230" y="3465"/>
                  <a:ext cx="84" cy="79"/>
                </a:xfrm>
                <a:prstGeom prst="ellipse">
                  <a:avLst/>
                </a:prstGeom>
                <a:solidFill>
                  <a:srgbClr val="CC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86" name="Oval 442"/>
                <p:cNvSpPr>
                  <a:spLocks noChangeAspect="1" noChangeArrowheads="1"/>
                </p:cNvSpPr>
                <p:nvPr/>
              </p:nvSpPr>
              <p:spPr bwMode="auto">
                <a:xfrm>
                  <a:off x="3372" y="3220"/>
                  <a:ext cx="79" cy="79"/>
                </a:xfrm>
                <a:prstGeom prst="ellipse">
                  <a:avLst/>
                </a:prstGeom>
                <a:solidFill>
                  <a:srgbClr val="CC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  <p:sp>
              <p:nvSpPr>
                <p:cNvPr id="1187" name="Oval 443"/>
                <p:cNvSpPr>
                  <a:spLocks noChangeAspect="1" noChangeArrowheads="1"/>
                </p:cNvSpPr>
                <p:nvPr/>
              </p:nvSpPr>
              <p:spPr bwMode="auto">
                <a:xfrm>
                  <a:off x="3742" y="3220"/>
                  <a:ext cx="79" cy="79"/>
                </a:xfrm>
                <a:prstGeom prst="ellipse">
                  <a:avLst/>
                </a:prstGeom>
                <a:solidFill>
                  <a:srgbClr val="CC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058" tIns="41029" rIns="82058" bIns="41029" anchor="ctr">
                  <a:prstTxWarp prst="textNoShape">
                    <a:avLst/>
                  </a:prstTxWarp>
                </a:bodyPr>
                <a:lstStyle/>
                <a:p>
                  <a:pPr algn="l" defTabSz="820738"/>
                  <a:endParaRPr lang="en-US" sz="2500">
                    <a:latin typeface="Arial" charset="0"/>
                  </a:endParaRPr>
                </a:p>
              </p:txBody>
            </p:sp>
          </p:grpSp>
        </p:grpSp>
        <p:grpSp>
          <p:nvGrpSpPr>
            <p:cNvPr id="1167" name="Group 444"/>
            <p:cNvGrpSpPr>
              <a:grpSpLocks noChangeAspect="1"/>
            </p:cNvGrpSpPr>
            <p:nvPr/>
          </p:nvGrpSpPr>
          <p:grpSpPr bwMode="auto">
            <a:xfrm>
              <a:off x="4269" y="2080"/>
              <a:ext cx="67" cy="97"/>
              <a:chOff x="3600" y="2484"/>
              <a:chExt cx="540" cy="768"/>
            </a:xfrm>
          </p:grpSpPr>
          <p:sp>
            <p:nvSpPr>
              <p:cNvPr id="508" name="Line 445"/>
              <p:cNvSpPr>
                <a:spLocks noChangeAspect="1" noChangeShapeType="1"/>
              </p:cNvSpPr>
              <p:nvPr/>
            </p:nvSpPr>
            <p:spPr bwMode="auto">
              <a:xfrm>
                <a:off x="3832" y="2484"/>
                <a:ext cx="143" cy="17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9" name="Line 446"/>
              <p:cNvSpPr>
                <a:spLocks noChangeAspect="1" noChangeShapeType="1"/>
              </p:cNvSpPr>
              <p:nvPr/>
            </p:nvSpPr>
            <p:spPr bwMode="auto">
              <a:xfrm flipV="1">
                <a:off x="3618" y="2655"/>
                <a:ext cx="363" cy="3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10" name="Line 4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01" y="3028"/>
                <a:ext cx="182" cy="22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11" name="Line 4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75" y="2648"/>
                <a:ext cx="160" cy="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12" name="Line 449"/>
              <p:cNvSpPr>
                <a:spLocks noChangeAspect="1" noChangeShapeType="1"/>
              </p:cNvSpPr>
              <p:nvPr/>
            </p:nvSpPr>
            <p:spPr bwMode="auto">
              <a:xfrm flipV="1">
                <a:off x="3997" y="2857"/>
                <a:ext cx="143" cy="19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1117" name="Text Box 453"/>
          <p:cNvSpPr txBox="1">
            <a:spLocks noChangeArrowheads="1"/>
          </p:cNvSpPr>
          <p:nvPr/>
        </p:nvSpPr>
        <p:spPr bwMode="auto">
          <a:xfrm>
            <a:off x="490538" y="2841625"/>
            <a:ext cx="769937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pPr algn="l" defTabSz="820738"/>
            <a:r>
              <a:rPr lang="en-US">
                <a:solidFill>
                  <a:srgbClr val="000000"/>
                </a:solidFill>
                <a:latin typeface="Arial" charset="0"/>
              </a:rPr>
              <a:t>Learner</a:t>
            </a:r>
            <a:endParaRPr lang="en-US">
              <a:latin typeface="Arial" charset="0"/>
            </a:endParaRPr>
          </a:p>
        </p:txBody>
      </p:sp>
      <p:grpSp>
        <p:nvGrpSpPr>
          <p:cNvPr id="1118" name="Group 490"/>
          <p:cNvGrpSpPr>
            <a:grpSpLocks/>
          </p:cNvGrpSpPr>
          <p:nvPr/>
        </p:nvGrpSpPr>
        <p:grpSpPr bwMode="auto">
          <a:xfrm>
            <a:off x="2143125" y="2562225"/>
            <a:ext cx="238125" cy="220663"/>
            <a:chOff x="1233" y="2754"/>
            <a:chExt cx="110" cy="105"/>
          </a:xfrm>
        </p:grpSpPr>
        <p:sp>
          <p:nvSpPr>
            <p:cNvPr id="1159" name="Oval 258"/>
            <p:cNvSpPr>
              <a:spLocks noChangeAspect="1" noChangeArrowheads="1"/>
            </p:cNvSpPr>
            <p:nvPr/>
          </p:nvSpPr>
          <p:spPr bwMode="auto">
            <a:xfrm>
              <a:off x="1264" y="2800"/>
              <a:ext cx="14" cy="1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160" name="Oval 256"/>
            <p:cNvSpPr>
              <a:spLocks noChangeAspect="1" noChangeArrowheads="1"/>
            </p:cNvSpPr>
            <p:nvPr/>
          </p:nvSpPr>
          <p:spPr bwMode="auto">
            <a:xfrm>
              <a:off x="1313" y="2845"/>
              <a:ext cx="14" cy="1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161" name="Oval 257"/>
            <p:cNvSpPr>
              <a:spLocks noChangeAspect="1" noChangeArrowheads="1"/>
            </p:cNvSpPr>
            <p:nvPr/>
          </p:nvSpPr>
          <p:spPr bwMode="auto">
            <a:xfrm>
              <a:off x="1310" y="2754"/>
              <a:ext cx="14" cy="1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162" name="Oval 259"/>
            <p:cNvSpPr>
              <a:spLocks noChangeAspect="1" noChangeArrowheads="1"/>
            </p:cNvSpPr>
            <p:nvPr/>
          </p:nvSpPr>
          <p:spPr bwMode="auto">
            <a:xfrm>
              <a:off x="1329" y="2814"/>
              <a:ext cx="14" cy="1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163" name="Oval 261"/>
            <p:cNvSpPr>
              <a:spLocks noChangeAspect="1" noChangeArrowheads="1"/>
            </p:cNvSpPr>
            <p:nvPr/>
          </p:nvSpPr>
          <p:spPr bwMode="auto">
            <a:xfrm>
              <a:off x="1328" y="2784"/>
              <a:ext cx="14" cy="1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544" name="Line 471"/>
            <p:cNvSpPr>
              <a:spLocks noChangeShapeType="1"/>
            </p:cNvSpPr>
            <p:nvPr/>
          </p:nvSpPr>
          <p:spPr bwMode="auto">
            <a:xfrm>
              <a:off x="1233" y="2807"/>
              <a:ext cx="3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45" name="Line 482"/>
            <p:cNvSpPr>
              <a:spLocks noChangeShapeType="1"/>
            </p:cNvSpPr>
            <p:nvPr/>
          </p:nvSpPr>
          <p:spPr bwMode="auto">
            <a:xfrm flipV="1">
              <a:off x="1271" y="2763"/>
              <a:ext cx="43" cy="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119" name="Group 491"/>
          <p:cNvGrpSpPr>
            <a:grpSpLocks/>
          </p:cNvGrpSpPr>
          <p:nvPr/>
        </p:nvGrpSpPr>
        <p:grpSpPr bwMode="auto">
          <a:xfrm>
            <a:off x="2420938" y="2717800"/>
            <a:ext cx="238125" cy="220663"/>
            <a:chOff x="1330" y="2851"/>
            <a:chExt cx="110" cy="105"/>
          </a:xfrm>
        </p:grpSpPr>
        <p:sp>
          <p:nvSpPr>
            <p:cNvPr id="1152" name="Oval 483"/>
            <p:cNvSpPr>
              <a:spLocks noChangeAspect="1" noChangeArrowheads="1"/>
            </p:cNvSpPr>
            <p:nvPr/>
          </p:nvSpPr>
          <p:spPr bwMode="auto">
            <a:xfrm>
              <a:off x="1361" y="2897"/>
              <a:ext cx="14" cy="1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153" name="Oval 484"/>
            <p:cNvSpPr>
              <a:spLocks noChangeAspect="1" noChangeArrowheads="1"/>
            </p:cNvSpPr>
            <p:nvPr/>
          </p:nvSpPr>
          <p:spPr bwMode="auto">
            <a:xfrm>
              <a:off x="1410" y="2942"/>
              <a:ext cx="14" cy="1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154" name="Oval 485"/>
            <p:cNvSpPr>
              <a:spLocks noChangeAspect="1" noChangeArrowheads="1"/>
            </p:cNvSpPr>
            <p:nvPr/>
          </p:nvSpPr>
          <p:spPr bwMode="auto">
            <a:xfrm>
              <a:off x="1407" y="2851"/>
              <a:ext cx="14" cy="1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155" name="Oval 486"/>
            <p:cNvSpPr>
              <a:spLocks noChangeAspect="1" noChangeArrowheads="1"/>
            </p:cNvSpPr>
            <p:nvPr/>
          </p:nvSpPr>
          <p:spPr bwMode="auto">
            <a:xfrm>
              <a:off x="1426" y="2911"/>
              <a:ext cx="14" cy="1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156" name="Oval 487"/>
            <p:cNvSpPr>
              <a:spLocks noChangeAspect="1" noChangeArrowheads="1"/>
            </p:cNvSpPr>
            <p:nvPr/>
          </p:nvSpPr>
          <p:spPr bwMode="auto">
            <a:xfrm>
              <a:off x="1425" y="2881"/>
              <a:ext cx="14" cy="1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552" name="Line 488"/>
            <p:cNvSpPr>
              <a:spLocks noChangeShapeType="1"/>
            </p:cNvSpPr>
            <p:nvPr/>
          </p:nvSpPr>
          <p:spPr bwMode="auto">
            <a:xfrm>
              <a:off x="1330" y="2904"/>
              <a:ext cx="3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53" name="Line 489"/>
            <p:cNvSpPr>
              <a:spLocks noChangeShapeType="1"/>
            </p:cNvSpPr>
            <p:nvPr/>
          </p:nvSpPr>
          <p:spPr bwMode="auto">
            <a:xfrm>
              <a:off x="1368" y="2904"/>
              <a:ext cx="60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120" name="Group 576"/>
          <p:cNvGrpSpPr>
            <a:grpSpLocks/>
          </p:cNvGrpSpPr>
          <p:nvPr/>
        </p:nvGrpSpPr>
        <p:grpSpPr bwMode="auto">
          <a:xfrm>
            <a:off x="1990725" y="2390775"/>
            <a:ext cx="182563" cy="177800"/>
            <a:chOff x="1364" y="2497"/>
            <a:chExt cx="84" cy="84"/>
          </a:xfrm>
        </p:grpSpPr>
        <p:sp>
          <p:nvSpPr>
            <p:cNvPr id="555" name="Line 545"/>
            <p:cNvSpPr>
              <a:spLocks noChangeShapeType="1"/>
            </p:cNvSpPr>
            <p:nvPr/>
          </p:nvSpPr>
          <p:spPr bwMode="auto">
            <a:xfrm rot="8183831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56" name="Line 546"/>
            <p:cNvSpPr>
              <a:spLocks noChangeShapeType="1"/>
            </p:cNvSpPr>
            <p:nvPr/>
          </p:nvSpPr>
          <p:spPr bwMode="auto">
            <a:xfrm rot="2783831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57" name="Line 547"/>
            <p:cNvSpPr>
              <a:spLocks noChangeShapeType="1"/>
            </p:cNvSpPr>
            <p:nvPr/>
          </p:nvSpPr>
          <p:spPr bwMode="auto">
            <a:xfrm rot="-10716169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58" name="Line 548"/>
            <p:cNvSpPr>
              <a:spLocks noChangeShapeType="1"/>
            </p:cNvSpPr>
            <p:nvPr/>
          </p:nvSpPr>
          <p:spPr bwMode="auto">
            <a:xfrm rot="5483831">
              <a:off x="1406" y="2497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150" name="Oval 549"/>
            <p:cNvSpPr>
              <a:spLocks noChangeArrowheads="1"/>
            </p:cNvSpPr>
            <p:nvPr/>
          </p:nvSpPr>
          <p:spPr bwMode="auto">
            <a:xfrm rot="8183831">
              <a:off x="1371" y="2504"/>
              <a:ext cx="70" cy="6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rot="10800000"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151" name="Oval 550"/>
            <p:cNvSpPr>
              <a:spLocks noChangeAspect="1" noChangeArrowheads="1"/>
            </p:cNvSpPr>
            <p:nvPr/>
          </p:nvSpPr>
          <p:spPr bwMode="auto">
            <a:xfrm rot="8183831">
              <a:off x="1397" y="2513"/>
              <a:ext cx="19" cy="2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rot="10800000"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</p:grpSp>
      <p:grpSp>
        <p:nvGrpSpPr>
          <p:cNvPr id="1121" name="Group 578"/>
          <p:cNvGrpSpPr>
            <a:grpSpLocks/>
          </p:cNvGrpSpPr>
          <p:nvPr/>
        </p:nvGrpSpPr>
        <p:grpSpPr bwMode="auto">
          <a:xfrm>
            <a:off x="2498725" y="2411413"/>
            <a:ext cx="182563" cy="177800"/>
            <a:chOff x="1461" y="2594"/>
            <a:chExt cx="84" cy="84"/>
          </a:xfrm>
        </p:grpSpPr>
        <p:sp>
          <p:nvSpPr>
            <p:cNvPr id="562" name="Line 564"/>
            <p:cNvSpPr>
              <a:spLocks noChangeShapeType="1"/>
            </p:cNvSpPr>
            <p:nvPr/>
          </p:nvSpPr>
          <p:spPr bwMode="auto">
            <a:xfrm rot="8183831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63" name="Line 565"/>
            <p:cNvSpPr>
              <a:spLocks noChangeShapeType="1"/>
            </p:cNvSpPr>
            <p:nvPr/>
          </p:nvSpPr>
          <p:spPr bwMode="auto">
            <a:xfrm rot="2783831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64" name="Line 566"/>
            <p:cNvSpPr>
              <a:spLocks noChangeShapeType="1"/>
            </p:cNvSpPr>
            <p:nvPr/>
          </p:nvSpPr>
          <p:spPr bwMode="auto">
            <a:xfrm rot="-10716169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65" name="Line 567"/>
            <p:cNvSpPr>
              <a:spLocks noChangeShapeType="1"/>
            </p:cNvSpPr>
            <p:nvPr/>
          </p:nvSpPr>
          <p:spPr bwMode="auto">
            <a:xfrm rot="5483831">
              <a:off x="1503" y="2594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144" name="Oval 568"/>
            <p:cNvSpPr>
              <a:spLocks noChangeArrowheads="1"/>
            </p:cNvSpPr>
            <p:nvPr/>
          </p:nvSpPr>
          <p:spPr bwMode="auto">
            <a:xfrm rot="8183831">
              <a:off x="1468" y="2601"/>
              <a:ext cx="70" cy="6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rot="10800000"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145" name="Oval 569"/>
            <p:cNvSpPr>
              <a:spLocks noChangeAspect="1" noChangeArrowheads="1"/>
            </p:cNvSpPr>
            <p:nvPr/>
          </p:nvSpPr>
          <p:spPr bwMode="auto">
            <a:xfrm rot="8183831">
              <a:off x="1510" y="2624"/>
              <a:ext cx="19" cy="21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rot="10800000"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</p:grpSp>
      <p:grpSp>
        <p:nvGrpSpPr>
          <p:cNvPr id="1122" name="Group 577"/>
          <p:cNvGrpSpPr>
            <a:grpSpLocks/>
          </p:cNvGrpSpPr>
          <p:nvPr/>
        </p:nvGrpSpPr>
        <p:grpSpPr bwMode="auto">
          <a:xfrm>
            <a:off x="2063750" y="2781300"/>
            <a:ext cx="180975" cy="176213"/>
            <a:chOff x="1558" y="2691"/>
            <a:chExt cx="84" cy="84"/>
          </a:xfrm>
        </p:grpSpPr>
        <p:sp>
          <p:nvSpPr>
            <p:cNvPr id="569" name="Line 570"/>
            <p:cNvSpPr>
              <a:spLocks noChangeShapeType="1"/>
            </p:cNvSpPr>
            <p:nvPr/>
          </p:nvSpPr>
          <p:spPr bwMode="auto">
            <a:xfrm rot="8183831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70" name="Line 571"/>
            <p:cNvSpPr>
              <a:spLocks noChangeShapeType="1"/>
            </p:cNvSpPr>
            <p:nvPr/>
          </p:nvSpPr>
          <p:spPr bwMode="auto">
            <a:xfrm rot="2783831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71" name="Line 572"/>
            <p:cNvSpPr>
              <a:spLocks noChangeShapeType="1"/>
            </p:cNvSpPr>
            <p:nvPr/>
          </p:nvSpPr>
          <p:spPr bwMode="auto">
            <a:xfrm rot="-10716169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72" name="Line 573"/>
            <p:cNvSpPr>
              <a:spLocks noChangeShapeType="1"/>
            </p:cNvSpPr>
            <p:nvPr/>
          </p:nvSpPr>
          <p:spPr bwMode="auto">
            <a:xfrm rot="5483831">
              <a:off x="1600" y="269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138" name="Oval 574"/>
            <p:cNvSpPr>
              <a:spLocks noChangeArrowheads="1"/>
            </p:cNvSpPr>
            <p:nvPr/>
          </p:nvSpPr>
          <p:spPr bwMode="auto">
            <a:xfrm rot="8183831">
              <a:off x="1565" y="2698"/>
              <a:ext cx="70" cy="7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rot="10800000"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  <p:sp>
          <p:nvSpPr>
            <p:cNvPr id="1139" name="Oval 575"/>
            <p:cNvSpPr>
              <a:spLocks noChangeAspect="1" noChangeArrowheads="1"/>
            </p:cNvSpPr>
            <p:nvPr/>
          </p:nvSpPr>
          <p:spPr bwMode="auto">
            <a:xfrm rot="8183831">
              <a:off x="1579" y="2735"/>
              <a:ext cx="19" cy="2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rot="10800000" wrap="none" lIns="82058" tIns="41029" rIns="82058" bIns="41029" anchor="ctr">
              <a:prstTxWarp prst="textNoShape">
                <a:avLst/>
              </a:prstTxWarp>
            </a:bodyPr>
            <a:lstStyle/>
            <a:p>
              <a:pPr algn="l" defTabSz="820738"/>
              <a:endParaRPr lang="en-US" sz="2500">
                <a:latin typeface="Arial" charset="0"/>
              </a:endParaRPr>
            </a:p>
          </p:txBody>
        </p:sp>
      </p:grpSp>
      <p:sp>
        <p:nvSpPr>
          <p:cNvPr id="1123" name="Text Box 453"/>
          <p:cNvSpPr txBox="1">
            <a:spLocks noChangeArrowheads="1"/>
          </p:cNvSpPr>
          <p:nvPr/>
        </p:nvSpPr>
        <p:spPr bwMode="auto">
          <a:xfrm>
            <a:off x="344488" y="2347913"/>
            <a:ext cx="76993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pPr algn="l" defTabSz="820738"/>
            <a:r>
              <a:rPr lang="en-US">
                <a:solidFill>
                  <a:srgbClr val="000000"/>
                </a:solidFill>
                <a:latin typeface="Arial" charset="0"/>
              </a:rPr>
              <a:t>Perf. Models</a:t>
            </a:r>
            <a:endParaRPr lang="en-US">
              <a:latin typeface="Arial" charset="0"/>
            </a:endParaRPr>
          </a:p>
        </p:txBody>
      </p:sp>
      <p:sp>
        <p:nvSpPr>
          <p:cNvPr id="1124" name="Text Box 453"/>
          <p:cNvSpPr txBox="1">
            <a:spLocks noChangeArrowheads="1"/>
          </p:cNvSpPr>
          <p:nvPr/>
        </p:nvSpPr>
        <p:spPr bwMode="auto">
          <a:xfrm>
            <a:off x="1255713" y="1835150"/>
            <a:ext cx="76993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pPr algn="l" defTabSz="820738"/>
            <a:r>
              <a:rPr lang="en-US">
                <a:solidFill>
                  <a:srgbClr val="000000"/>
                </a:solidFill>
                <a:latin typeface="Arial" charset="0"/>
              </a:rPr>
              <a:t>Heartbeats</a:t>
            </a:r>
          </a:p>
          <a:p>
            <a:pPr algn="l" defTabSz="820738"/>
            <a:r>
              <a:rPr lang="en-US">
                <a:solidFill>
                  <a:srgbClr val="000000"/>
                </a:solidFill>
                <a:latin typeface="Arial" charset="0"/>
              </a:rPr>
              <a:t>Goals met?</a:t>
            </a:r>
            <a:endParaRPr lang="en-US">
              <a:latin typeface="Arial" charset="0"/>
            </a:endParaRPr>
          </a:p>
        </p:txBody>
      </p:sp>
      <p:sp>
        <p:nvSpPr>
          <p:cNvPr id="1125" name="Text Box 453"/>
          <p:cNvSpPr txBox="1">
            <a:spLocks noChangeArrowheads="1"/>
          </p:cNvSpPr>
          <p:nvPr/>
        </p:nvSpPr>
        <p:spPr bwMode="auto">
          <a:xfrm>
            <a:off x="855663" y="2725738"/>
            <a:ext cx="76993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pPr algn="l" defTabSz="820738"/>
            <a:r>
              <a:rPr lang="en-US">
                <a:solidFill>
                  <a:srgbClr val="000000"/>
                </a:solidFill>
                <a:latin typeface="Arial" charset="0"/>
              </a:rPr>
              <a:t>Cntrl Sys</a:t>
            </a:r>
            <a:endParaRPr lang="en-US">
              <a:latin typeface="Arial" charset="0"/>
            </a:endParaRPr>
          </a:p>
        </p:txBody>
      </p:sp>
      <p:pic>
        <p:nvPicPr>
          <p:cNvPr id="1126" name="Picture 11" descr="BlockDiagram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2508250"/>
            <a:ext cx="623888" cy="2254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12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9950" y="6265863"/>
            <a:ext cx="457200" cy="325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28" name="Picture 11" descr="csail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5856288"/>
            <a:ext cx="117633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6513" y="6237288"/>
            <a:ext cx="2016125" cy="401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30" name="Picture 35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16363" y="6189663"/>
            <a:ext cx="1417637" cy="4857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1131" name="Picture 35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6813" y="5373688"/>
            <a:ext cx="868362" cy="8493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1132" name="Picture 3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58025" y="6267450"/>
            <a:ext cx="1658938" cy="3286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1133" name="Picture 35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2425" y="6342063"/>
            <a:ext cx="1609725" cy="3079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8AAF2-A40D-E64E-8CB0-A756778B48C7}" type="slidenum">
              <a:rPr lang="en-US"/>
              <a:pPr/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85275" cy="788987"/>
          </a:xfrm>
        </p:spPr>
        <p:txBody>
          <a:bodyPr/>
          <a:lstStyle/>
          <a:p>
            <a:pPr eaLnBrk="1" hangingPunct="1"/>
            <a:r>
              <a:rPr lang="en-US" sz="3800"/>
              <a:t>Challenges to Exascale Computing: The 3 P’s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779588" y="5965825"/>
            <a:ext cx="5170487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  <a:latin typeface="Arial" charset="0"/>
              </a:rPr>
              <a:t>Easy to get two of three, hard to get all three</a:t>
            </a: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 flipH="1" flipV="1">
            <a:off x="1063625" y="1498600"/>
            <a:ext cx="731838" cy="579438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 flipH="1">
            <a:off x="1304925" y="2092325"/>
            <a:ext cx="490538" cy="736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 flipV="1">
            <a:off x="1809750" y="1981200"/>
            <a:ext cx="968375" cy="103188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1916113" y="2028825"/>
            <a:ext cx="1198562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Performance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920750" y="2747963"/>
            <a:ext cx="1497013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Power Efficiency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1125538" y="1319213"/>
            <a:ext cx="1465262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Programmability</a:t>
            </a:r>
          </a:p>
        </p:txBody>
      </p:sp>
      <p:sp>
        <p:nvSpPr>
          <p:cNvPr id="7179" name="Freeform 10"/>
          <p:cNvSpPr>
            <a:spLocks/>
          </p:cNvSpPr>
          <p:nvPr/>
        </p:nvSpPr>
        <p:spPr bwMode="auto">
          <a:xfrm>
            <a:off x="1268413" y="1663700"/>
            <a:ext cx="741362" cy="1030288"/>
          </a:xfrm>
          <a:custGeom>
            <a:avLst/>
            <a:gdLst>
              <a:gd name="T0" fmla="*/ 0 w 996"/>
              <a:gd name="T1" fmla="*/ 0 h 1386"/>
              <a:gd name="T2" fmla="*/ 168 w 996"/>
              <a:gd name="T3" fmla="*/ 1386 h 1386"/>
              <a:gd name="T4" fmla="*/ 996 w 996"/>
              <a:gd name="T5" fmla="*/ 528 h 1386"/>
              <a:gd name="T6" fmla="*/ 0 w 996"/>
              <a:gd name="T7" fmla="*/ 0 h 1386"/>
              <a:gd name="T8" fmla="*/ 0 60000 65536"/>
              <a:gd name="T9" fmla="*/ 0 60000 65536"/>
              <a:gd name="T10" fmla="*/ 0 60000 65536"/>
              <a:gd name="T11" fmla="*/ 0 60000 65536"/>
              <a:gd name="T12" fmla="*/ 0 w 996"/>
              <a:gd name="T13" fmla="*/ 0 h 1386"/>
              <a:gd name="T14" fmla="*/ 996 w 996"/>
              <a:gd name="T15" fmla="*/ 1386 h 13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6" h="1386">
                <a:moveTo>
                  <a:pt x="0" y="0"/>
                </a:moveTo>
                <a:lnTo>
                  <a:pt x="168" y="1386"/>
                </a:lnTo>
                <a:lnTo>
                  <a:pt x="996" y="528"/>
                </a:lnTo>
                <a:lnTo>
                  <a:pt x="0" y="0"/>
                </a:lnTo>
                <a:close/>
              </a:path>
            </a:pathLst>
          </a:custGeom>
          <a:noFill/>
          <a:ln w="31750" cap="flat" cmpd="sng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H="1" flipV="1">
            <a:off x="3913188" y="1681163"/>
            <a:ext cx="731837" cy="57943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H="1">
            <a:off x="4154488" y="2274888"/>
            <a:ext cx="490537" cy="736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V="1">
            <a:off x="4659313" y="2163763"/>
            <a:ext cx="968375" cy="10318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4765675" y="2211388"/>
            <a:ext cx="1198563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Performance</a:t>
            </a:r>
          </a:p>
        </p:txBody>
      </p:sp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3770313" y="2930525"/>
            <a:ext cx="1497012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Power Efficiency</a:t>
            </a: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3975100" y="1501775"/>
            <a:ext cx="1465263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Programmability</a:t>
            </a:r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 flipH="1" flipV="1">
            <a:off x="6723063" y="1595438"/>
            <a:ext cx="731837" cy="57943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H="1">
            <a:off x="6964363" y="2189163"/>
            <a:ext cx="490537" cy="736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 flipV="1">
            <a:off x="7469188" y="2078038"/>
            <a:ext cx="968375" cy="10318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9" name="Text Box 20"/>
          <p:cNvSpPr txBox="1">
            <a:spLocks noChangeArrowheads="1"/>
          </p:cNvSpPr>
          <p:nvPr/>
        </p:nvSpPr>
        <p:spPr bwMode="auto">
          <a:xfrm>
            <a:off x="7575550" y="2125663"/>
            <a:ext cx="1198563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Performance</a:t>
            </a:r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6580188" y="2844800"/>
            <a:ext cx="1497012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Power Efficiency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6784975" y="1416050"/>
            <a:ext cx="1465263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Programmability</a:t>
            </a:r>
          </a:p>
        </p:txBody>
      </p:sp>
      <p:sp>
        <p:nvSpPr>
          <p:cNvPr id="7192" name="Freeform 29"/>
          <p:cNvSpPr>
            <a:spLocks/>
          </p:cNvSpPr>
          <p:nvPr/>
        </p:nvSpPr>
        <p:spPr bwMode="auto">
          <a:xfrm>
            <a:off x="6848475" y="1695450"/>
            <a:ext cx="1447800" cy="666750"/>
          </a:xfrm>
          <a:custGeom>
            <a:avLst/>
            <a:gdLst>
              <a:gd name="T0" fmla="*/ 300 w 912"/>
              <a:gd name="T1" fmla="*/ 420 h 420"/>
              <a:gd name="T2" fmla="*/ 0 w 912"/>
              <a:gd name="T3" fmla="*/ 0 h 420"/>
              <a:gd name="T4" fmla="*/ 912 w 912"/>
              <a:gd name="T5" fmla="*/ 246 h 420"/>
              <a:gd name="T6" fmla="*/ 300 w 912"/>
              <a:gd name="T7" fmla="*/ 420 h 42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20"/>
              <a:gd name="T14" fmla="*/ 912 w 912"/>
              <a:gd name="T15" fmla="*/ 420 h 4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20">
                <a:moveTo>
                  <a:pt x="300" y="420"/>
                </a:moveTo>
                <a:lnTo>
                  <a:pt x="0" y="0"/>
                </a:lnTo>
                <a:lnTo>
                  <a:pt x="912" y="246"/>
                </a:lnTo>
                <a:lnTo>
                  <a:pt x="300" y="420"/>
                </a:lnTo>
                <a:close/>
              </a:path>
            </a:pathLst>
          </a:custGeom>
          <a:noFill/>
          <a:ln w="31750" cap="flat" cmpd="sng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3" name="Freeform 30"/>
          <p:cNvSpPr>
            <a:spLocks/>
          </p:cNvSpPr>
          <p:nvPr/>
        </p:nvSpPr>
        <p:spPr bwMode="auto">
          <a:xfrm>
            <a:off x="4248150" y="2095500"/>
            <a:ext cx="1200150" cy="771525"/>
          </a:xfrm>
          <a:custGeom>
            <a:avLst/>
            <a:gdLst>
              <a:gd name="T0" fmla="*/ 114 w 756"/>
              <a:gd name="T1" fmla="*/ 0 h 486"/>
              <a:gd name="T2" fmla="*/ 0 w 756"/>
              <a:gd name="T3" fmla="*/ 486 h 486"/>
              <a:gd name="T4" fmla="*/ 756 w 756"/>
              <a:gd name="T5" fmla="*/ 42 h 486"/>
              <a:gd name="T6" fmla="*/ 114 w 756"/>
              <a:gd name="T7" fmla="*/ 0 h 486"/>
              <a:gd name="T8" fmla="*/ 0 60000 65536"/>
              <a:gd name="T9" fmla="*/ 0 60000 65536"/>
              <a:gd name="T10" fmla="*/ 0 60000 65536"/>
              <a:gd name="T11" fmla="*/ 0 60000 65536"/>
              <a:gd name="T12" fmla="*/ 0 w 756"/>
              <a:gd name="T13" fmla="*/ 0 h 486"/>
              <a:gd name="T14" fmla="*/ 756 w 756"/>
              <a:gd name="T15" fmla="*/ 486 h 4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6" h="486">
                <a:moveTo>
                  <a:pt x="114" y="0"/>
                </a:moveTo>
                <a:lnTo>
                  <a:pt x="0" y="486"/>
                </a:lnTo>
                <a:lnTo>
                  <a:pt x="756" y="42"/>
                </a:lnTo>
                <a:lnTo>
                  <a:pt x="114" y="0"/>
                </a:lnTo>
                <a:close/>
              </a:path>
            </a:pathLst>
          </a:custGeom>
          <a:noFill/>
          <a:ln w="317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02025" y="3679825"/>
            <a:ext cx="2373313" cy="2035175"/>
            <a:chOff x="2511" y="2452"/>
            <a:chExt cx="1234" cy="1058"/>
          </a:xfrm>
        </p:grpSpPr>
        <p:sp>
          <p:nvSpPr>
            <p:cNvPr id="7195" name="Line 23"/>
            <p:cNvSpPr>
              <a:spLocks noChangeShapeType="1"/>
            </p:cNvSpPr>
            <p:nvPr/>
          </p:nvSpPr>
          <p:spPr bwMode="auto">
            <a:xfrm flipH="1" flipV="1">
              <a:off x="2519" y="2565"/>
              <a:ext cx="461" cy="365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Line 24"/>
            <p:cNvSpPr>
              <a:spLocks noChangeShapeType="1"/>
            </p:cNvSpPr>
            <p:nvPr/>
          </p:nvSpPr>
          <p:spPr bwMode="auto">
            <a:xfrm flipH="1">
              <a:off x="2671" y="2939"/>
              <a:ext cx="309" cy="464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Line 25"/>
            <p:cNvSpPr>
              <a:spLocks noChangeShapeType="1"/>
            </p:cNvSpPr>
            <p:nvPr/>
          </p:nvSpPr>
          <p:spPr bwMode="auto">
            <a:xfrm flipV="1">
              <a:off x="2989" y="2869"/>
              <a:ext cx="610" cy="65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Text Box 26"/>
            <p:cNvSpPr txBox="1">
              <a:spLocks noChangeArrowheads="1"/>
            </p:cNvSpPr>
            <p:nvPr/>
          </p:nvSpPr>
          <p:spPr bwMode="auto">
            <a:xfrm>
              <a:off x="3122" y="2899"/>
              <a:ext cx="623" cy="15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Performance</a:t>
              </a:r>
            </a:p>
          </p:txBody>
        </p:sp>
        <p:sp>
          <p:nvSpPr>
            <p:cNvPr id="7199" name="Text Box 27"/>
            <p:cNvSpPr txBox="1">
              <a:spLocks noChangeArrowheads="1"/>
            </p:cNvSpPr>
            <p:nvPr/>
          </p:nvSpPr>
          <p:spPr bwMode="auto">
            <a:xfrm>
              <a:off x="2511" y="3352"/>
              <a:ext cx="778" cy="15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Power Efficiency</a:t>
              </a:r>
            </a:p>
          </p:txBody>
        </p:sp>
        <p:sp>
          <p:nvSpPr>
            <p:cNvPr id="7200" name="Text Box 28"/>
            <p:cNvSpPr txBox="1">
              <a:spLocks noChangeArrowheads="1"/>
            </p:cNvSpPr>
            <p:nvPr/>
          </p:nvSpPr>
          <p:spPr bwMode="auto">
            <a:xfrm>
              <a:off x="2638" y="2452"/>
              <a:ext cx="762" cy="15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Programmability</a:t>
              </a:r>
            </a:p>
          </p:txBody>
        </p:sp>
        <p:sp>
          <p:nvSpPr>
            <p:cNvPr id="7201" name="Freeform 31"/>
            <p:cNvSpPr>
              <a:spLocks/>
            </p:cNvSpPr>
            <p:nvPr/>
          </p:nvSpPr>
          <p:spPr bwMode="auto">
            <a:xfrm>
              <a:off x="2610" y="2628"/>
              <a:ext cx="894" cy="684"/>
            </a:xfrm>
            <a:custGeom>
              <a:avLst/>
              <a:gdLst>
                <a:gd name="T0" fmla="*/ 126 w 894"/>
                <a:gd name="T1" fmla="*/ 684 h 684"/>
                <a:gd name="T2" fmla="*/ 0 w 894"/>
                <a:gd name="T3" fmla="*/ 0 h 684"/>
                <a:gd name="T4" fmla="*/ 894 w 894"/>
                <a:gd name="T5" fmla="*/ 246 h 684"/>
                <a:gd name="T6" fmla="*/ 126 w 894"/>
                <a:gd name="T7" fmla="*/ 684 h 6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4"/>
                <a:gd name="T13" fmla="*/ 0 h 684"/>
                <a:gd name="T14" fmla="*/ 894 w 894"/>
                <a:gd name="T15" fmla="*/ 684 h 6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4" h="684">
                  <a:moveTo>
                    <a:pt x="126" y="684"/>
                  </a:moveTo>
                  <a:lnTo>
                    <a:pt x="0" y="0"/>
                  </a:lnTo>
                  <a:lnTo>
                    <a:pt x="894" y="246"/>
                  </a:lnTo>
                  <a:lnTo>
                    <a:pt x="126" y="684"/>
                  </a:lnTo>
                  <a:close/>
                </a:path>
              </a:pathLst>
            </a:custGeom>
            <a:noFill/>
            <a:ln w="3175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1BFC46-6F35-5648-9583-2B896F6753FE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/>
              <a:t>“Flopping ALUs” are Energy Efficient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266950" y="1628775"/>
            <a:ext cx="4638675" cy="37719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20" name="Freeform 112"/>
          <p:cNvSpPr>
            <a:spLocks/>
          </p:cNvSpPr>
          <p:nvPr/>
        </p:nvSpPr>
        <p:spPr bwMode="auto">
          <a:xfrm>
            <a:off x="2303463" y="23002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21" name="Freeform 113"/>
          <p:cNvSpPr>
            <a:spLocks/>
          </p:cNvSpPr>
          <p:nvPr/>
        </p:nvSpPr>
        <p:spPr bwMode="auto">
          <a:xfrm>
            <a:off x="2457450" y="24542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22" name="Freeform 114"/>
          <p:cNvSpPr>
            <a:spLocks/>
          </p:cNvSpPr>
          <p:nvPr/>
        </p:nvSpPr>
        <p:spPr bwMode="auto">
          <a:xfrm>
            <a:off x="2611438" y="26082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23" name="Freeform 115"/>
          <p:cNvSpPr>
            <a:spLocks/>
          </p:cNvSpPr>
          <p:nvPr/>
        </p:nvSpPr>
        <p:spPr bwMode="auto">
          <a:xfrm>
            <a:off x="2765425" y="27622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24" name="Freeform 116"/>
          <p:cNvSpPr>
            <a:spLocks/>
          </p:cNvSpPr>
          <p:nvPr/>
        </p:nvSpPr>
        <p:spPr bwMode="auto">
          <a:xfrm>
            <a:off x="2814638" y="29162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25" name="Freeform 117"/>
          <p:cNvSpPr>
            <a:spLocks/>
          </p:cNvSpPr>
          <p:nvPr/>
        </p:nvSpPr>
        <p:spPr bwMode="auto">
          <a:xfrm>
            <a:off x="2968625" y="30702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26" name="Freeform 118"/>
          <p:cNvSpPr>
            <a:spLocks/>
          </p:cNvSpPr>
          <p:nvPr/>
        </p:nvSpPr>
        <p:spPr bwMode="auto">
          <a:xfrm>
            <a:off x="3122613" y="32242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27" name="Freeform 119"/>
          <p:cNvSpPr>
            <a:spLocks/>
          </p:cNvSpPr>
          <p:nvPr/>
        </p:nvSpPr>
        <p:spPr bwMode="auto">
          <a:xfrm>
            <a:off x="3276600" y="33782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28" name="Freeform 120"/>
          <p:cNvSpPr>
            <a:spLocks/>
          </p:cNvSpPr>
          <p:nvPr/>
        </p:nvSpPr>
        <p:spPr bwMode="auto">
          <a:xfrm>
            <a:off x="3430588" y="35321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29" name="Freeform 121"/>
          <p:cNvSpPr>
            <a:spLocks/>
          </p:cNvSpPr>
          <p:nvPr/>
        </p:nvSpPr>
        <p:spPr bwMode="auto">
          <a:xfrm>
            <a:off x="3584575" y="36861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30" name="Freeform 122"/>
          <p:cNvSpPr>
            <a:spLocks/>
          </p:cNvSpPr>
          <p:nvPr/>
        </p:nvSpPr>
        <p:spPr bwMode="auto">
          <a:xfrm>
            <a:off x="3738563" y="38401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31" name="Freeform 123"/>
          <p:cNvSpPr>
            <a:spLocks/>
          </p:cNvSpPr>
          <p:nvPr/>
        </p:nvSpPr>
        <p:spPr bwMode="auto">
          <a:xfrm>
            <a:off x="3892550" y="39941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32" name="Freeform 124"/>
          <p:cNvSpPr>
            <a:spLocks/>
          </p:cNvSpPr>
          <p:nvPr/>
        </p:nvSpPr>
        <p:spPr bwMode="auto">
          <a:xfrm>
            <a:off x="4046538" y="41481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33" name="Freeform 125"/>
          <p:cNvSpPr>
            <a:spLocks/>
          </p:cNvSpPr>
          <p:nvPr/>
        </p:nvSpPr>
        <p:spPr bwMode="auto">
          <a:xfrm>
            <a:off x="4200525" y="43021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34" name="Freeform 126"/>
          <p:cNvSpPr>
            <a:spLocks/>
          </p:cNvSpPr>
          <p:nvPr/>
        </p:nvSpPr>
        <p:spPr bwMode="auto">
          <a:xfrm>
            <a:off x="4354513" y="44561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35" name="Freeform 127"/>
          <p:cNvSpPr>
            <a:spLocks/>
          </p:cNvSpPr>
          <p:nvPr/>
        </p:nvSpPr>
        <p:spPr bwMode="auto">
          <a:xfrm>
            <a:off x="4508500" y="46101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36" name="Freeform 130"/>
          <p:cNvSpPr>
            <a:spLocks/>
          </p:cNvSpPr>
          <p:nvPr/>
        </p:nvSpPr>
        <p:spPr bwMode="auto">
          <a:xfrm>
            <a:off x="2963863" y="22240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37" name="Freeform 131"/>
          <p:cNvSpPr>
            <a:spLocks/>
          </p:cNvSpPr>
          <p:nvPr/>
        </p:nvSpPr>
        <p:spPr bwMode="auto">
          <a:xfrm>
            <a:off x="3117850" y="23780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38" name="Freeform 132"/>
          <p:cNvSpPr>
            <a:spLocks/>
          </p:cNvSpPr>
          <p:nvPr/>
        </p:nvSpPr>
        <p:spPr bwMode="auto">
          <a:xfrm>
            <a:off x="3271838" y="25320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39" name="Freeform 133"/>
          <p:cNvSpPr>
            <a:spLocks/>
          </p:cNvSpPr>
          <p:nvPr/>
        </p:nvSpPr>
        <p:spPr bwMode="auto">
          <a:xfrm>
            <a:off x="3425825" y="26860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40" name="Freeform 134"/>
          <p:cNvSpPr>
            <a:spLocks/>
          </p:cNvSpPr>
          <p:nvPr/>
        </p:nvSpPr>
        <p:spPr bwMode="auto">
          <a:xfrm>
            <a:off x="3579813" y="28400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41" name="Freeform 135"/>
          <p:cNvSpPr>
            <a:spLocks/>
          </p:cNvSpPr>
          <p:nvPr/>
        </p:nvSpPr>
        <p:spPr bwMode="auto">
          <a:xfrm>
            <a:off x="3733800" y="29940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42" name="Freeform 136"/>
          <p:cNvSpPr>
            <a:spLocks/>
          </p:cNvSpPr>
          <p:nvPr/>
        </p:nvSpPr>
        <p:spPr bwMode="auto">
          <a:xfrm>
            <a:off x="3887788" y="31480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43" name="Freeform 137"/>
          <p:cNvSpPr>
            <a:spLocks/>
          </p:cNvSpPr>
          <p:nvPr/>
        </p:nvSpPr>
        <p:spPr bwMode="auto">
          <a:xfrm>
            <a:off x="4041775" y="33020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44" name="Freeform 138"/>
          <p:cNvSpPr>
            <a:spLocks/>
          </p:cNvSpPr>
          <p:nvPr/>
        </p:nvSpPr>
        <p:spPr bwMode="auto">
          <a:xfrm>
            <a:off x="4195763" y="34559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45" name="Freeform 139"/>
          <p:cNvSpPr>
            <a:spLocks/>
          </p:cNvSpPr>
          <p:nvPr/>
        </p:nvSpPr>
        <p:spPr bwMode="auto">
          <a:xfrm>
            <a:off x="4349750" y="36099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46" name="Freeform 140"/>
          <p:cNvSpPr>
            <a:spLocks/>
          </p:cNvSpPr>
          <p:nvPr/>
        </p:nvSpPr>
        <p:spPr bwMode="auto">
          <a:xfrm>
            <a:off x="4503738" y="37639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47" name="Freeform 141"/>
          <p:cNvSpPr>
            <a:spLocks/>
          </p:cNvSpPr>
          <p:nvPr/>
        </p:nvSpPr>
        <p:spPr bwMode="auto">
          <a:xfrm>
            <a:off x="4657725" y="39179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48" name="Freeform 142"/>
          <p:cNvSpPr>
            <a:spLocks/>
          </p:cNvSpPr>
          <p:nvPr/>
        </p:nvSpPr>
        <p:spPr bwMode="auto">
          <a:xfrm>
            <a:off x="4811713" y="40719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49" name="Freeform 143"/>
          <p:cNvSpPr>
            <a:spLocks/>
          </p:cNvSpPr>
          <p:nvPr/>
        </p:nvSpPr>
        <p:spPr bwMode="auto">
          <a:xfrm>
            <a:off x="4965700" y="42259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50" name="Freeform 144"/>
          <p:cNvSpPr>
            <a:spLocks/>
          </p:cNvSpPr>
          <p:nvPr/>
        </p:nvSpPr>
        <p:spPr bwMode="auto">
          <a:xfrm>
            <a:off x="5119688" y="43799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51" name="Freeform 145"/>
          <p:cNvSpPr>
            <a:spLocks/>
          </p:cNvSpPr>
          <p:nvPr/>
        </p:nvSpPr>
        <p:spPr bwMode="auto">
          <a:xfrm>
            <a:off x="5273675" y="45339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52" name="Freeform 148"/>
          <p:cNvSpPr>
            <a:spLocks/>
          </p:cNvSpPr>
          <p:nvPr/>
        </p:nvSpPr>
        <p:spPr bwMode="auto">
          <a:xfrm>
            <a:off x="3806825" y="214788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53" name="Freeform 149"/>
          <p:cNvSpPr>
            <a:spLocks/>
          </p:cNvSpPr>
          <p:nvPr/>
        </p:nvSpPr>
        <p:spPr bwMode="auto">
          <a:xfrm>
            <a:off x="3960813" y="230187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54" name="Freeform 150"/>
          <p:cNvSpPr>
            <a:spLocks/>
          </p:cNvSpPr>
          <p:nvPr/>
        </p:nvSpPr>
        <p:spPr bwMode="auto">
          <a:xfrm>
            <a:off x="4114800" y="245586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55" name="Freeform 151"/>
          <p:cNvSpPr>
            <a:spLocks/>
          </p:cNvSpPr>
          <p:nvPr/>
        </p:nvSpPr>
        <p:spPr bwMode="auto">
          <a:xfrm>
            <a:off x="4268788" y="26098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56" name="Freeform 152"/>
          <p:cNvSpPr>
            <a:spLocks/>
          </p:cNvSpPr>
          <p:nvPr/>
        </p:nvSpPr>
        <p:spPr bwMode="auto">
          <a:xfrm>
            <a:off x="4422775" y="276383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57" name="Freeform 153"/>
          <p:cNvSpPr>
            <a:spLocks/>
          </p:cNvSpPr>
          <p:nvPr/>
        </p:nvSpPr>
        <p:spPr bwMode="auto">
          <a:xfrm>
            <a:off x="4576763" y="291782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58" name="Freeform 154"/>
          <p:cNvSpPr>
            <a:spLocks/>
          </p:cNvSpPr>
          <p:nvPr/>
        </p:nvSpPr>
        <p:spPr bwMode="auto">
          <a:xfrm>
            <a:off x="4730750" y="307181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59" name="Freeform 155"/>
          <p:cNvSpPr>
            <a:spLocks/>
          </p:cNvSpPr>
          <p:nvPr/>
        </p:nvSpPr>
        <p:spPr bwMode="auto">
          <a:xfrm>
            <a:off x="4884738" y="322580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60" name="Freeform 156"/>
          <p:cNvSpPr>
            <a:spLocks/>
          </p:cNvSpPr>
          <p:nvPr/>
        </p:nvSpPr>
        <p:spPr bwMode="auto">
          <a:xfrm>
            <a:off x="5038725" y="337978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61" name="Freeform 157"/>
          <p:cNvSpPr>
            <a:spLocks/>
          </p:cNvSpPr>
          <p:nvPr/>
        </p:nvSpPr>
        <p:spPr bwMode="auto">
          <a:xfrm>
            <a:off x="5192713" y="353377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62" name="Freeform 158"/>
          <p:cNvSpPr>
            <a:spLocks/>
          </p:cNvSpPr>
          <p:nvPr/>
        </p:nvSpPr>
        <p:spPr bwMode="auto">
          <a:xfrm>
            <a:off x="5346700" y="368776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63" name="Freeform 159"/>
          <p:cNvSpPr>
            <a:spLocks/>
          </p:cNvSpPr>
          <p:nvPr/>
        </p:nvSpPr>
        <p:spPr bwMode="auto">
          <a:xfrm>
            <a:off x="5500688" y="38417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64" name="Freeform 160"/>
          <p:cNvSpPr>
            <a:spLocks/>
          </p:cNvSpPr>
          <p:nvPr/>
        </p:nvSpPr>
        <p:spPr bwMode="auto">
          <a:xfrm>
            <a:off x="5654675" y="399573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65" name="Freeform 161"/>
          <p:cNvSpPr>
            <a:spLocks/>
          </p:cNvSpPr>
          <p:nvPr/>
        </p:nvSpPr>
        <p:spPr bwMode="auto">
          <a:xfrm>
            <a:off x="5808663" y="414972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66" name="Freeform 162"/>
          <p:cNvSpPr>
            <a:spLocks/>
          </p:cNvSpPr>
          <p:nvPr/>
        </p:nvSpPr>
        <p:spPr bwMode="auto">
          <a:xfrm>
            <a:off x="5819775" y="430371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67" name="Freeform 167"/>
          <p:cNvSpPr>
            <a:spLocks/>
          </p:cNvSpPr>
          <p:nvPr/>
        </p:nvSpPr>
        <p:spPr bwMode="auto">
          <a:xfrm>
            <a:off x="4657725" y="214788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68" name="Freeform 168"/>
          <p:cNvSpPr>
            <a:spLocks/>
          </p:cNvSpPr>
          <p:nvPr/>
        </p:nvSpPr>
        <p:spPr bwMode="auto">
          <a:xfrm>
            <a:off x="4811713" y="230187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69" name="Freeform 169"/>
          <p:cNvSpPr>
            <a:spLocks/>
          </p:cNvSpPr>
          <p:nvPr/>
        </p:nvSpPr>
        <p:spPr bwMode="auto">
          <a:xfrm>
            <a:off x="4965700" y="245586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70" name="Freeform 170"/>
          <p:cNvSpPr>
            <a:spLocks/>
          </p:cNvSpPr>
          <p:nvPr/>
        </p:nvSpPr>
        <p:spPr bwMode="auto">
          <a:xfrm>
            <a:off x="5119688" y="26098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71" name="Freeform 171"/>
          <p:cNvSpPr>
            <a:spLocks/>
          </p:cNvSpPr>
          <p:nvPr/>
        </p:nvSpPr>
        <p:spPr bwMode="auto">
          <a:xfrm>
            <a:off x="5273675" y="276383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72" name="Freeform 172"/>
          <p:cNvSpPr>
            <a:spLocks/>
          </p:cNvSpPr>
          <p:nvPr/>
        </p:nvSpPr>
        <p:spPr bwMode="auto">
          <a:xfrm>
            <a:off x="5427663" y="291782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73" name="Freeform 173"/>
          <p:cNvSpPr>
            <a:spLocks/>
          </p:cNvSpPr>
          <p:nvPr/>
        </p:nvSpPr>
        <p:spPr bwMode="auto">
          <a:xfrm>
            <a:off x="5581650" y="307181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74" name="Freeform 174"/>
          <p:cNvSpPr>
            <a:spLocks/>
          </p:cNvSpPr>
          <p:nvPr/>
        </p:nvSpPr>
        <p:spPr bwMode="auto">
          <a:xfrm>
            <a:off x="5735638" y="322580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75" name="Freeform 175"/>
          <p:cNvSpPr>
            <a:spLocks/>
          </p:cNvSpPr>
          <p:nvPr/>
        </p:nvSpPr>
        <p:spPr bwMode="auto">
          <a:xfrm>
            <a:off x="5889625" y="337978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76" name="Freeform 176"/>
          <p:cNvSpPr>
            <a:spLocks/>
          </p:cNvSpPr>
          <p:nvPr/>
        </p:nvSpPr>
        <p:spPr bwMode="auto">
          <a:xfrm>
            <a:off x="5900738" y="353377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77" name="Freeform 177"/>
          <p:cNvSpPr>
            <a:spLocks/>
          </p:cNvSpPr>
          <p:nvPr/>
        </p:nvSpPr>
        <p:spPr bwMode="auto">
          <a:xfrm>
            <a:off x="6054725" y="368776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78" name="Freeform 178"/>
          <p:cNvSpPr>
            <a:spLocks/>
          </p:cNvSpPr>
          <p:nvPr/>
        </p:nvSpPr>
        <p:spPr bwMode="auto">
          <a:xfrm>
            <a:off x="6208713" y="38417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79" name="Freeform 204"/>
          <p:cNvSpPr>
            <a:spLocks/>
          </p:cNvSpPr>
          <p:nvPr/>
        </p:nvSpPr>
        <p:spPr bwMode="auto">
          <a:xfrm>
            <a:off x="4081463" y="17637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80" name="Freeform 205"/>
          <p:cNvSpPr>
            <a:spLocks/>
          </p:cNvSpPr>
          <p:nvPr/>
        </p:nvSpPr>
        <p:spPr bwMode="auto">
          <a:xfrm>
            <a:off x="4235450" y="19177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81" name="Freeform 206"/>
          <p:cNvSpPr>
            <a:spLocks/>
          </p:cNvSpPr>
          <p:nvPr/>
        </p:nvSpPr>
        <p:spPr bwMode="auto">
          <a:xfrm>
            <a:off x="4389438" y="20716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82" name="Freeform 207"/>
          <p:cNvSpPr>
            <a:spLocks/>
          </p:cNvSpPr>
          <p:nvPr/>
        </p:nvSpPr>
        <p:spPr bwMode="auto">
          <a:xfrm>
            <a:off x="4543425" y="22256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83" name="Freeform 208"/>
          <p:cNvSpPr>
            <a:spLocks/>
          </p:cNvSpPr>
          <p:nvPr/>
        </p:nvSpPr>
        <p:spPr bwMode="auto">
          <a:xfrm>
            <a:off x="4697413" y="23796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84" name="Freeform 209"/>
          <p:cNvSpPr>
            <a:spLocks/>
          </p:cNvSpPr>
          <p:nvPr/>
        </p:nvSpPr>
        <p:spPr bwMode="auto">
          <a:xfrm>
            <a:off x="4851400" y="25336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85" name="Freeform 210"/>
          <p:cNvSpPr>
            <a:spLocks/>
          </p:cNvSpPr>
          <p:nvPr/>
        </p:nvSpPr>
        <p:spPr bwMode="auto">
          <a:xfrm>
            <a:off x="5005388" y="26876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86" name="Freeform 211"/>
          <p:cNvSpPr>
            <a:spLocks/>
          </p:cNvSpPr>
          <p:nvPr/>
        </p:nvSpPr>
        <p:spPr bwMode="auto">
          <a:xfrm>
            <a:off x="5159375" y="28416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87" name="Freeform 212"/>
          <p:cNvSpPr>
            <a:spLocks/>
          </p:cNvSpPr>
          <p:nvPr/>
        </p:nvSpPr>
        <p:spPr bwMode="auto">
          <a:xfrm>
            <a:off x="5313363" y="29956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88" name="Freeform 213"/>
          <p:cNvSpPr>
            <a:spLocks/>
          </p:cNvSpPr>
          <p:nvPr/>
        </p:nvSpPr>
        <p:spPr bwMode="auto">
          <a:xfrm>
            <a:off x="5467350" y="31496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89" name="Freeform 214"/>
          <p:cNvSpPr>
            <a:spLocks/>
          </p:cNvSpPr>
          <p:nvPr/>
        </p:nvSpPr>
        <p:spPr bwMode="auto">
          <a:xfrm>
            <a:off x="5621338" y="33035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90" name="Freeform 215"/>
          <p:cNvSpPr>
            <a:spLocks/>
          </p:cNvSpPr>
          <p:nvPr/>
        </p:nvSpPr>
        <p:spPr bwMode="auto">
          <a:xfrm>
            <a:off x="5775325" y="34575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91" name="Freeform 216"/>
          <p:cNvSpPr>
            <a:spLocks/>
          </p:cNvSpPr>
          <p:nvPr/>
        </p:nvSpPr>
        <p:spPr bwMode="auto">
          <a:xfrm>
            <a:off x="5929313" y="36115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92" name="Freeform 217"/>
          <p:cNvSpPr>
            <a:spLocks/>
          </p:cNvSpPr>
          <p:nvPr/>
        </p:nvSpPr>
        <p:spPr bwMode="auto">
          <a:xfrm>
            <a:off x="5940425" y="37655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93" name="Freeform 218"/>
          <p:cNvSpPr>
            <a:spLocks/>
          </p:cNvSpPr>
          <p:nvPr/>
        </p:nvSpPr>
        <p:spPr bwMode="auto">
          <a:xfrm>
            <a:off x="6094413" y="39195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94" name="Freeform 219"/>
          <p:cNvSpPr>
            <a:spLocks/>
          </p:cNvSpPr>
          <p:nvPr/>
        </p:nvSpPr>
        <p:spPr bwMode="auto">
          <a:xfrm>
            <a:off x="6248400" y="40735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95" name="Freeform 222"/>
          <p:cNvSpPr>
            <a:spLocks/>
          </p:cNvSpPr>
          <p:nvPr/>
        </p:nvSpPr>
        <p:spPr bwMode="auto">
          <a:xfrm>
            <a:off x="4811713" y="230187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96" name="Freeform 223"/>
          <p:cNvSpPr>
            <a:spLocks/>
          </p:cNvSpPr>
          <p:nvPr/>
        </p:nvSpPr>
        <p:spPr bwMode="auto">
          <a:xfrm>
            <a:off x="4965700" y="245586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97" name="Freeform 224"/>
          <p:cNvSpPr>
            <a:spLocks/>
          </p:cNvSpPr>
          <p:nvPr/>
        </p:nvSpPr>
        <p:spPr bwMode="auto">
          <a:xfrm>
            <a:off x="5119688" y="26098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98" name="Freeform 225"/>
          <p:cNvSpPr>
            <a:spLocks/>
          </p:cNvSpPr>
          <p:nvPr/>
        </p:nvSpPr>
        <p:spPr bwMode="auto">
          <a:xfrm>
            <a:off x="5273675" y="276383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299" name="Freeform 226"/>
          <p:cNvSpPr>
            <a:spLocks/>
          </p:cNvSpPr>
          <p:nvPr/>
        </p:nvSpPr>
        <p:spPr bwMode="auto">
          <a:xfrm>
            <a:off x="5427663" y="291782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00" name="Freeform 227"/>
          <p:cNvSpPr>
            <a:spLocks/>
          </p:cNvSpPr>
          <p:nvPr/>
        </p:nvSpPr>
        <p:spPr bwMode="auto">
          <a:xfrm>
            <a:off x="5581650" y="307181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01" name="Freeform 228"/>
          <p:cNvSpPr>
            <a:spLocks/>
          </p:cNvSpPr>
          <p:nvPr/>
        </p:nvSpPr>
        <p:spPr bwMode="auto">
          <a:xfrm>
            <a:off x="5735638" y="322580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02" name="Freeform 229"/>
          <p:cNvSpPr>
            <a:spLocks/>
          </p:cNvSpPr>
          <p:nvPr/>
        </p:nvSpPr>
        <p:spPr bwMode="auto">
          <a:xfrm>
            <a:off x="5889625" y="337978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03" name="Freeform 230"/>
          <p:cNvSpPr>
            <a:spLocks/>
          </p:cNvSpPr>
          <p:nvPr/>
        </p:nvSpPr>
        <p:spPr bwMode="auto">
          <a:xfrm>
            <a:off x="5900738" y="353377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04" name="Freeform 231"/>
          <p:cNvSpPr>
            <a:spLocks/>
          </p:cNvSpPr>
          <p:nvPr/>
        </p:nvSpPr>
        <p:spPr bwMode="auto">
          <a:xfrm>
            <a:off x="6054725" y="368776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05" name="Freeform 232"/>
          <p:cNvSpPr>
            <a:spLocks/>
          </p:cNvSpPr>
          <p:nvPr/>
        </p:nvSpPr>
        <p:spPr bwMode="auto">
          <a:xfrm>
            <a:off x="6208713" y="38417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06" name="Freeform 242"/>
          <p:cNvSpPr>
            <a:spLocks/>
          </p:cNvSpPr>
          <p:nvPr/>
        </p:nvSpPr>
        <p:spPr bwMode="auto">
          <a:xfrm>
            <a:off x="4733925" y="168751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07" name="Freeform 243"/>
          <p:cNvSpPr>
            <a:spLocks/>
          </p:cNvSpPr>
          <p:nvPr/>
        </p:nvSpPr>
        <p:spPr bwMode="auto">
          <a:xfrm>
            <a:off x="4887913" y="184150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08" name="Freeform 244"/>
          <p:cNvSpPr>
            <a:spLocks/>
          </p:cNvSpPr>
          <p:nvPr/>
        </p:nvSpPr>
        <p:spPr bwMode="auto">
          <a:xfrm>
            <a:off x="5041900" y="199548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09" name="Freeform 245"/>
          <p:cNvSpPr>
            <a:spLocks/>
          </p:cNvSpPr>
          <p:nvPr/>
        </p:nvSpPr>
        <p:spPr bwMode="auto">
          <a:xfrm>
            <a:off x="5195888" y="214947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10" name="Freeform 246"/>
          <p:cNvSpPr>
            <a:spLocks/>
          </p:cNvSpPr>
          <p:nvPr/>
        </p:nvSpPr>
        <p:spPr bwMode="auto">
          <a:xfrm>
            <a:off x="5349875" y="230346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11" name="Freeform 247"/>
          <p:cNvSpPr>
            <a:spLocks/>
          </p:cNvSpPr>
          <p:nvPr/>
        </p:nvSpPr>
        <p:spPr bwMode="auto">
          <a:xfrm>
            <a:off x="5503863" y="24574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12" name="Freeform 248"/>
          <p:cNvSpPr>
            <a:spLocks/>
          </p:cNvSpPr>
          <p:nvPr/>
        </p:nvSpPr>
        <p:spPr bwMode="auto">
          <a:xfrm>
            <a:off x="5657850" y="261143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13" name="Freeform 249"/>
          <p:cNvSpPr>
            <a:spLocks/>
          </p:cNvSpPr>
          <p:nvPr/>
        </p:nvSpPr>
        <p:spPr bwMode="auto">
          <a:xfrm>
            <a:off x="5811838" y="276542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14" name="Freeform 250"/>
          <p:cNvSpPr>
            <a:spLocks/>
          </p:cNvSpPr>
          <p:nvPr/>
        </p:nvSpPr>
        <p:spPr bwMode="auto">
          <a:xfrm>
            <a:off x="5822950" y="291941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15" name="Freeform 251"/>
          <p:cNvSpPr>
            <a:spLocks/>
          </p:cNvSpPr>
          <p:nvPr/>
        </p:nvSpPr>
        <p:spPr bwMode="auto">
          <a:xfrm>
            <a:off x="5976938" y="307340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16" name="Freeform 252"/>
          <p:cNvSpPr>
            <a:spLocks/>
          </p:cNvSpPr>
          <p:nvPr/>
        </p:nvSpPr>
        <p:spPr bwMode="auto">
          <a:xfrm>
            <a:off x="6130925" y="322738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17" name="Freeform 253"/>
          <p:cNvSpPr>
            <a:spLocks/>
          </p:cNvSpPr>
          <p:nvPr/>
        </p:nvSpPr>
        <p:spPr bwMode="auto">
          <a:xfrm>
            <a:off x="6142038" y="34480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18" name="Freeform 276"/>
          <p:cNvSpPr>
            <a:spLocks/>
          </p:cNvSpPr>
          <p:nvPr/>
        </p:nvSpPr>
        <p:spPr bwMode="auto">
          <a:xfrm>
            <a:off x="3313113" y="21097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19" name="Freeform 277"/>
          <p:cNvSpPr>
            <a:spLocks/>
          </p:cNvSpPr>
          <p:nvPr/>
        </p:nvSpPr>
        <p:spPr bwMode="auto">
          <a:xfrm>
            <a:off x="3467100" y="22637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20" name="Freeform 278"/>
          <p:cNvSpPr>
            <a:spLocks/>
          </p:cNvSpPr>
          <p:nvPr/>
        </p:nvSpPr>
        <p:spPr bwMode="auto">
          <a:xfrm>
            <a:off x="3621088" y="24177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21" name="Freeform 279"/>
          <p:cNvSpPr>
            <a:spLocks/>
          </p:cNvSpPr>
          <p:nvPr/>
        </p:nvSpPr>
        <p:spPr bwMode="auto">
          <a:xfrm>
            <a:off x="3775075" y="25717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22" name="Freeform 280"/>
          <p:cNvSpPr>
            <a:spLocks/>
          </p:cNvSpPr>
          <p:nvPr/>
        </p:nvSpPr>
        <p:spPr bwMode="auto">
          <a:xfrm>
            <a:off x="3929063" y="27257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23" name="Freeform 281"/>
          <p:cNvSpPr>
            <a:spLocks/>
          </p:cNvSpPr>
          <p:nvPr/>
        </p:nvSpPr>
        <p:spPr bwMode="auto">
          <a:xfrm>
            <a:off x="4083050" y="28797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24" name="Freeform 282"/>
          <p:cNvSpPr>
            <a:spLocks/>
          </p:cNvSpPr>
          <p:nvPr/>
        </p:nvSpPr>
        <p:spPr bwMode="auto">
          <a:xfrm>
            <a:off x="4237038" y="30337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25" name="Freeform 283"/>
          <p:cNvSpPr>
            <a:spLocks/>
          </p:cNvSpPr>
          <p:nvPr/>
        </p:nvSpPr>
        <p:spPr bwMode="auto">
          <a:xfrm>
            <a:off x="4391025" y="31877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26" name="Freeform 284"/>
          <p:cNvSpPr>
            <a:spLocks/>
          </p:cNvSpPr>
          <p:nvPr/>
        </p:nvSpPr>
        <p:spPr bwMode="auto">
          <a:xfrm>
            <a:off x="4545013" y="33416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27" name="Freeform 285"/>
          <p:cNvSpPr>
            <a:spLocks/>
          </p:cNvSpPr>
          <p:nvPr/>
        </p:nvSpPr>
        <p:spPr bwMode="auto">
          <a:xfrm>
            <a:off x="4699000" y="34956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28" name="Freeform 286"/>
          <p:cNvSpPr>
            <a:spLocks/>
          </p:cNvSpPr>
          <p:nvPr/>
        </p:nvSpPr>
        <p:spPr bwMode="auto">
          <a:xfrm>
            <a:off x="4852988" y="36496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29" name="Freeform 287"/>
          <p:cNvSpPr>
            <a:spLocks/>
          </p:cNvSpPr>
          <p:nvPr/>
        </p:nvSpPr>
        <p:spPr bwMode="auto">
          <a:xfrm>
            <a:off x="5006975" y="38036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30" name="Freeform 288"/>
          <p:cNvSpPr>
            <a:spLocks/>
          </p:cNvSpPr>
          <p:nvPr/>
        </p:nvSpPr>
        <p:spPr bwMode="auto">
          <a:xfrm>
            <a:off x="5160963" y="39576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31" name="Freeform 289"/>
          <p:cNvSpPr>
            <a:spLocks/>
          </p:cNvSpPr>
          <p:nvPr/>
        </p:nvSpPr>
        <p:spPr bwMode="auto">
          <a:xfrm>
            <a:off x="5314950" y="41116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32" name="Freeform 290"/>
          <p:cNvSpPr>
            <a:spLocks/>
          </p:cNvSpPr>
          <p:nvPr/>
        </p:nvSpPr>
        <p:spPr bwMode="auto">
          <a:xfrm>
            <a:off x="5468938" y="42656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33" name="Freeform 291"/>
          <p:cNvSpPr>
            <a:spLocks/>
          </p:cNvSpPr>
          <p:nvPr/>
        </p:nvSpPr>
        <p:spPr bwMode="auto">
          <a:xfrm>
            <a:off x="5622925" y="44196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34" name="Freeform 294"/>
          <p:cNvSpPr>
            <a:spLocks/>
          </p:cNvSpPr>
          <p:nvPr/>
        </p:nvSpPr>
        <p:spPr bwMode="auto">
          <a:xfrm>
            <a:off x="3621088" y="187960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35" name="Freeform 295"/>
          <p:cNvSpPr>
            <a:spLocks/>
          </p:cNvSpPr>
          <p:nvPr/>
        </p:nvSpPr>
        <p:spPr bwMode="auto">
          <a:xfrm>
            <a:off x="3775075" y="203358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36" name="Freeform 296"/>
          <p:cNvSpPr>
            <a:spLocks/>
          </p:cNvSpPr>
          <p:nvPr/>
        </p:nvSpPr>
        <p:spPr bwMode="auto">
          <a:xfrm>
            <a:off x="3929063" y="218757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37" name="Freeform 297"/>
          <p:cNvSpPr>
            <a:spLocks/>
          </p:cNvSpPr>
          <p:nvPr/>
        </p:nvSpPr>
        <p:spPr bwMode="auto">
          <a:xfrm>
            <a:off x="4083050" y="234156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38" name="Freeform 298"/>
          <p:cNvSpPr>
            <a:spLocks/>
          </p:cNvSpPr>
          <p:nvPr/>
        </p:nvSpPr>
        <p:spPr bwMode="auto">
          <a:xfrm>
            <a:off x="4237038" y="24955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39" name="Freeform 299"/>
          <p:cNvSpPr>
            <a:spLocks/>
          </p:cNvSpPr>
          <p:nvPr/>
        </p:nvSpPr>
        <p:spPr bwMode="auto">
          <a:xfrm>
            <a:off x="4391025" y="264953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40" name="Freeform 300"/>
          <p:cNvSpPr>
            <a:spLocks/>
          </p:cNvSpPr>
          <p:nvPr/>
        </p:nvSpPr>
        <p:spPr bwMode="auto">
          <a:xfrm>
            <a:off x="4545013" y="280352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41" name="Freeform 301"/>
          <p:cNvSpPr>
            <a:spLocks/>
          </p:cNvSpPr>
          <p:nvPr/>
        </p:nvSpPr>
        <p:spPr bwMode="auto">
          <a:xfrm>
            <a:off x="4699000" y="295751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42" name="Freeform 302"/>
          <p:cNvSpPr>
            <a:spLocks/>
          </p:cNvSpPr>
          <p:nvPr/>
        </p:nvSpPr>
        <p:spPr bwMode="auto">
          <a:xfrm>
            <a:off x="4852988" y="311150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43" name="Freeform 303"/>
          <p:cNvSpPr>
            <a:spLocks/>
          </p:cNvSpPr>
          <p:nvPr/>
        </p:nvSpPr>
        <p:spPr bwMode="auto">
          <a:xfrm>
            <a:off x="5006975" y="326548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44" name="Freeform 304"/>
          <p:cNvSpPr>
            <a:spLocks/>
          </p:cNvSpPr>
          <p:nvPr/>
        </p:nvSpPr>
        <p:spPr bwMode="auto">
          <a:xfrm>
            <a:off x="5160963" y="341947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45" name="Freeform 305"/>
          <p:cNvSpPr>
            <a:spLocks/>
          </p:cNvSpPr>
          <p:nvPr/>
        </p:nvSpPr>
        <p:spPr bwMode="auto">
          <a:xfrm>
            <a:off x="5314950" y="357346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46" name="Freeform 306"/>
          <p:cNvSpPr>
            <a:spLocks/>
          </p:cNvSpPr>
          <p:nvPr/>
        </p:nvSpPr>
        <p:spPr bwMode="auto">
          <a:xfrm>
            <a:off x="5468938" y="37274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47" name="Freeform 307"/>
          <p:cNvSpPr>
            <a:spLocks/>
          </p:cNvSpPr>
          <p:nvPr/>
        </p:nvSpPr>
        <p:spPr bwMode="auto">
          <a:xfrm>
            <a:off x="5622925" y="388143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48" name="Freeform 308"/>
          <p:cNvSpPr>
            <a:spLocks/>
          </p:cNvSpPr>
          <p:nvPr/>
        </p:nvSpPr>
        <p:spPr bwMode="auto">
          <a:xfrm>
            <a:off x="5776913" y="403542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49" name="Freeform 309"/>
          <p:cNvSpPr>
            <a:spLocks/>
          </p:cNvSpPr>
          <p:nvPr/>
        </p:nvSpPr>
        <p:spPr bwMode="auto">
          <a:xfrm>
            <a:off x="5930900" y="418941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50" name="Freeform 312"/>
          <p:cNvSpPr>
            <a:spLocks/>
          </p:cNvSpPr>
          <p:nvPr/>
        </p:nvSpPr>
        <p:spPr bwMode="auto">
          <a:xfrm>
            <a:off x="5119688" y="26098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51" name="Freeform 313"/>
          <p:cNvSpPr>
            <a:spLocks/>
          </p:cNvSpPr>
          <p:nvPr/>
        </p:nvSpPr>
        <p:spPr bwMode="auto">
          <a:xfrm>
            <a:off x="5273675" y="276383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52" name="Freeform 314"/>
          <p:cNvSpPr>
            <a:spLocks/>
          </p:cNvSpPr>
          <p:nvPr/>
        </p:nvSpPr>
        <p:spPr bwMode="auto">
          <a:xfrm>
            <a:off x="5427663" y="291782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53" name="Freeform 315"/>
          <p:cNvSpPr>
            <a:spLocks/>
          </p:cNvSpPr>
          <p:nvPr/>
        </p:nvSpPr>
        <p:spPr bwMode="auto">
          <a:xfrm>
            <a:off x="5581650" y="307181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54" name="Freeform 316"/>
          <p:cNvSpPr>
            <a:spLocks/>
          </p:cNvSpPr>
          <p:nvPr/>
        </p:nvSpPr>
        <p:spPr bwMode="auto">
          <a:xfrm>
            <a:off x="5735638" y="322580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55" name="Freeform 317"/>
          <p:cNvSpPr>
            <a:spLocks/>
          </p:cNvSpPr>
          <p:nvPr/>
        </p:nvSpPr>
        <p:spPr bwMode="auto">
          <a:xfrm>
            <a:off x="5889625" y="3379788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56" name="Freeform 318"/>
          <p:cNvSpPr>
            <a:spLocks/>
          </p:cNvSpPr>
          <p:nvPr/>
        </p:nvSpPr>
        <p:spPr bwMode="auto">
          <a:xfrm>
            <a:off x="5900738" y="3533775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57" name="Freeform 319"/>
          <p:cNvSpPr>
            <a:spLocks/>
          </p:cNvSpPr>
          <p:nvPr/>
        </p:nvSpPr>
        <p:spPr bwMode="auto">
          <a:xfrm>
            <a:off x="6054725" y="3687763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58" name="Freeform 320"/>
          <p:cNvSpPr>
            <a:spLocks/>
          </p:cNvSpPr>
          <p:nvPr/>
        </p:nvSpPr>
        <p:spPr bwMode="auto">
          <a:xfrm>
            <a:off x="6208713" y="3841750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59" name="Freeform 115"/>
          <p:cNvSpPr>
            <a:spLocks/>
          </p:cNvSpPr>
          <p:nvPr/>
        </p:nvSpPr>
        <p:spPr bwMode="auto">
          <a:xfrm>
            <a:off x="2347913" y="44688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60" name="Freeform 116"/>
          <p:cNvSpPr>
            <a:spLocks/>
          </p:cNvSpPr>
          <p:nvPr/>
        </p:nvSpPr>
        <p:spPr bwMode="auto">
          <a:xfrm>
            <a:off x="2501900" y="46228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61" name="Freeform 117"/>
          <p:cNvSpPr>
            <a:spLocks/>
          </p:cNvSpPr>
          <p:nvPr/>
        </p:nvSpPr>
        <p:spPr bwMode="auto">
          <a:xfrm>
            <a:off x="2655888" y="47767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62" name="Freeform 118"/>
          <p:cNvSpPr>
            <a:spLocks/>
          </p:cNvSpPr>
          <p:nvPr/>
        </p:nvSpPr>
        <p:spPr bwMode="auto">
          <a:xfrm>
            <a:off x="2705100" y="49307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63" name="Freeform 130"/>
          <p:cNvSpPr>
            <a:spLocks/>
          </p:cNvSpPr>
          <p:nvPr/>
        </p:nvSpPr>
        <p:spPr bwMode="auto">
          <a:xfrm>
            <a:off x="2651125" y="39306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64" name="Freeform 131"/>
          <p:cNvSpPr>
            <a:spLocks/>
          </p:cNvSpPr>
          <p:nvPr/>
        </p:nvSpPr>
        <p:spPr bwMode="auto">
          <a:xfrm>
            <a:off x="2700338" y="40846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65" name="Freeform 132"/>
          <p:cNvSpPr>
            <a:spLocks/>
          </p:cNvSpPr>
          <p:nvPr/>
        </p:nvSpPr>
        <p:spPr bwMode="auto">
          <a:xfrm>
            <a:off x="2854325" y="42386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66" name="Freeform 133"/>
          <p:cNvSpPr>
            <a:spLocks/>
          </p:cNvSpPr>
          <p:nvPr/>
        </p:nvSpPr>
        <p:spPr bwMode="auto">
          <a:xfrm>
            <a:off x="3008313" y="43926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67" name="Freeform 134"/>
          <p:cNvSpPr>
            <a:spLocks/>
          </p:cNvSpPr>
          <p:nvPr/>
        </p:nvSpPr>
        <p:spPr bwMode="auto">
          <a:xfrm>
            <a:off x="3162300" y="45466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68" name="Freeform 135"/>
          <p:cNvSpPr>
            <a:spLocks/>
          </p:cNvSpPr>
          <p:nvPr/>
        </p:nvSpPr>
        <p:spPr bwMode="auto">
          <a:xfrm>
            <a:off x="3316288" y="47005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69" name="Freeform 277"/>
          <p:cNvSpPr>
            <a:spLocks/>
          </p:cNvSpPr>
          <p:nvPr/>
        </p:nvSpPr>
        <p:spPr bwMode="auto">
          <a:xfrm>
            <a:off x="3049588" y="39703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70" name="Freeform 278"/>
          <p:cNvSpPr>
            <a:spLocks/>
          </p:cNvSpPr>
          <p:nvPr/>
        </p:nvSpPr>
        <p:spPr bwMode="auto">
          <a:xfrm>
            <a:off x="3203575" y="41243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71" name="Freeform 279"/>
          <p:cNvSpPr>
            <a:spLocks/>
          </p:cNvSpPr>
          <p:nvPr/>
        </p:nvSpPr>
        <p:spPr bwMode="auto">
          <a:xfrm>
            <a:off x="3357563" y="42783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72" name="Freeform 113"/>
          <p:cNvSpPr>
            <a:spLocks/>
          </p:cNvSpPr>
          <p:nvPr/>
        </p:nvSpPr>
        <p:spPr bwMode="auto">
          <a:xfrm>
            <a:off x="2316163" y="17510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73" name="Freeform 114"/>
          <p:cNvSpPr>
            <a:spLocks/>
          </p:cNvSpPr>
          <p:nvPr/>
        </p:nvSpPr>
        <p:spPr bwMode="auto">
          <a:xfrm>
            <a:off x="2441575" y="19050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74" name="Freeform 115"/>
          <p:cNvSpPr>
            <a:spLocks/>
          </p:cNvSpPr>
          <p:nvPr/>
        </p:nvSpPr>
        <p:spPr bwMode="auto">
          <a:xfrm>
            <a:off x="2595563" y="20589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75" name="Freeform 116"/>
          <p:cNvSpPr>
            <a:spLocks/>
          </p:cNvSpPr>
          <p:nvPr/>
        </p:nvSpPr>
        <p:spPr bwMode="auto">
          <a:xfrm>
            <a:off x="2749550" y="22129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76" name="Freeform 117"/>
          <p:cNvSpPr>
            <a:spLocks/>
          </p:cNvSpPr>
          <p:nvPr/>
        </p:nvSpPr>
        <p:spPr bwMode="auto">
          <a:xfrm>
            <a:off x="2798763" y="23669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77" name="Freeform 118"/>
          <p:cNvSpPr>
            <a:spLocks/>
          </p:cNvSpPr>
          <p:nvPr/>
        </p:nvSpPr>
        <p:spPr bwMode="auto">
          <a:xfrm>
            <a:off x="2952750" y="25209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78" name="Freeform 131"/>
          <p:cNvSpPr>
            <a:spLocks/>
          </p:cNvSpPr>
          <p:nvPr/>
        </p:nvSpPr>
        <p:spPr bwMode="auto">
          <a:xfrm>
            <a:off x="2947988" y="16748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79" name="Freeform 132"/>
          <p:cNvSpPr>
            <a:spLocks/>
          </p:cNvSpPr>
          <p:nvPr/>
        </p:nvSpPr>
        <p:spPr bwMode="auto">
          <a:xfrm>
            <a:off x="3101975" y="18288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80" name="Freeform 133"/>
          <p:cNvSpPr>
            <a:spLocks/>
          </p:cNvSpPr>
          <p:nvPr/>
        </p:nvSpPr>
        <p:spPr bwMode="auto">
          <a:xfrm>
            <a:off x="3255963" y="19827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81" name="Freeform 134"/>
          <p:cNvSpPr>
            <a:spLocks/>
          </p:cNvSpPr>
          <p:nvPr/>
        </p:nvSpPr>
        <p:spPr bwMode="auto">
          <a:xfrm>
            <a:off x="3409950" y="21367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82" name="Freeform 135"/>
          <p:cNvSpPr>
            <a:spLocks/>
          </p:cNvSpPr>
          <p:nvPr/>
        </p:nvSpPr>
        <p:spPr bwMode="auto">
          <a:xfrm>
            <a:off x="3563938" y="22907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83" name="Freeform 278"/>
          <p:cNvSpPr>
            <a:spLocks/>
          </p:cNvSpPr>
          <p:nvPr/>
        </p:nvSpPr>
        <p:spPr bwMode="auto">
          <a:xfrm>
            <a:off x="3451225" y="17145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84" name="Freeform 279"/>
          <p:cNvSpPr>
            <a:spLocks/>
          </p:cNvSpPr>
          <p:nvPr/>
        </p:nvSpPr>
        <p:spPr bwMode="auto">
          <a:xfrm>
            <a:off x="3605213" y="18684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85" name="Freeform 112"/>
          <p:cNvSpPr>
            <a:spLocks/>
          </p:cNvSpPr>
          <p:nvPr/>
        </p:nvSpPr>
        <p:spPr bwMode="auto">
          <a:xfrm>
            <a:off x="5229225" y="16827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86" name="Freeform 113"/>
          <p:cNvSpPr>
            <a:spLocks/>
          </p:cNvSpPr>
          <p:nvPr/>
        </p:nvSpPr>
        <p:spPr bwMode="auto">
          <a:xfrm>
            <a:off x="5383213" y="18367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87" name="Freeform 114"/>
          <p:cNvSpPr>
            <a:spLocks/>
          </p:cNvSpPr>
          <p:nvPr/>
        </p:nvSpPr>
        <p:spPr bwMode="auto">
          <a:xfrm>
            <a:off x="5537200" y="19907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88" name="Freeform 115"/>
          <p:cNvSpPr>
            <a:spLocks/>
          </p:cNvSpPr>
          <p:nvPr/>
        </p:nvSpPr>
        <p:spPr bwMode="auto">
          <a:xfrm>
            <a:off x="5691188" y="21447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89" name="Freeform 116"/>
          <p:cNvSpPr>
            <a:spLocks/>
          </p:cNvSpPr>
          <p:nvPr/>
        </p:nvSpPr>
        <p:spPr bwMode="auto">
          <a:xfrm>
            <a:off x="5845175" y="22987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90" name="Freeform 117"/>
          <p:cNvSpPr>
            <a:spLocks/>
          </p:cNvSpPr>
          <p:nvPr/>
        </p:nvSpPr>
        <p:spPr bwMode="auto">
          <a:xfrm>
            <a:off x="5856288" y="24526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91" name="Freeform 118"/>
          <p:cNvSpPr>
            <a:spLocks/>
          </p:cNvSpPr>
          <p:nvPr/>
        </p:nvSpPr>
        <p:spPr bwMode="auto">
          <a:xfrm>
            <a:off x="6010275" y="26066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92" name="Freeform 131"/>
          <p:cNvSpPr>
            <a:spLocks/>
          </p:cNvSpPr>
          <p:nvPr/>
        </p:nvSpPr>
        <p:spPr bwMode="auto">
          <a:xfrm>
            <a:off x="6005513" y="17605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93" name="Freeform 132"/>
          <p:cNvSpPr>
            <a:spLocks/>
          </p:cNvSpPr>
          <p:nvPr/>
        </p:nvSpPr>
        <p:spPr bwMode="auto">
          <a:xfrm>
            <a:off x="6159500" y="19145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94" name="Freeform 116"/>
          <p:cNvSpPr>
            <a:spLocks/>
          </p:cNvSpPr>
          <p:nvPr/>
        </p:nvSpPr>
        <p:spPr bwMode="auto">
          <a:xfrm>
            <a:off x="2301875" y="36226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95" name="Freeform 117"/>
          <p:cNvSpPr>
            <a:spLocks/>
          </p:cNvSpPr>
          <p:nvPr/>
        </p:nvSpPr>
        <p:spPr bwMode="auto">
          <a:xfrm>
            <a:off x="2389188" y="37766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96" name="Freeform 118"/>
          <p:cNvSpPr>
            <a:spLocks/>
          </p:cNvSpPr>
          <p:nvPr/>
        </p:nvSpPr>
        <p:spPr bwMode="auto">
          <a:xfrm>
            <a:off x="2543175" y="39306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97" name="Freeform 130"/>
          <p:cNvSpPr>
            <a:spLocks/>
          </p:cNvSpPr>
          <p:nvPr/>
        </p:nvSpPr>
        <p:spPr bwMode="auto">
          <a:xfrm>
            <a:off x="2384425" y="29305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98" name="Freeform 131"/>
          <p:cNvSpPr>
            <a:spLocks/>
          </p:cNvSpPr>
          <p:nvPr/>
        </p:nvSpPr>
        <p:spPr bwMode="auto">
          <a:xfrm>
            <a:off x="2538413" y="30845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399" name="Freeform 132"/>
          <p:cNvSpPr>
            <a:spLocks/>
          </p:cNvSpPr>
          <p:nvPr/>
        </p:nvSpPr>
        <p:spPr bwMode="auto">
          <a:xfrm>
            <a:off x="2692400" y="32385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00" name="Freeform 133"/>
          <p:cNvSpPr>
            <a:spLocks/>
          </p:cNvSpPr>
          <p:nvPr/>
        </p:nvSpPr>
        <p:spPr bwMode="auto">
          <a:xfrm>
            <a:off x="2741613" y="33924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01" name="Freeform 134"/>
          <p:cNvSpPr>
            <a:spLocks/>
          </p:cNvSpPr>
          <p:nvPr/>
        </p:nvSpPr>
        <p:spPr bwMode="auto">
          <a:xfrm>
            <a:off x="2895600" y="35464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02" name="Freeform 135"/>
          <p:cNvSpPr>
            <a:spLocks/>
          </p:cNvSpPr>
          <p:nvPr/>
        </p:nvSpPr>
        <p:spPr bwMode="auto">
          <a:xfrm>
            <a:off x="3049588" y="370046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03" name="Freeform 277"/>
          <p:cNvSpPr>
            <a:spLocks/>
          </p:cNvSpPr>
          <p:nvPr/>
        </p:nvSpPr>
        <p:spPr bwMode="auto">
          <a:xfrm>
            <a:off x="2782888" y="29702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04" name="Freeform 278"/>
          <p:cNvSpPr>
            <a:spLocks/>
          </p:cNvSpPr>
          <p:nvPr/>
        </p:nvSpPr>
        <p:spPr bwMode="auto">
          <a:xfrm>
            <a:off x="2936875" y="31242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05" name="Freeform 279"/>
          <p:cNvSpPr>
            <a:spLocks/>
          </p:cNvSpPr>
          <p:nvPr/>
        </p:nvSpPr>
        <p:spPr bwMode="auto">
          <a:xfrm>
            <a:off x="3090863" y="32781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06" name="Freeform 112"/>
          <p:cNvSpPr>
            <a:spLocks/>
          </p:cNvSpPr>
          <p:nvPr/>
        </p:nvSpPr>
        <p:spPr bwMode="auto">
          <a:xfrm>
            <a:off x="3057525" y="45021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07" name="Freeform 113"/>
          <p:cNvSpPr>
            <a:spLocks/>
          </p:cNvSpPr>
          <p:nvPr/>
        </p:nvSpPr>
        <p:spPr bwMode="auto">
          <a:xfrm>
            <a:off x="3211513" y="46561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08" name="Freeform 114"/>
          <p:cNvSpPr>
            <a:spLocks/>
          </p:cNvSpPr>
          <p:nvPr/>
        </p:nvSpPr>
        <p:spPr bwMode="auto">
          <a:xfrm>
            <a:off x="3365500" y="48101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09" name="Freeform 115"/>
          <p:cNvSpPr>
            <a:spLocks/>
          </p:cNvSpPr>
          <p:nvPr/>
        </p:nvSpPr>
        <p:spPr bwMode="auto">
          <a:xfrm>
            <a:off x="3529013" y="49641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10" name="Freeform 130"/>
          <p:cNvSpPr>
            <a:spLocks/>
          </p:cNvSpPr>
          <p:nvPr/>
        </p:nvSpPr>
        <p:spPr bwMode="auto">
          <a:xfrm>
            <a:off x="3822700" y="442595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11" name="Freeform 131"/>
          <p:cNvSpPr>
            <a:spLocks/>
          </p:cNvSpPr>
          <p:nvPr/>
        </p:nvSpPr>
        <p:spPr bwMode="auto">
          <a:xfrm>
            <a:off x="3976688" y="45799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12" name="Freeform 132"/>
          <p:cNvSpPr>
            <a:spLocks/>
          </p:cNvSpPr>
          <p:nvPr/>
        </p:nvSpPr>
        <p:spPr bwMode="auto">
          <a:xfrm>
            <a:off x="4130675" y="47339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13" name="Freeform 133"/>
          <p:cNvSpPr>
            <a:spLocks/>
          </p:cNvSpPr>
          <p:nvPr/>
        </p:nvSpPr>
        <p:spPr bwMode="auto">
          <a:xfrm>
            <a:off x="4284663" y="48879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14" name="Freeform 134"/>
          <p:cNvSpPr>
            <a:spLocks/>
          </p:cNvSpPr>
          <p:nvPr/>
        </p:nvSpPr>
        <p:spPr bwMode="auto">
          <a:xfrm>
            <a:off x="4438650" y="50038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15" name="Freeform 277"/>
          <p:cNvSpPr>
            <a:spLocks/>
          </p:cNvSpPr>
          <p:nvPr/>
        </p:nvSpPr>
        <p:spPr bwMode="auto">
          <a:xfrm>
            <a:off x="4325938" y="446563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16" name="Freeform 278"/>
          <p:cNvSpPr>
            <a:spLocks/>
          </p:cNvSpPr>
          <p:nvPr/>
        </p:nvSpPr>
        <p:spPr bwMode="auto">
          <a:xfrm>
            <a:off x="4479925" y="46196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17" name="Freeform 279"/>
          <p:cNvSpPr>
            <a:spLocks/>
          </p:cNvSpPr>
          <p:nvPr/>
        </p:nvSpPr>
        <p:spPr bwMode="auto">
          <a:xfrm>
            <a:off x="4633913" y="47736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18" name="Freeform 112"/>
          <p:cNvSpPr>
            <a:spLocks/>
          </p:cNvSpPr>
          <p:nvPr/>
        </p:nvSpPr>
        <p:spPr bwMode="auto">
          <a:xfrm>
            <a:off x="4943475" y="43402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19" name="Freeform 113"/>
          <p:cNvSpPr>
            <a:spLocks/>
          </p:cNvSpPr>
          <p:nvPr/>
        </p:nvSpPr>
        <p:spPr bwMode="auto">
          <a:xfrm>
            <a:off x="5097463" y="44942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20" name="Freeform 114"/>
          <p:cNvSpPr>
            <a:spLocks/>
          </p:cNvSpPr>
          <p:nvPr/>
        </p:nvSpPr>
        <p:spPr bwMode="auto">
          <a:xfrm>
            <a:off x="5251450" y="46482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21" name="Freeform 115"/>
          <p:cNvSpPr>
            <a:spLocks/>
          </p:cNvSpPr>
          <p:nvPr/>
        </p:nvSpPr>
        <p:spPr bwMode="auto">
          <a:xfrm>
            <a:off x="5405438" y="48021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22" name="Freeform 116"/>
          <p:cNvSpPr>
            <a:spLocks/>
          </p:cNvSpPr>
          <p:nvPr/>
        </p:nvSpPr>
        <p:spPr bwMode="auto">
          <a:xfrm>
            <a:off x="5559425" y="49561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23" name="Freeform 130"/>
          <p:cNvSpPr>
            <a:spLocks/>
          </p:cNvSpPr>
          <p:nvPr/>
        </p:nvSpPr>
        <p:spPr bwMode="auto">
          <a:xfrm>
            <a:off x="5708650" y="426402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24" name="Freeform 131"/>
          <p:cNvSpPr>
            <a:spLocks/>
          </p:cNvSpPr>
          <p:nvPr/>
        </p:nvSpPr>
        <p:spPr bwMode="auto">
          <a:xfrm>
            <a:off x="5862638" y="44180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25" name="Freeform 132"/>
          <p:cNvSpPr>
            <a:spLocks/>
          </p:cNvSpPr>
          <p:nvPr/>
        </p:nvSpPr>
        <p:spPr bwMode="auto">
          <a:xfrm>
            <a:off x="5873750" y="45720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26" name="Freeform 133"/>
          <p:cNvSpPr>
            <a:spLocks/>
          </p:cNvSpPr>
          <p:nvPr/>
        </p:nvSpPr>
        <p:spPr bwMode="auto">
          <a:xfrm>
            <a:off x="6027738" y="4725988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27" name="Freeform 134"/>
          <p:cNvSpPr>
            <a:spLocks/>
          </p:cNvSpPr>
          <p:nvPr/>
        </p:nvSpPr>
        <p:spPr bwMode="auto">
          <a:xfrm>
            <a:off x="6181725" y="4879975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28" name="Freeform 277"/>
          <p:cNvSpPr>
            <a:spLocks/>
          </p:cNvSpPr>
          <p:nvPr/>
        </p:nvSpPr>
        <p:spPr bwMode="auto">
          <a:xfrm>
            <a:off x="6069013" y="4303713"/>
            <a:ext cx="614362" cy="384175"/>
          </a:xfrm>
          <a:custGeom>
            <a:avLst/>
            <a:gdLst>
              <a:gd name="T0" fmla="*/ 0 w 387"/>
              <a:gd name="T1" fmla="*/ 0 h 290"/>
              <a:gd name="T2" fmla="*/ 115887 w 387"/>
              <a:gd name="T3" fmla="*/ 17222 h 290"/>
              <a:gd name="T4" fmla="*/ 500062 w 387"/>
              <a:gd name="T5" fmla="*/ 17222 h 290"/>
              <a:gd name="T6" fmla="*/ 614362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7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3429" name="Freeform 278"/>
          <p:cNvSpPr>
            <a:spLocks/>
          </p:cNvSpPr>
          <p:nvPr/>
        </p:nvSpPr>
        <p:spPr bwMode="auto">
          <a:xfrm>
            <a:off x="6223000" y="4457700"/>
            <a:ext cx="614363" cy="384175"/>
          </a:xfrm>
          <a:custGeom>
            <a:avLst/>
            <a:gdLst>
              <a:gd name="T0" fmla="*/ 0 w 387"/>
              <a:gd name="T1" fmla="*/ 0 h 290"/>
              <a:gd name="T2" fmla="*/ 115888 w 387"/>
              <a:gd name="T3" fmla="*/ 17222 h 290"/>
              <a:gd name="T4" fmla="*/ 500063 w 387"/>
              <a:gd name="T5" fmla="*/ 17222 h 290"/>
              <a:gd name="T6" fmla="*/ 614363 w 387"/>
              <a:gd name="T7" fmla="*/ 0 h 290"/>
              <a:gd name="T8" fmla="*/ 460375 w 387"/>
              <a:gd name="T9" fmla="*/ 0 h 290"/>
              <a:gd name="T10" fmla="*/ 307975 w 387"/>
              <a:gd name="T11" fmla="*/ 7948 h 290"/>
              <a:gd name="T12" fmla="*/ 192088 w 387"/>
              <a:gd name="T13" fmla="*/ 0 h 290"/>
              <a:gd name="T14" fmla="*/ 0 w 387"/>
              <a:gd name="T15" fmla="*/ 0 h 2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7"/>
              <a:gd name="T25" fmla="*/ 0 h 290"/>
              <a:gd name="T26" fmla="*/ 387 w 387"/>
              <a:gd name="T27" fmla="*/ 290 h 2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7" h="290">
                <a:moveTo>
                  <a:pt x="0" y="0"/>
                </a:moveTo>
                <a:lnTo>
                  <a:pt x="73" y="290"/>
                </a:lnTo>
                <a:lnTo>
                  <a:pt x="315" y="290"/>
                </a:lnTo>
                <a:lnTo>
                  <a:pt x="387" y="0"/>
                </a:lnTo>
                <a:lnTo>
                  <a:pt x="290" y="0"/>
                </a:lnTo>
                <a:lnTo>
                  <a:pt x="194" y="121"/>
                </a:lnTo>
                <a:lnTo>
                  <a:pt x="1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07" name="Text Box 214"/>
          <p:cNvSpPr txBox="1">
            <a:spLocks noChangeArrowheads="1"/>
          </p:cNvSpPr>
          <p:nvPr/>
        </p:nvSpPr>
        <p:spPr bwMode="auto">
          <a:xfrm>
            <a:off x="633413" y="5781675"/>
            <a:ext cx="69659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</a:rPr>
              <a:t>But are about as programmable as a paperweight </a:t>
            </a:r>
          </a:p>
        </p:txBody>
      </p:sp>
      <p:sp>
        <p:nvSpPr>
          <p:cNvPr id="8408" name="Text Box 215"/>
          <p:cNvSpPr txBox="1">
            <a:spLocks noChangeArrowheads="1"/>
          </p:cNvSpPr>
          <p:nvPr/>
        </p:nvSpPr>
        <p:spPr bwMode="auto">
          <a:xfrm>
            <a:off x="7000875" y="1687513"/>
            <a:ext cx="1795463" cy="822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</a:rPr>
              <a:t>Big FLOPS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</a:rPr>
              <a:t>Low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7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73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7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7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7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7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73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73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73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73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73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73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673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73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673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673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673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673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73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673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673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673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673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673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673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673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673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673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67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67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67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673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67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67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67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67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673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673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673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673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673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673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673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673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67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67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673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673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673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673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673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673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167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67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673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673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1673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1673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167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167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167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67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167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167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167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167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167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167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167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167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167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167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167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167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167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167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167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167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167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167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167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167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0" fill="hold"/>
                                        <p:tgtEl>
                                          <p:spTgt spid="167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 fill="hold"/>
                                        <p:tgtEl>
                                          <p:spTgt spid="167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167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167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167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167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67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67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167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 fill="hold"/>
                                        <p:tgtEl>
                                          <p:spTgt spid="167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0" fill="hold"/>
                                        <p:tgtEl>
                                          <p:spTgt spid="167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0" fill="hold"/>
                                        <p:tgtEl>
                                          <p:spTgt spid="167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167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167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0" fill="hold"/>
                                        <p:tgtEl>
                                          <p:spTgt spid="167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167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0" fill="hold"/>
                                        <p:tgtEl>
                                          <p:spTgt spid="167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0" fill="hold"/>
                                        <p:tgtEl>
                                          <p:spTgt spid="167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0" fill="hold"/>
                                        <p:tgtEl>
                                          <p:spTgt spid="167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67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0" fill="hold"/>
                                        <p:tgtEl>
                                          <p:spTgt spid="167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0" fill="hold"/>
                                        <p:tgtEl>
                                          <p:spTgt spid="167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0" fill="hold"/>
                                        <p:tgtEl>
                                          <p:spTgt spid="167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167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0" fill="hold"/>
                                        <p:tgtEl>
                                          <p:spTgt spid="167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0" fill="hold"/>
                                        <p:tgtEl>
                                          <p:spTgt spid="167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1673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673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0" fill="hold"/>
                                        <p:tgtEl>
                                          <p:spTgt spid="1673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1673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673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673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0" fill="hold"/>
                                        <p:tgtEl>
                                          <p:spTgt spid="1673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0" fill="hold"/>
                                        <p:tgtEl>
                                          <p:spTgt spid="1673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673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 fill="hold"/>
                                        <p:tgtEl>
                                          <p:spTgt spid="1673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0" fill="hold"/>
                                        <p:tgtEl>
                                          <p:spTgt spid="1673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0" fill="hold"/>
                                        <p:tgtEl>
                                          <p:spTgt spid="1673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0" fill="hold"/>
                                        <p:tgtEl>
                                          <p:spTgt spid="1673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0" fill="hold"/>
                                        <p:tgtEl>
                                          <p:spTgt spid="1673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0" fill="hold"/>
                                        <p:tgtEl>
                                          <p:spTgt spid="1673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673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167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167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0" fill="hold"/>
                                        <p:tgtEl>
                                          <p:spTgt spid="167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0" fill="hold"/>
                                        <p:tgtEl>
                                          <p:spTgt spid="167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0" fill="hold"/>
                                        <p:tgtEl>
                                          <p:spTgt spid="167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0" fill="hold"/>
                                        <p:tgtEl>
                                          <p:spTgt spid="167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0" fill="hold"/>
                                        <p:tgtEl>
                                          <p:spTgt spid="167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0" fill="hold"/>
                                        <p:tgtEl>
                                          <p:spTgt spid="167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0" fill="hold"/>
                                        <p:tgtEl>
                                          <p:spTgt spid="1673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0" fill="hold"/>
                                        <p:tgtEl>
                                          <p:spTgt spid="1673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0" fill="hold"/>
                                        <p:tgtEl>
                                          <p:spTgt spid="167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0" fill="hold"/>
                                        <p:tgtEl>
                                          <p:spTgt spid="167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0" fill="hold"/>
                                        <p:tgtEl>
                                          <p:spTgt spid="167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0" fill="hold"/>
                                        <p:tgtEl>
                                          <p:spTgt spid="167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0" fill="hold"/>
                                        <p:tgtEl>
                                          <p:spTgt spid="1673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0" fill="hold"/>
                                        <p:tgtEl>
                                          <p:spTgt spid="1673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0" fill="hold"/>
                                        <p:tgtEl>
                                          <p:spTgt spid="167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0" fill="hold"/>
                                        <p:tgtEl>
                                          <p:spTgt spid="167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0" fill="hold"/>
                                        <p:tgtEl>
                                          <p:spTgt spid="167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0" fill="hold"/>
                                        <p:tgtEl>
                                          <p:spTgt spid="167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0" fill="hold"/>
                                        <p:tgtEl>
                                          <p:spTgt spid="1673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0" fill="hold"/>
                                        <p:tgtEl>
                                          <p:spTgt spid="1673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0" fill="hold"/>
                                        <p:tgtEl>
                                          <p:spTgt spid="1673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0" fill="hold"/>
                                        <p:tgtEl>
                                          <p:spTgt spid="1673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0" fill="hold"/>
                                        <p:tgtEl>
                                          <p:spTgt spid="1673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0" fill="hold"/>
                                        <p:tgtEl>
                                          <p:spTgt spid="1673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0" fill="hold"/>
                                        <p:tgtEl>
                                          <p:spTgt spid="1673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0" fill="hold"/>
                                        <p:tgtEl>
                                          <p:spTgt spid="1673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0" fill="hold"/>
                                        <p:tgtEl>
                                          <p:spTgt spid="1673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0" fill="hold"/>
                                        <p:tgtEl>
                                          <p:spTgt spid="1673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0" fill="hold"/>
                                        <p:tgtEl>
                                          <p:spTgt spid="1673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0" fill="hold"/>
                                        <p:tgtEl>
                                          <p:spTgt spid="1673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0" fill="hold"/>
                                        <p:tgtEl>
                                          <p:spTgt spid="167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0" fill="hold"/>
                                        <p:tgtEl>
                                          <p:spTgt spid="167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0" fill="hold"/>
                                        <p:tgtEl>
                                          <p:spTgt spid="167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0" fill="hold"/>
                                        <p:tgtEl>
                                          <p:spTgt spid="167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0" fill="hold"/>
                                        <p:tgtEl>
                                          <p:spTgt spid="167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0" fill="hold"/>
                                        <p:tgtEl>
                                          <p:spTgt spid="167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0" fill="hold"/>
                                        <p:tgtEl>
                                          <p:spTgt spid="167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0" fill="hold"/>
                                        <p:tgtEl>
                                          <p:spTgt spid="167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0" fill="hold"/>
                                        <p:tgtEl>
                                          <p:spTgt spid="167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0" fill="hold"/>
                                        <p:tgtEl>
                                          <p:spTgt spid="167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0" fill="hold"/>
                                        <p:tgtEl>
                                          <p:spTgt spid="167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0" fill="hold"/>
                                        <p:tgtEl>
                                          <p:spTgt spid="167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0" fill="hold"/>
                                        <p:tgtEl>
                                          <p:spTgt spid="167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0" fill="hold"/>
                                        <p:tgtEl>
                                          <p:spTgt spid="167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0" fill="hold"/>
                                        <p:tgtEl>
                                          <p:spTgt spid="167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0" fill="hold"/>
                                        <p:tgtEl>
                                          <p:spTgt spid="167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0" fill="hold"/>
                                        <p:tgtEl>
                                          <p:spTgt spid="167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0" fill="hold"/>
                                        <p:tgtEl>
                                          <p:spTgt spid="167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0" fill="hold"/>
                                        <p:tgtEl>
                                          <p:spTgt spid="167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0" fill="hold"/>
                                        <p:tgtEl>
                                          <p:spTgt spid="167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0" fill="hold"/>
                                        <p:tgtEl>
                                          <p:spTgt spid="167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0" fill="hold"/>
                                        <p:tgtEl>
                                          <p:spTgt spid="167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0" fill="hold"/>
                                        <p:tgtEl>
                                          <p:spTgt spid="167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0" fill="hold"/>
                                        <p:tgtEl>
                                          <p:spTgt spid="167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0" fill="hold"/>
                                        <p:tgtEl>
                                          <p:spTgt spid="167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0" fill="hold"/>
                                        <p:tgtEl>
                                          <p:spTgt spid="167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0" fill="hold"/>
                                        <p:tgtEl>
                                          <p:spTgt spid="167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0" fill="hold"/>
                                        <p:tgtEl>
                                          <p:spTgt spid="167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0" fill="hold"/>
                                        <p:tgtEl>
                                          <p:spTgt spid="167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0" fill="hold"/>
                                        <p:tgtEl>
                                          <p:spTgt spid="167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0" fill="hold"/>
                                        <p:tgtEl>
                                          <p:spTgt spid="167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0" fill="hold"/>
                                        <p:tgtEl>
                                          <p:spTgt spid="167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0" fill="hold"/>
                                        <p:tgtEl>
                                          <p:spTgt spid="167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0" fill="hold"/>
                                        <p:tgtEl>
                                          <p:spTgt spid="167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0" fill="hold"/>
                                        <p:tgtEl>
                                          <p:spTgt spid="167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0" fill="hold"/>
                                        <p:tgtEl>
                                          <p:spTgt spid="167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0" fill="hold"/>
                                        <p:tgtEl>
                                          <p:spTgt spid="167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0" fill="hold"/>
                                        <p:tgtEl>
                                          <p:spTgt spid="167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0" fill="hold"/>
                                        <p:tgtEl>
                                          <p:spTgt spid="167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0" fill="hold"/>
                                        <p:tgtEl>
                                          <p:spTgt spid="167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0" fill="hold"/>
                                        <p:tgtEl>
                                          <p:spTgt spid="167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0" fill="hold"/>
                                        <p:tgtEl>
                                          <p:spTgt spid="167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0" fill="hold"/>
                                        <p:tgtEl>
                                          <p:spTgt spid="167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0" fill="hold"/>
                                        <p:tgtEl>
                                          <p:spTgt spid="167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0" fill="hold"/>
                                        <p:tgtEl>
                                          <p:spTgt spid="167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0" fill="hold"/>
                                        <p:tgtEl>
                                          <p:spTgt spid="167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0" fill="hold"/>
                                        <p:tgtEl>
                                          <p:spTgt spid="167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0" fill="hold"/>
                                        <p:tgtEl>
                                          <p:spTgt spid="167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0" fill="hold"/>
                                        <p:tgtEl>
                                          <p:spTgt spid="167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0" fill="hold"/>
                                        <p:tgtEl>
                                          <p:spTgt spid="167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0" fill="hold"/>
                                        <p:tgtEl>
                                          <p:spTgt spid="167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0" fill="hold"/>
                                        <p:tgtEl>
                                          <p:spTgt spid="167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0" fill="hold"/>
                                        <p:tgtEl>
                                          <p:spTgt spid="167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0" fill="hold"/>
                                        <p:tgtEl>
                                          <p:spTgt spid="167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0" fill="hold"/>
                                        <p:tgtEl>
                                          <p:spTgt spid="167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0" fill="hold"/>
                                        <p:tgtEl>
                                          <p:spTgt spid="167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0" fill="hold"/>
                                        <p:tgtEl>
                                          <p:spTgt spid="167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0" fill="hold"/>
                                        <p:tgtEl>
                                          <p:spTgt spid="167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0" fill="hold"/>
                                        <p:tgtEl>
                                          <p:spTgt spid="167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0" fill="hold"/>
                                        <p:tgtEl>
                                          <p:spTgt spid="167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0" fill="hold"/>
                                        <p:tgtEl>
                                          <p:spTgt spid="167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0" fill="hold"/>
                                        <p:tgtEl>
                                          <p:spTgt spid="167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0" fill="hold"/>
                                        <p:tgtEl>
                                          <p:spTgt spid="167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0" fill="hold"/>
                                        <p:tgtEl>
                                          <p:spTgt spid="167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0" fill="hold"/>
                                        <p:tgtEl>
                                          <p:spTgt spid="167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0" fill="hold"/>
                                        <p:tgtEl>
                                          <p:spTgt spid="167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0" fill="hold"/>
                                        <p:tgtEl>
                                          <p:spTgt spid="167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0" fill="hold"/>
                                        <p:tgtEl>
                                          <p:spTgt spid="167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0" fill="hold"/>
                                        <p:tgtEl>
                                          <p:spTgt spid="167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0" fill="hold"/>
                                        <p:tgtEl>
                                          <p:spTgt spid="167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0" fill="hold"/>
                                        <p:tgtEl>
                                          <p:spTgt spid="167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0" fill="hold"/>
                                        <p:tgtEl>
                                          <p:spTgt spid="167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0" fill="hold"/>
                                        <p:tgtEl>
                                          <p:spTgt spid="167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0" fill="hold"/>
                                        <p:tgtEl>
                                          <p:spTgt spid="167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0" fill="hold"/>
                                        <p:tgtEl>
                                          <p:spTgt spid="167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0" fill="hold"/>
                                        <p:tgtEl>
                                          <p:spTgt spid="167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0" fill="hold"/>
                                        <p:tgtEl>
                                          <p:spTgt spid="167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0" fill="hold"/>
                                        <p:tgtEl>
                                          <p:spTgt spid="167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0" fill="hold"/>
                                        <p:tgtEl>
                                          <p:spTgt spid="167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0" fill="hold"/>
                                        <p:tgtEl>
                                          <p:spTgt spid="167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0" fill="hold"/>
                                        <p:tgtEl>
                                          <p:spTgt spid="167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0" fill="hold"/>
                                        <p:tgtEl>
                                          <p:spTgt spid="167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0" fill="hold"/>
                                        <p:tgtEl>
                                          <p:spTgt spid="167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0" fill="hold"/>
                                        <p:tgtEl>
                                          <p:spTgt spid="167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0" fill="hold"/>
                                        <p:tgtEl>
                                          <p:spTgt spid="167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0" fill="hold"/>
                                        <p:tgtEl>
                                          <p:spTgt spid="167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0" fill="hold"/>
                                        <p:tgtEl>
                                          <p:spTgt spid="167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0" fill="hold"/>
                                        <p:tgtEl>
                                          <p:spTgt spid="167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0" fill="hold"/>
                                        <p:tgtEl>
                                          <p:spTgt spid="167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0" fill="hold"/>
                                        <p:tgtEl>
                                          <p:spTgt spid="167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0" fill="hold"/>
                                        <p:tgtEl>
                                          <p:spTgt spid="167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0" fill="hold"/>
                                        <p:tgtEl>
                                          <p:spTgt spid="167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5000" fill="hold"/>
                                        <p:tgtEl>
                                          <p:spTgt spid="167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0" fill="hold"/>
                                        <p:tgtEl>
                                          <p:spTgt spid="167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0" fill="hold"/>
                                        <p:tgtEl>
                                          <p:spTgt spid="167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0" fill="hold"/>
                                        <p:tgtEl>
                                          <p:spTgt spid="167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0" fill="hold"/>
                                        <p:tgtEl>
                                          <p:spTgt spid="167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0" fill="hold"/>
                                        <p:tgtEl>
                                          <p:spTgt spid="167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0" fill="hold"/>
                                        <p:tgtEl>
                                          <p:spTgt spid="167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0" fill="hold"/>
                                        <p:tgtEl>
                                          <p:spTgt spid="167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0" fill="hold"/>
                                        <p:tgtEl>
                                          <p:spTgt spid="167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0" fill="hold"/>
                                        <p:tgtEl>
                                          <p:spTgt spid="167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0" fill="hold"/>
                                        <p:tgtEl>
                                          <p:spTgt spid="167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0" fill="hold"/>
                                        <p:tgtEl>
                                          <p:spTgt spid="167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0" fill="hold"/>
                                        <p:tgtEl>
                                          <p:spTgt spid="167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0" fill="hold"/>
                                        <p:tgtEl>
                                          <p:spTgt spid="167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0" fill="hold"/>
                                        <p:tgtEl>
                                          <p:spTgt spid="167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0" fill="hold"/>
                                        <p:tgtEl>
                                          <p:spTgt spid="167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0" fill="hold"/>
                                        <p:tgtEl>
                                          <p:spTgt spid="167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0" fill="hold"/>
                                        <p:tgtEl>
                                          <p:spTgt spid="167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0" fill="hold"/>
                                        <p:tgtEl>
                                          <p:spTgt spid="167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0" fill="hold"/>
                                        <p:tgtEl>
                                          <p:spTgt spid="167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0" fill="hold"/>
                                        <p:tgtEl>
                                          <p:spTgt spid="167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0" fill="hold"/>
                                        <p:tgtEl>
                                          <p:spTgt spid="167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0" fill="hold"/>
                                        <p:tgtEl>
                                          <p:spTgt spid="167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0" fill="hold"/>
                                        <p:tgtEl>
                                          <p:spTgt spid="167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0" fill="hold"/>
                                        <p:tgtEl>
                                          <p:spTgt spid="1673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0" fill="hold"/>
                                        <p:tgtEl>
                                          <p:spTgt spid="1673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5000" fill="hold"/>
                                        <p:tgtEl>
                                          <p:spTgt spid="167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0" fill="hold"/>
                                        <p:tgtEl>
                                          <p:spTgt spid="167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0" fill="hold"/>
                                        <p:tgtEl>
                                          <p:spTgt spid="167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0" fill="hold"/>
                                        <p:tgtEl>
                                          <p:spTgt spid="167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0" fill="hold"/>
                                        <p:tgtEl>
                                          <p:spTgt spid="1673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0" fill="hold"/>
                                        <p:tgtEl>
                                          <p:spTgt spid="1673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0" fill="hold"/>
                                        <p:tgtEl>
                                          <p:spTgt spid="167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0" fill="hold"/>
                                        <p:tgtEl>
                                          <p:spTgt spid="167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0" fill="hold"/>
                                        <p:tgtEl>
                                          <p:spTgt spid="167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0" fill="hold"/>
                                        <p:tgtEl>
                                          <p:spTgt spid="167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0" fill="hold"/>
                                        <p:tgtEl>
                                          <p:spTgt spid="167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0" fill="hold"/>
                                        <p:tgtEl>
                                          <p:spTgt spid="167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0" fill="hold"/>
                                        <p:tgtEl>
                                          <p:spTgt spid="167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0" fill="hold"/>
                                        <p:tgtEl>
                                          <p:spTgt spid="167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0" fill="hold"/>
                                        <p:tgtEl>
                                          <p:spTgt spid="167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0" fill="hold"/>
                                        <p:tgtEl>
                                          <p:spTgt spid="167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0" fill="hold"/>
                                        <p:tgtEl>
                                          <p:spTgt spid="167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0" fill="hold"/>
                                        <p:tgtEl>
                                          <p:spTgt spid="167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0" fill="hold"/>
                                        <p:tgtEl>
                                          <p:spTgt spid="167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0" fill="hold"/>
                                        <p:tgtEl>
                                          <p:spTgt spid="167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5000" fill="hold"/>
                                        <p:tgtEl>
                                          <p:spTgt spid="167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0" fill="hold"/>
                                        <p:tgtEl>
                                          <p:spTgt spid="167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0" fill="hold"/>
                                        <p:tgtEl>
                                          <p:spTgt spid="167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0" fill="hold"/>
                                        <p:tgtEl>
                                          <p:spTgt spid="167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0" fill="hold"/>
                                        <p:tgtEl>
                                          <p:spTgt spid="167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0" fill="hold"/>
                                        <p:tgtEl>
                                          <p:spTgt spid="167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0" fill="hold"/>
                                        <p:tgtEl>
                                          <p:spTgt spid="167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0" fill="hold"/>
                                        <p:tgtEl>
                                          <p:spTgt spid="167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0" fill="hold"/>
                                        <p:tgtEl>
                                          <p:spTgt spid="167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0" fill="hold"/>
                                        <p:tgtEl>
                                          <p:spTgt spid="167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5000" fill="hold"/>
                                        <p:tgtEl>
                                          <p:spTgt spid="167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0" fill="hold"/>
                                        <p:tgtEl>
                                          <p:spTgt spid="167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0" fill="hold"/>
                                        <p:tgtEl>
                                          <p:spTgt spid="1673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0" fill="hold"/>
                                        <p:tgtEl>
                                          <p:spTgt spid="1673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0" fill="hold"/>
                                        <p:tgtEl>
                                          <p:spTgt spid="167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0" fill="hold"/>
                                        <p:tgtEl>
                                          <p:spTgt spid="167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0" fill="hold"/>
                                        <p:tgtEl>
                                          <p:spTgt spid="167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0" fill="hold"/>
                                        <p:tgtEl>
                                          <p:spTgt spid="167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0" fill="hold"/>
                                        <p:tgtEl>
                                          <p:spTgt spid="167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0" fill="hold"/>
                                        <p:tgtEl>
                                          <p:spTgt spid="167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5" dur="5000" fill="hold"/>
                                        <p:tgtEl>
                                          <p:spTgt spid="167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5000" fill="hold"/>
                                        <p:tgtEl>
                                          <p:spTgt spid="1673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0" fill="hold"/>
                                        <p:tgtEl>
                                          <p:spTgt spid="1673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0" fill="hold"/>
                                        <p:tgtEl>
                                          <p:spTgt spid="1673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0" fill="hold"/>
                                        <p:tgtEl>
                                          <p:spTgt spid="167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0" fill="hold"/>
                                        <p:tgtEl>
                                          <p:spTgt spid="167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0" fill="hold"/>
                                        <p:tgtEl>
                                          <p:spTgt spid="167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0" fill="hold"/>
                                        <p:tgtEl>
                                          <p:spTgt spid="167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5000" fill="hold"/>
                                        <p:tgtEl>
                                          <p:spTgt spid="1673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0" fill="hold"/>
                                        <p:tgtEl>
                                          <p:spTgt spid="1673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0" fill="hold"/>
                                        <p:tgtEl>
                                          <p:spTgt spid="1673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0" fill="hold"/>
                                        <p:tgtEl>
                                          <p:spTgt spid="1673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5000" fill="hold"/>
                                        <p:tgtEl>
                                          <p:spTgt spid="1673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0" fill="hold"/>
                                        <p:tgtEl>
                                          <p:spTgt spid="1673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0" fill="hold"/>
                                        <p:tgtEl>
                                          <p:spTgt spid="1673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0" fill="hold"/>
                                        <p:tgtEl>
                                          <p:spTgt spid="1673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0" fill="hold"/>
                                        <p:tgtEl>
                                          <p:spTgt spid="1673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0" fill="hold"/>
                                        <p:tgtEl>
                                          <p:spTgt spid="1673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5000" fill="hold"/>
                                        <p:tgtEl>
                                          <p:spTgt spid="1673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0" fill="hold"/>
                                        <p:tgtEl>
                                          <p:spTgt spid="1673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5" dur="5000" fill="hold"/>
                                        <p:tgtEl>
                                          <p:spTgt spid="167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0" fill="hold"/>
                                        <p:tgtEl>
                                          <p:spTgt spid="167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0" fill="hold"/>
                                        <p:tgtEl>
                                          <p:spTgt spid="1673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0" fill="hold"/>
                                        <p:tgtEl>
                                          <p:spTgt spid="1673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3" dur="5000" fill="hold"/>
                                        <p:tgtEl>
                                          <p:spTgt spid="167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0" fill="hold"/>
                                        <p:tgtEl>
                                          <p:spTgt spid="167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0" fill="hold"/>
                                        <p:tgtEl>
                                          <p:spTgt spid="1673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0" fill="hold"/>
                                        <p:tgtEl>
                                          <p:spTgt spid="1673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5000" fill="hold"/>
                                        <p:tgtEl>
                                          <p:spTgt spid="1673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5000" fill="hold"/>
                                        <p:tgtEl>
                                          <p:spTgt spid="1673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5000" fill="hold"/>
                                        <p:tgtEl>
                                          <p:spTgt spid="1673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0" fill="hold"/>
                                        <p:tgtEl>
                                          <p:spTgt spid="1673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9" dur="5000" fill="hold"/>
                                        <p:tgtEl>
                                          <p:spTgt spid="1673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5000" fill="hold"/>
                                        <p:tgtEl>
                                          <p:spTgt spid="1673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0" fill="hold"/>
                                        <p:tgtEl>
                                          <p:spTgt spid="167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0" fill="hold"/>
                                        <p:tgtEl>
                                          <p:spTgt spid="167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5000" fill="hold"/>
                                        <p:tgtEl>
                                          <p:spTgt spid="167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5000" fill="hold"/>
                                        <p:tgtEl>
                                          <p:spTgt spid="167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5000" fill="hold"/>
                                        <p:tgtEl>
                                          <p:spTgt spid="1673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0" fill="hold"/>
                                        <p:tgtEl>
                                          <p:spTgt spid="1673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5000" fill="hold"/>
                                        <p:tgtEl>
                                          <p:spTgt spid="1673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5000" fill="hold"/>
                                        <p:tgtEl>
                                          <p:spTgt spid="1673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5000" fill="hold"/>
                                        <p:tgtEl>
                                          <p:spTgt spid="1673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0" fill="hold"/>
                                        <p:tgtEl>
                                          <p:spTgt spid="1673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3" dur="5000" fill="hold"/>
                                        <p:tgtEl>
                                          <p:spTgt spid="1673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5000" fill="hold"/>
                                        <p:tgtEl>
                                          <p:spTgt spid="1673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5000" fill="hold"/>
                                        <p:tgtEl>
                                          <p:spTgt spid="167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0" fill="hold"/>
                                        <p:tgtEl>
                                          <p:spTgt spid="167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5000" fill="hold"/>
                                        <p:tgtEl>
                                          <p:spTgt spid="1673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5000" fill="hold"/>
                                        <p:tgtEl>
                                          <p:spTgt spid="1673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5" dur="5000" fill="hold"/>
                                        <p:tgtEl>
                                          <p:spTgt spid="1673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5000" fill="hold"/>
                                        <p:tgtEl>
                                          <p:spTgt spid="1673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9" dur="5000" fill="hold"/>
                                        <p:tgtEl>
                                          <p:spTgt spid="167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5000" fill="hold"/>
                                        <p:tgtEl>
                                          <p:spTgt spid="167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5000" fill="hold"/>
                                        <p:tgtEl>
                                          <p:spTgt spid="167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0" fill="hold"/>
                                        <p:tgtEl>
                                          <p:spTgt spid="167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5000" fill="hold"/>
                                        <p:tgtEl>
                                          <p:spTgt spid="1673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5000" fill="hold"/>
                                        <p:tgtEl>
                                          <p:spTgt spid="1673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5000" fill="hold"/>
                                        <p:tgtEl>
                                          <p:spTgt spid="1673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5000" fill="hold"/>
                                        <p:tgtEl>
                                          <p:spTgt spid="1673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5000" fill="hold"/>
                                        <p:tgtEl>
                                          <p:spTgt spid="1673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5000" fill="hold"/>
                                        <p:tgtEl>
                                          <p:spTgt spid="1673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5000" fill="hold"/>
                                        <p:tgtEl>
                                          <p:spTgt spid="1673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5000" fill="hold"/>
                                        <p:tgtEl>
                                          <p:spTgt spid="1673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0" fill="hold"/>
                                        <p:tgtEl>
                                          <p:spTgt spid="1673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0" fill="hold"/>
                                        <p:tgtEl>
                                          <p:spTgt spid="1673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5000" fill="hold"/>
                                        <p:tgtEl>
                                          <p:spTgt spid="16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5000" fill="hold"/>
                                        <p:tgtEl>
                                          <p:spTgt spid="16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1" dur="5000" fill="hold"/>
                                        <p:tgtEl>
                                          <p:spTgt spid="167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0" fill="hold"/>
                                        <p:tgtEl>
                                          <p:spTgt spid="167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5000" fill="hold"/>
                                        <p:tgtEl>
                                          <p:spTgt spid="16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5000" fill="hold"/>
                                        <p:tgtEl>
                                          <p:spTgt spid="16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9" dur="5000" fill="hold"/>
                                        <p:tgtEl>
                                          <p:spTgt spid="1673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5000" fill="hold"/>
                                        <p:tgtEl>
                                          <p:spTgt spid="1673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5000" fill="hold"/>
                                        <p:tgtEl>
                                          <p:spTgt spid="167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5000" fill="hold"/>
                                        <p:tgtEl>
                                          <p:spTgt spid="167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5000" fill="hold"/>
                                        <p:tgtEl>
                                          <p:spTgt spid="1673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0" fill="hold"/>
                                        <p:tgtEl>
                                          <p:spTgt spid="1673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1" dur="5000" fill="hold"/>
                                        <p:tgtEl>
                                          <p:spTgt spid="1673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5000" fill="hold"/>
                                        <p:tgtEl>
                                          <p:spTgt spid="1673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5" dur="5000" fill="hold"/>
                                        <p:tgtEl>
                                          <p:spTgt spid="1673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0" fill="hold"/>
                                        <p:tgtEl>
                                          <p:spTgt spid="1673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5000" fill="hold"/>
                                        <p:tgtEl>
                                          <p:spTgt spid="16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5000" fill="hold"/>
                                        <p:tgtEl>
                                          <p:spTgt spid="16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5000" fill="hold"/>
                                        <p:tgtEl>
                                          <p:spTgt spid="1673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0" fill="hold"/>
                                        <p:tgtEl>
                                          <p:spTgt spid="1673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7" dur="5000" fill="hold"/>
                                        <p:tgtEl>
                                          <p:spTgt spid="1673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5000" fill="hold"/>
                                        <p:tgtEl>
                                          <p:spTgt spid="1673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1" dur="5000" fill="hold"/>
                                        <p:tgtEl>
                                          <p:spTgt spid="1673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5000" fill="hold"/>
                                        <p:tgtEl>
                                          <p:spTgt spid="1673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5" dur="5000" fill="hold"/>
                                        <p:tgtEl>
                                          <p:spTgt spid="1673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5000" fill="hold"/>
                                        <p:tgtEl>
                                          <p:spTgt spid="1673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9" dur="5000" fill="hold"/>
                                        <p:tgtEl>
                                          <p:spTgt spid="1673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5000" fill="hold"/>
                                        <p:tgtEl>
                                          <p:spTgt spid="1673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0" fill="hold"/>
                                        <p:tgtEl>
                                          <p:spTgt spid="1673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0" fill="hold"/>
                                        <p:tgtEl>
                                          <p:spTgt spid="1673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7" dur="5000" fill="hold"/>
                                        <p:tgtEl>
                                          <p:spTgt spid="1673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000" fill="hold"/>
                                        <p:tgtEl>
                                          <p:spTgt spid="1673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1" dur="5000" fill="hold"/>
                                        <p:tgtEl>
                                          <p:spTgt spid="167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0" fill="hold"/>
                                        <p:tgtEl>
                                          <p:spTgt spid="167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5" dur="5000" fill="hold"/>
                                        <p:tgtEl>
                                          <p:spTgt spid="167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5000" fill="hold"/>
                                        <p:tgtEl>
                                          <p:spTgt spid="167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5000" fill="hold"/>
                                        <p:tgtEl>
                                          <p:spTgt spid="167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0" fill="hold"/>
                                        <p:tgtEl>
                                          <p:spTgt spid="167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3" dur="5000" fill="hold"/>
                                        <p:tgtEl>
                                          <p:spTgt spid="167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5000" fill="hold"/>
                                        <p:tgtEl>
                                          <p:spTgt spid="167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3220" grpId="0" animBg="1"/>
      <p:bldP spid="1673221" grpId="0" animBg="1"/>
      <p:bldP spid="1673222" grpId="0" animBg="1"/>
      <p:bldP spid="1673223" grpId="0" animBg="1"/>
      <p:bldP spid="1673224" grpId="0" animBg="1"/>
      <p:bldP spid="1673225" grpId="0" animBg="1"/>
      <p:bldP spid="1673226" grpId="0" animBg="1"/>
      <p:bldP spid="1673227" grpId="0" animBg="1"/>
      <p:bldP spid="1673228" grpId="0" animBg="1"/>
      <p:bldP spid="1673229" grpId="0" animBg="1"/>
      <p:bldP spid="1673230" grpId="0" animBg="1"/>
      <p:bldP spid="1673231" grpId="0" animBg="1"/>
      <p:bldP spid="1673232" grpId="0" animBg="1"/>
      <p:bldP spid="1673233" grpId="0" animBg="1"/>
      <p:bldP spid="1673234" grpId="0" animBg="1"/>
      <p:bldP spid="1673235" grpId="0" animBg="1"/>
      <p:bldP spid="1673236" grpId="0" animBg="1"/>
      <p:bldP spid="1673237" grpId="0" animBg="1"/>
      <p:bldP spid="1673238" grpId="0" animBg="1"/>
      <p:bldP spid="1673239" grpId="0" animBg="1"/>
      <p:bldP spid="1673240" grpId="0" animBg="1"/>
      <p:bldP spid="1673241" grpId="0" animBg="1"/>
      <p:bldP spid="1673242" grpId="0" animBg="1"/>
      <p:bldP spid="1673243" grpId="0" animBg="1"/>
      <p:bldP spid="1673244" grpId="0" animBg="1"/>
      <p:bldP spid="1673245" grpId="0" animBg="1"/>
      <p:bldP spid="1673246" grpId="0" animBg="1"/>
      <p:bldP spid="1673247" grpId="0" animBg="1"/>
      <p:bldP spid="1673248" grpId="0" animBg="1"/>
      <p:bldP spid="1673249" grpId="0" animBg="1"/>
      <p:bldP spid="1673250" grpId="0" animBg="1"/>
      <p:bldP spid="1673251" grpId="0" animBg="1"/>
      <p:bldP spid="1673252" grpId="0" animBg="1"/>
      <p:bldP spid="1673253" grpId="0" animBg="1"/>
      <p:bldP spid="1673254" grpId="0" animBg="1"/>
      <p:bldP spid="1673255" grpId="0" animBg="1"/>
      <p:bldP spid="1673256" grpId="0" animBg="1"/>
      <p:bldP spid="1673257" grpId="0" animBg="1"/>
      <p:bldP spid="1673258" grpId="0" animBg="1"/>
      <p:bldP spid="1673259" grpId="0" animBg="1"/>
      <p:bldP spid="1673260" grpId="0" animBg="1"/>
      <p:bldP spid="1673261" grpId="0" animBg="1"/>
      <p:bldP spid="1673262" grpId="0" animBg="1"/>
      <p:bldP spid="1673263" grpId="0" animBg="1"/>
      <p:bldP spid="1673264" grpId="0" animBg="1"/>
      <p:bldP spid="1673265" grpId="0" animBg="1"/>
      <p:bldP spid="1673266" grpId="0" animBg="1"/>
      <p:bldP spid="1673267" grpId="0" animBg="1"/>
      <p:bldP spid="1673268" grpId="0" animBg="1"/>
      <p:bldP spid="1673269" grpId="0" animBg="1"/>
      <p:bldP spid="1673270" grpId="0" animBg="1"/>
      <p:bldP spid="1673271" grpId="0" animBg="1"/>
      <p:bldP spid="1673272" grpId="0" animBg="1"/>
      <p:bldP spid="1673273" grpId="0" animBg="1"/>
      <p:bldP spid="1673274" grpId="0" animBg="1"/>
      <p:bldP spid="1673275" grpId="0" animBg="1"/>
      <p:bldP spid="1673276" grpId="0" animBg="1"/>
      <p:bldP spid="1673277" grpId="0" animBg="1"/>
      <p:bldP spid="1673278" grpId="0" animBg="1"/>
      <p:bldP spid="1673279" grpId="0" animBg="1"/>
      <p:bldP spid="1673280" grpId="0" animBg="1"/>
      <p:bldP spid="1673281" grpId="0" animBg="1"/>
      <p:bldP spid="1673282" grpId="0" animBg="1"/>
      <p:bldP spid="1673283" grpId="0" animBg="1"/>
      <p:bldP spid="1673284" grpId="0" animBg="1"/>
      <p:bldP spid="1673285" grpId="0" animBg="1"/>
      <p:bldP spid="1673286" grpId="0" animBg="1"/>
      <p:bldP spid="1673287" grpId="0" animBg="1"/>
      <p:bldP spid="1673288" grpId="0" animBg="1"/>
      <p:bldP spid="1673289" grpId="0" animBg="1"/>
      <p:bldP spid="1673290" grpId="0" animBg="1"/>
      <p:bldP spid="1673291" grpId="0" animBg="1"/>
      <p:bldP spid="1673292" grpId="0" animBg="1"/>
      <p:bldP spid="1673293" grpId="0" animBg="1"/>
      <p:bldP spid="1673294" grpId="0" animBg="1"/>
      <p:bldP spid="1673295" grpId="0" animBg="1"/>
      <p:bldP spid="1673296" grpId="0" animBg="1"/>
      <p:bldP spid="1673297" grpId="0" animBg="1"/>
      <p:bldP spid="1673298" grpId="0" animBg="1"/>
      <p:bldP spid="1673299" grpId="0" animBg="1"/>
      <p:bldP spid="1673300" grpId="0" animBg="1"/>
      <p:bldP spid="1673301" grpId="0" animBg="1"/>
      <p:bldP spid="1673302" grpId="0" animBg="1"/>
      <p:bldP spid="1673303" grpId="0" animBg="1"/>
      <p:bldP spid="1673304" grpId="0" animBg="1"/>
      <p:bldP spid="1673305" grpId="0" animBg="1"/>
      <p:bldP spid="1673306" grpId="0" animBg="1"/>
      <p:bldP spid="1673307" grpId="0" animBg="1"/>
      <p:bldP spid="1673308" grpId="0" animBg="1"/>
      <p:bldP spid="1673309" grpId="0" animBg="1"/>
      <p:bldP spid="1673310" grpId="0" animBg="1"/>
      <p:bldP spid="1673311" grpId="0" animBg="1"/>
      <p:bldP spid="1673312" grpId="0" animBg="1"/>
      <p:bldP spid="1673313" grpId="0" animBg="1"/>
      <p:bldP spid="1673314" grpId="0" animBg="1"/>
      <p:bldP spid="1673315" grpId="0" animBg="1"/>
      <p:bldP spid="1673316" grpId="0" animBg="1"/>
      <p:bldP spid="1673317" grpId="0" animBg="1"/>
      <p:bldP spid="1673318" grpId="0" animBg="1"/>
      <p:bldP spid="1673319" grpId="0" animBg="1"/>
      <p:bldP spid="1673320" grpId="0" animBg="1"/>
      <p:bldP spid="1673321" grpId="0" animBg="1"/>
      <p:bldP spid="1673322" grpId="0" animBg="1"/>
      <p:bldP spid="1673323" grpId="0" animBg="1"/>
      <p:bldP spid="1673324" grpId="0" animBg="1"/>
      <p:bldP spid="1673325" grpId="0" animBg="1"/>
      <p:bldP spid="1673326" grpId="0" animBg="1"/>
      <p:bldP spid="1673327" grpId="0" animBg="1"/>
      <p:bldP spid="1673328" grpId="0" animBg="1"/>
      <p:bldP spid="1673329" grpId="0" animBg="1"/>
      <p:bldP spid="1673330" grpId="0" animBg="1"/>
      <p:bldP spid="1673331" grpId="0" animBg="1"/>
      <p:bldP spid="1673332" grpId="0" animBg="1"/>
      <p:bldP spid="1673333" grpId="0" animBg="1"/>
      <p:bldP spid="1673334" grpId="0" animBg="1"/>
      <p:bldP spid="1673335" grpId="0" animBg="1"/>
      <p:bldP spid="1673336" grpId="0" animBg="1"/>
      <p:bldP spid="1673337" grpId="0" animBg="1"/>
      <p:bldP spid="1673338" grpId="0" animBg="1"/>
      <p:bldP spid="1673339" grpId="0" animBg="1"/>
      <p:bldP spid="1673340" grpId="0" animBg="1"/>
      <p:bldP spid="1673341" grpId="0" animBg="1"/>
      <p:bldP spid="1673342" grpId="0" animBg="1"/>
      <p:bldP spid="1673343" grpId="0" animBg="1"/>
      <p:bldP spid="1673344" grpId="0" animBg="1"/>
      <p:bldP spid="1673345" grpId="0" animBg="1"/>
      <p:bldP spid="1673346" grpId="0" animBg="1"/>
      <p:bldP spid="1673347" grpId="0" animBg="1"/>
      <p:bldP spid="1673348" grpId="0" animBg="1"/>
      <p:bldP spid="1673349" grpId="0" animBg="1"/>
      <p:bldP spid="1673350" grpId="0" animBg="1"/>
      <p:bldP spid="1673351" grpId="0" animBg="1"/>
      <p:bldP spid="1673352" grpId="0" animBg="1"/>
      <p:bldP spid="1673353" grpId="0" animBg="1"/>
      <p:bldP spid="1673354" grpId="0" animBg="1"/>
      <p:bldP spid="1673355" grpId="0" animBg="1"/>
      <p:bldP spid="1673356" grpId="0" animBg="1"/>
      <p:bldP spid="1673357" grpId="0" animBg="1"/>
      <p:bldP spid="1673358" grpId="0" animBg="1"/>
      <p:bldP spid="1673359" grpId="0" animBg="1"/>
      <p:bldP spid="1673360" grpId="0" animBg="1"/>
      <p:bldP spid="1673361" grpId="0" animBg="1"/>
      <p:bldP spid="1673362" grpId="0" animBg="1"/>
      <p:bldP spid="1673363" grpId="0" animBg="1"/>
      <p:bldP spid="1673364" grpId="0" animBg="1"/>
      <p:bldP spid="1673365" grpId="0" animBg="1"/>
      <p:bldP spid="1673366" grpId="0" animBg="1"/>
      <p:bldP spid="1673367" grpId="0" animBg="1"/>
      <p:bldP spid="1673368" grpId="0" animBg="1"/>
      <p:bldP spid="1673369" grpId="0" animBg="1"/>
      <p:bldP spid="1673370" grpId="0" animBg="1"/>
      <p:bldP spid="1673371" grpId="0" animBg="1"/>
      <p:bldP spid="1673372" grpId="0" animBg="1"/>
      <p:bldP spid="1673373" grpId="0" animBg="1"/>
      <p:bldP spid="1673374" grpId="0" animBg="1"/>
      <p:bldP spid="1673375" grpId="0" animBg="1"/>
      <p:bldP spid="1673376" grpId="0" animBg="1"/>
      <p:bldP spid="1673377" grpId="0" animBg="1"/>
      <p:bldP spid="1673378" grpId="0" animBg="1"/>
      <p:bldP spid="1673379" grpId="0" animBg="1"/>
      <p:bldP spid="1673380" grpId="0" animBg="1"/>
      <p:bldP spid="1673381" grpId="0" animBg="1"/>
      <p:bldP spid="1673382" grpId="0" animBg="1"/>
      <p:bldP spid="1673383" grpId="0" animBg="1"/>
      <p:bldP spid="1673384" grpId="0" animBg="1"/>
      <p:bldP spid="1673385" grpId="0" animBg="1"/>
      <p:bldP spid="1673386" grpId="0" animBg="1"/>
      <p:bldP spid="1673387" grpId="0" animBg="1"/>
      <p:bldP spid="1673388" grpId="0" animBg="1"/>
      <p:bldP spid="1673389" grpId="0" animBg="1"/>
      <p:bldP spid="1673390" grpId="0" animBg="1"/>
      <p:bldP spid="1673391" grpId="0" animBg="1"/>
      <p:bldP spid="1673392" grpId="0" animBg="1"/>
      <p:bldP spid="1673393" grpId="0" animBg="1"/>
      <p:bldP spid="1673394" grpId="0" animBg="1"/>
      <p:bldP spid="1673395" grpId="0" animBg="1"/>
      <p:bldP spid="1673396" grpId="0" animBg="1"/>
      <p:bldP spid="1673397" grpId="0" animBg="1"/>
      <p:bldP spid="1673398" grpId="0" animBg="1"/>
      <p:bldP spid="1673399" grpId="0" animBg="1"/>
      <p:bldP spid="1673400" grpId="0" animBg="1"/>
      <p:bldP spid="1673401" grpId="0" animBg="1"/>
      <p:bldP spid="1673402" grpId="0" animBg="1"/>
      <p:bldP spid="1673403" grpId="0" animBg="1"/>
      <p:bldP spid="1673404" grpId="0" animBg="1"/>
      <p:bldP spid="1673405" grpId="0" animBg="1"/>
      <p:bldP spid="1673406" grpId="0" animBg="1"/>
      <p:bldP spid="1673407" grpId="0" animBg="1"/>
      <p:bldP spid="1673408" grpId="0" animBg="1"/>
      <p:bldP spid="1673409" grpId="0" animBg="1"/>
      <p:bldP spid="1673410" grpId="0" animBg="1"/>
      <p:bldP spid="1673411" grpId="0" animBg="1"/>
      <p:bldP spid="1673412" grpId="0" animBg="1"/>
      <p:bldP spid="1673413" grpId="0" animBg="1"/>
      <p:bldP spid="1673414" grpId="0" animBg="1"/>
      <p:bldP spid="1673415" grpId="0" animBg="1"/>
      <p:bldP spid="1673416" grpId="0" animBg="1"/>
      <p:bldP spid="1673417" grpId="0" animBg="1"/>
      <p:bldP spid="1673418" grpId="0" animBg="1"/>
      <p:bldP spid="1673419" grpId="0" animBg="1"/>
      <p:bldP spid="1673420" grpId="0" animBg="1"/>
      <p:bldP spid="1673421" grpId="0" animBg="1"/>
      <p:bldP spid="1673422" grpId="0" animBg="1"/>
      <p:bldP spid="1673423" grpId="0" animBg="1"/>
      <p:bldP spid="1673424" grpId="0" animBg="1"/>
      <p:bldP spid="1673425" grpId="0" animBg="1"/>
      <p:bldP spid="1673426" grpId="0" animBg="1"/>
      <p:bldP spid="1673427" grpId="0" animBg="1"/>
      <p:bldP spid="1673428" grpId="0" animBg="1"/>
      <p:bldP spid="16734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CEFC78-D15A-C248-829C-DC04371DCC64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212725"/>
            <a:ext cx="7772400" cy="788988"/>
          </a:xfrm>
        </p:spPr>
        <p:txBody>
          <a:bodyPr/>
          <a:lstStyle/>
          <a:p>
            <a:pPr eaLnBrk="1" hangingPunct="1"/>
            <a:r>
              <a:rPr lang="en-US" sz="3000"/>
              <a:t>How to Get All Three</a:t>
            </a:r>
          </a:p>
        </p:txBody>
      </p:sp>
      <p:sp>
        <p:nvSpPr>
          <p:cNvPr id="9220" name="Line 23"/>
          <p:cNvSpPr>
            <a:spLocks noChangeShapeType="1"/>
          </p:cNvSpPr>
          <p:nvPr/>
        </p:nvSpPr>
        <p:spPr bwMode="auto">
          <a:xfrm flipH="1" flipV="1">
            <a:off x="3741738" y="2652713"/>
            <a:ext cx="731837" cy="57943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" name="Line 24"/>
          <p:cNvSpPr>
            <a:spLocks noChangeShapeType="1"/>
          </p:cNvSpPr>
          <p:nvPr/>
        </p:nvSpPr>
        <p:spPr bwMode="auto">
          <a:xfrm flipH="1">
            <a:off x="3983038" y="3246438"/>
            <a:ext cx="490537" cy="736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Line 25"/>
          <p:cNvSpPr>
            <a:spLocks noChangeShapeType="1"/>
          </p:cNvSpPr>
          <p:nvPr/>
        </p:nvSpPr>
        <p:spPr bwMode="auto">
          <a:xfrm flipV="1">
            <a:off x="4487863" y="3135313"/>
            <a:ext cx="968375" cy="10318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" name="Text Box 26"/>
          <p:cNvSpPr txBox="1">
            <a:spLocks noChangeArrowheads="1"/>
          </p:cNvSpPr>
          <p:nvPr/>
        </p:nvSpPr>
        <p:spPr bwMode="auto">
          <a:xfrm>
            <a:off x="5265738" y="3144838"/>
            <a:ext cx="2362200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Performance and scalability</a:t>
            </a:r>
          </a:p>
        </p:txBody>
      </p:sp>
      <p:sp>
        <p:nvSpPr>
          <p:cNvPr id="9224" name="Text Box 27"/>
          <p:cNvSpPr txBox="1">
            <a:spLocks noChangeArrowheads="1"/>
          </p:cNvSpPr>
          <p:nvPr/>
        </p:nvSpPr>
        <p:spPr bwMode="auto">
          <a:xfrm>
            <a:off x="3600450" y="3902075"/>
            <a:ext cx="1497013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Power Efficiency</a:t>
            </a:r>
          </a:p>
        </p:txBody>
      </p:sp>
      <p:sp>
        <p:nvSpPr>
          <p:cNvPr id="9225" name="Text Box 28"/>
          <p:cNvSpPr txBox="1">
            <a:spLocks noChangeArrowheads="1"/>
          </p:cNvSpPr>
          <p:nvPr/>
        </p:nvSpPr>
        <p:spPr bwMode="auto">
          <a:xfrm>
            <a:off x="3003550" y="2282825"/>
            <a:ext cx="1465263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Programmability</a:t>
            </a:r>
          </a:p>
        </p:txBody>
      </p:sp>
      <p:sp>
        <p:nvSpPr>
          <p:cNvPr id="9226" name="Freeform 31"/>
          <p:cNvSpPr>
            <a:spLocks/>
          </p:cNvSpPr>
          <p:nvPr/>
        </p:nvSpPr>
        <p:spPr bwMode="auto">
          <a:xfrm>
            <a:off x="4095750" y="3000375"/>
            <a:ext cx="1114425" cy="819150"/>
          </a:xfrm>
          <a:custGeom>
            <a:avLst/>
            <a:gdLst>
              <a:gd name="T0" fmla="*/ 0 w 702"/>
              <a:gd name="T1" fmla="*/ 516 h 516"/>
              <a:gd name="T2" fmla="*/ 72 w 702"/>
              <a:gd name="T3" fmla="*/ 0 h 516"/>
              <a:gd name="T4" fmla="*/ 702 w 702"/>
              <a:gd name="T5" fmla="*/ 84 h 516"/>
              <a:gd name="T6" fmla="*/ 0 w 702"/>
              <a:gd name="T7" fmla="*/ 516 h 516"/>
              <a:gd name="T8" fmla="*/ 0 60000 65536"/>
              <a:gd name="T9" fmla="*/ 0 60000 65536"/>
              <a:gd name="T10" fmla="*/ 0 60000 65536"/>
              <a:gd name="T11" fmla="*/ 0 60000 65536"/>
              <a:gd name="T12" fmla="*/ 0 w 702"/>
              <a:gd name="T13" fmla="*/ 0 h 516"/>
              <a:gd name="T14" fmla="*/ 702 w 702"/>
              <a:gd name="T15" fmla="*/ 516 h 5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2" h="516">
                <a:moveTo>
                  <a:pt x="0" y="516"/>
                </a:moveTo>
                <a:lnTo>
                  <a:pt x="72" y="0"/>
                </a:lnTo>
                <a:lnTo>
                  <a:pt x="702" y="84"/>
                </a:lnTo>
                <a:lnTo>
                  <a:pt x="0" y="516"/>
                </a:lnTo>
                <a:close/>
              </a:path>
            </a:pathLst>
          </a:custGeom>
          <a:noFill/>
          <a:ln w="317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Text Box 33"/>
          <p:cNvSpPr txBox="1">
            <a:spLocks noChangeArrowheads="1"/>
          </p:cNvSpPr>
          <p:nvPr/>
        </p:nvSpPr>
        <p:spPr bwMode="auto">
          <a:xfrm rot="-1182529">
            <a:off x="3770313" y="3803650"/>
            <a:ext cx="49815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hlink"/>
                </a:solidFill>
                <a:latin typeface="Arial" charset="0"/>
              </a:rPr>
              <a:t>1. Fully distributed tiled architecture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395538" y="1954213"/>
            <a:ext cx="2940050" cy="2009775"/>
            <a:chOff x="1509" y="1231"/>
            <a:chExt cx="1852" cy="1266"/>
          </a:xfrm>
        </p:grpSpPr>
        <p:sp>
          <p:nvSpPr>
            <p:cNvPr id="9229" name="Freeform 34"/>
            <p:cNvSpPr>
              <a:spLocks/>
            </p:cNvSpPr>
            <p:nvPr/>
          </p:nvSpPr>
          <p:spPr bwMode="auto">
            <a:xfrm>
              <a:off x="2430" y="1722"/>
              <a:ext cx="931" cy="775"/>
            </a:xfrm>
            <a:custGeom>
              <a:avLst/>
              <a:gdLst>
                <a:gd name="T0" fmla="*/ 115 w 931"/>
                <a:gd name="T1" fmla="*/ 775 h 775"/>
                <a:gd name="T2" fmla="*/ 0 w 931"/>
                <a:gd name="T3" fmla="*/ 0 h 775"/>
                <a:gd name="T4" fmla="*/ 931 w 931"/>
                <a:gd name="T5" fmla="*/ 245 h 775"/>
                <a:gd name="T6" fmla="*/ 115 w 931"/>
                <a:gd name="T7" fmla="*/ 775 h 7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1"/>
                <a:gd name="T13" fmla="*/ 0 h 775"/>
                <a:gd name="T14" fmla="*/ 931 w 931"/>
                <a:gd name="T15" fmla="*/ 775 h 7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1" h="775">
                  <a:moveTo>
                    <a:pt x="115" y="775"/>
                  </a:moveTo>
                  <a:lnTo>
                    <a:pt x="0" y="0"/>
                  </a:lnTo>
                  <a:lnTo>
                    <a:pt x="931" y="245"/>
                  </a:lnTo>
                  <a:lnTo>
                    <a:pt x="115" y="775"/>
                  </a:lnTo>
                  <a:close/>
                </a:path>
              </a:pathLst>
            </a:custGeom>
            <a:noFill/>
            <a:ln w="31750" cap="flat" cmpd="sng">
              <a:solidFill>
                <a:srgbClr val="004F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Text Box 35"/>
            <p:cNvSpPr txBox="1">
              <a:spLocks noChangeArrowheads="1"/>
            </p:cNvSpPr>
            <p:nvPr/>
          </p:nvSpPr>
          <p:spPr bwMode="auto">
            <a:xfrm>
              <a:off x="1509" y="1231"/>
              <a:ext cx="1548" cy="250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  <a:latin typeface="Arial" charset="0"/>
                </a:rPr>
                <a:t>2. SEEC technology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B67BD-2F3E-3C43-9320-2BA23BC1C1BA}" type="slidenum">
              <a:rPr lang="en-US"/>
              <a:pPr/>
              <a:t>7</a:t>
            </a:fld>
            <a:endParaRPr lang="en-US"/>
          </a:p>
        </p:txBody>
      </p:sp>
      <p:sp>
        <p:nvSpPr>
          <p:cNvPr id="2052" name="AutoShape 159"/>
          <p:cNvSpPr>
            <a:spLocks noChangeArrowheads="1"/>
          </p:cNvSpPr>
          <p:nvPr/>
        </p:nvSpPr>
        <p:spPr bwMode="auto">
          <a:xfrm>
            <a:off x="3695700" y="1162050"/>
            <a:ext cx="1562100" cy="8572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Rectangle 69"/>
          <p:cNvSpPr>
            <a:spLocks noChangeArrowheads="1"/>
          </p:cNvSpPr>
          <p:nvPr/>
        </p:nvSpPr>
        <p:spPr bwMode="auto">
          <a:xfrm>
            <a:off x="-138113" y="4911725"/>
            <a:ext cx="8242301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4625" indent="-174625"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4" name="Text Box 70"/>
          <p:cNvSpPr txBox="1">
            <a:spLocks noChangeArrowheads="1"/>
          </p:cNvSpPr>
          <p:nvPr/>
        </p:nvSpPr>
        <p:spPr bwMode="auto">
          <a:xfrm>
            <a:off x="3997325" y="5500688"/>
            <a:ext cx="14414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solidFill>
                  <a:srgbClr val="800080"/>
                </a:solidFill>
                <a:latin typeface="Arial" charset="0"/>
                <a:ea typeface="Arial" charset="0"/>
                <a:cs typeface="Arial" charset="0"/>
              </a:rPr>
              <a:t>Broadcast</a:t>
            </a:r>
          </a:p>
          <a:p>
            <a:pPr eaLnBrk="0" hangingPunct="0"/>
            <a:r>
              <a:rPr lang="en-US" sz="1200">
                <a:solidFill>
                  <a:srgbClr val="800080"/>
                </a:solidFill>
                <a:latin typeface="Arial" charset="0"/>
                <a:ea typeface="Arial" charset="0"/>
                <a:cs typeface="Arial" charset="0"/>
              </a:rPr>
              <a:t>network using WDM optical</a:t>
            </a:r>
          </a:p>
        </p:txBody>
      </p:sp>
      <p:sp>
        <p:nvSpPr>
          <p:cNvPr id="2055" name="Text Box 71"/>
          <p:cNvSpPr txBox="1">
            <a:spLocks noChangeArrowheads="1"/>
          </p:cNvSpPr>
          <p:nvPr/>
        </p:nvSpPr>
        <p:spPr bwMode="auto">
          <a:xfrm>
            <a:off x="5732463" y="5627688"/>
            <a:ext cx="1387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</a:rPr>
              <a:t>Electrical</a:t>
            </a:r>
          </a:p>
          <a:p>
            <a:pPr eaLnBrk="0" hangingPunct="0"/>
            <a:r>
              <a:rPr lang="en-US" sz="12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</a:rPr>
              <a:t>express</a:t>
            </a:r>
          </a:p>
          <a:p>
            <a:pPr eaLnBrk="0" hangingPunct="0"/>
            <a:r>
              <a:rPr lang="en-US" sz="12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</a:rPr>
              <a:t>mesh</a:t>
            </a:r>
          </a:p>
          <a:p>
            <a:pPr eaLnBrk="0" hangingPunct="0"/>
            <a:r>
              <a:rPr lang="en-US" sz="12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</a:rPr>
              <a:t>network</a:t>
            </a:r>
          </a:p>
        </p:txBody>
      </p:sp>
      <p:sp>
        <p:nvSpPr>
          <p:cNvPr id="2056" name="Rectangle 78"/>
          <p:cNvSpPr>
            <a:spLocks noChangeArrowheads="1"/>
          </p:cNvSpPr>
          <p:nvPr/>
        </p:nvSpPr>
        <p:spPr bwMode="auto">
          <a:xfrm>
            <a:off x="6205538" y="1181100"/>
            <a:ext cx="1390650" cy="2292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rgbClr val="800080"/>
                </a:solidFill>
                <a:latin typeface="Arial" charset="0"/>
              </a:rPr>
              <a:t>1000 cores</a:t>
            </a:r>
          </a:p>
          <a:p>
            <a:pPr algn="l"/>
            <a:r>
              <a:rPr lang="en-US" sz="1600" b="1">
                <a:solidFill>
                  <a:srgbClr val="800080"/>
                </a:solidFill>
                <a:latin typeface="Arial" charset="0"/>
              </a:rPr>
              <a:t>5TFLOPS</a:t>
            </a:r>
            <a:br>
              <a:rPr lang="en-US" sz="1600" b="1">
                <a:solidFill>
                  <a:srgbClr val="800080"/>
                </a:solidFill>
                <a:latin typeface="Arial" charset="0"/>
              </a:rPr>
            </a:br>
            <a:r>
              <a:rPr lang="en-US" sz="1600" b="1">
                <a:solidFill>
                  <a:srgbClr val="800080"/>
                </a:solidFill>
                <a:latin typeface="Arial" charset="0"/>
              </a:rPr>
              <a:t>1.5GHz</a:t>
            </a:r>
          </a:p>
          <a:p>
            <a:pPr algn="l"/>
            <a:r>
              <a:rPr lang="en-US" sz="1600" b="1">
                <a:solidFill>
                  <a:srgbClr val="800080"/>
                </a:solidFill>
                <a:latin typeface="Arial" charset="0"/>
              </a:rPr>
              <a:t>50W </a:t>
            </a:r>
            <a:r>
              <a:rPr lang="en-US" sz="1000" b="1">
                <a:solidFill>
                  <a:srgbClr val="800080"/>
                </a:solidFill>
                <a:latin typeface="Arial" charset="0"/>
              </a:rPr>
              <a:t>(50mW/tile)</a:t>
            </a:r>
          </a:p>
          <a:p>
            <a:pPr algn="l"/>
            <a:r>
              <a:rPr lang="en-US" sz="1600" b="1">
                <a:solidFill>
                  <a:srgbClr val="800080"/>
                </a:solidFill>
                <a:latin typeface="Arial" charset="0"/>
              </a:rPr>
              <a:t>Core:</a:t>
            </a:r>
          </a:p>
          <a:p>
            <a:pPr algn="l"/>
            <a:r>
              <a:rPr lang="en-US" sz="1600" b="1">
                <a:solidFill>
                  <a:srgbClr val="800080"/>
                </a:solidFill>
                <a:latin typeface="Arial" charset="0"/>
              </a:rPr>
              <a:t>32KB L1i</a:t>
            </a:r>
          </a:p>
          <a:p>
            <a:pPr algn="l"/>
            <a:r>
              <a:rPr lang="en-US" sz="1600" b="1">
                <a:solidFill>
                  <a:srgbClr val="800080"/>
                </a:solidFill>
                <a:latin typeface="Arial" charset="0"/>
              </a:rPr>
              <a:t>64KB L1D</a:t>
            </a:r>
          </a:p>
          <a:p>
            <a:pPr algn="l"/>
            <a:r>
              <a:rPr lang="en-US" sz="1600" b="1">
                <a:solidFill>
                  <a:srgbClr val="800080"/>
                </a:solidFill>
                <a:latin typeface="Arial" charset="0"/>
              </a:rPr>
              <a:t>256KB L2</a:t>
            </a:r>
          </a:p>
          <a:p>
            <a:pPr algn="l"/>
            <a:r>
              <a:rPr lang="en-US" sz="1600" b="1">
                <a:solidFill>
                  <a:srgbClr val="800080"/>
                </a:solidFill>
                <a:latin typeface="Arial" charset="0"/>
              </a:rPr>
              <a:t>1MB eDRAM</a:t>
            </a:r>
          </a:p>
        </p:txBody>
      </p:sp>
      <p:grpSp>
        <p:nvGrpSpPr>
          <p:cNvPr id="2057" name="Group 80"/>
          <p:cNvGrpSpPr>
            <a:grpSpLocks/>
          </p:cNvGrpSpPr>
          <p:nvPr/>
        </p:nvGrpSpPr>
        <p:grpSpPr bwMode="auto">
          <a:xfrm>
            <a:off x="2627313" y="4122738"/>
            <a:ext cx="4281487" cy="1138237"/>
            <a:chOff x="720" y="2711"/>
            <a:chExt cx="4320" cy="1149"/>
          </a:xfrm>
        </p:grpSpPr>
        <p:sp>
          <p:nvSpPr>
            <p:cNvPr id="2128" name="AutoShape 81"/>
            <p:cNvSpPr>
              <a:spLocks noChangeArrowheads="1"/>
            </p:cNvSpPr>
            <p:nvPr/>
          </p:nvSpPr>
          <p:spPr bwMode="auto">
            <a:xfrm>
              <a:off x="1547" y="2711"/>
              <a:ext cx="1011" cy="322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AutoShape 82"/>
            <p:cNvSpPr>
              <a:spLocks noChangeArrowheads="1"/>
            </p:cNvSpPr>
            <p:nvPr/>
          </p:nvSpPr>
          <p:spPr bwMode="auto">
            <a:xfrm>
              <a:off x="1742" y="2938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AutoShape 83"/>
            <p:cNvSpPr>
              <a:spLocks noChangeArrowheads="1"/>
            </p:cNvSpPr>
            <p:nvPr/>
          </p:nvSpPr>
          <p:spPr bwMode="auto">
            <a:xfrm>
              <a:off x="2394" y="2771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AutoShape 84"/>
            <p:cNvSpPr>
              <a:spLocks noChangeArrowheads="1"/>
            </p:cNvSpPr>
            <p:nvPr/>
          </p:nvSpPr>
          <p:spPr bwMode="auto">
            <a:xfrm>
              <a:off x="1271" y="2987"/>
              <a:ext cx="1012" cy="321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AutoShape 85"/>
            <p:cNvSpPr>
              <a:spLocks noChangeArrowheads="1"/>
            </p:cNvSpPr>
            <p:nvPr/>
          </p:nvSpPr>
          <p:spPr bwMode="auto">
            <a:xfrm>
              <a:off x="2374" y="2711"/>
              <a:ext cx="1012" cy="322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AutoShape 86"/>
            <p:cNvSpPr>
              <a:spLocks noChangeArrowheads="1"/>
            </p:cNvSpPr>
            <p:nvPr/>
          </p:nvSpPr>
          <p:spPr bwMode="auto">
            <a:xfrm>
              <a:off x="1466" y="3214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AutoShape 87"/>
            <p:cNvSpPr>
              <a:spLocks noChangeArrowheads="1"/>
            </p:cNvSpPr>
            <p:nvPr/>
          </p:nvSpPr>
          <p:spPr bwMode="auto">
            <a:xfrm>
              <a:off x="2566" y="2940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AutoShape 88"/>
            <p:cNvSpPr>
              <a:spLocks noChangeArrowheads="1"/>
            </p:cNvSpPr>
            <p:nvPr/>
          </p:nvSpPr>
          <p:spPr bwMode="auto">
            <a:xfrm>
              <a:off x="2116" y="3049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AutoShape 89"/>
            <p:cNvSpPr>
              <a:spLocks noChangeArrowheads="1"/>
            </p:cNvSpPr>
            <p:nvPr/>
          </p:nvSpPr>
          <p:spPr bwMode="auto">
            <a:xfrm>
              <a:off x="3222" y="2771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AutoShape 90"/>
            <p:cNvSpPr>
              <a:spLocks noChangeArrowheads="1"/>
            </p:cNvSpPr>
            <p:nvPr/>
          </p:nvSpPr>
          <p:spPr bwMode="auto">
            <a:xfrm>
              <a:off x="996" y="3263"/>
              <a:ext cx="1011" cy="321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AutoShape 91"/>
            <p:cNvSpPr>
              <a:spLocks noChangeArrowheads="1"/>
            </p:cNvSpPr>
            <p:nvPr/>
          </p:nvSpPr>
          <p:spPr bwMode="auto">
            <a:xfrm>
              <a:off x="2099" y="2987"/>
              <a:ext cx="1011" cy="321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AutoShape 92"/>
            <p:cNvSpPr>
              <a:spLocks noChangeArrowheads="1"/>
            </p:cNvSpPr>
            <p:nvPr/>
          </p:nvSpPr>
          <p:spPr bwMode="auto">
            <a:xfrm>
              <a:off x="3202" y="2711"/>
              <a:ext cx="1011" cy="322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AutoShape 93"/>
            <p:cNvSpPr>
              <a:spLocks noChangeArrowheads="1"/>
            </p:cNvSpPr>
            <p:nvPr/>
          </p:nvSpPr>
          <p:spPr bwMode="auto">
            <a:xfrm>
              <a:off x="1190" y="3490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AutoShape 94"/>
            <p:cNvSpPr>
              <a:spLocks noChangeArrowheads="1"/>
            </p:cNvSpPr>
            <p:nvPr/>
          </p:nvSpPr>
          <p:spPr bwMode="auto">
            <a:xfrm>
              <a:off x="2294" y="3214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AutoShape 95"/>
            <p:cNvSpPr>
              <a:spLocks noChangeArrowheads="1"/>
            </p:cNvSpPr>
            <p:nvPr/>
          </p:nvSpPr>
          <p:spPr bwMode="auto">
            <a:xfrm>
              <a:off x="3394" y="2940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AutoShape 96"/>
            <p:cNvSpPr>
              <a:spLocks noChangeArrowheads="1"/>
            </p:cNvSpPr>
            <p:nvPr/>
          </p:nvSpPr>
          <p:spPr bwMode="auto">
            <a:xfrm>
              <a:off x="1842" y="3323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AutoShape 97"/>
            <p:cNvSpPr>
              <a:spLocks noChangeArrowheads="1"/>
            </p:cNvSpPr>
            <p:nvPr/>
          </p:nvSpPr>
          <p:spPr bwMode="auto">
            <a:xfrm>
              <a:off x="2944" y="3049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AutoShape 98"/>
            <p:cNvSpPr>
              <a:spLocks noChangeArrowheads="1"/>
            </p:cNvSpPr>
            <p:nvPr/>
          </p:nvSpPr>
          <p:spPr bwMode="auto">
            <a:xfrm>
              <a:off x="4046" y="2773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AutoShape 99"/>
            <p:cNvSpPr>
              <a:spLocks noChangeArrowheads="1"/>
            </p:cNvSpPr>
            <p:nvPr/>
          </p:nvSpPr>
          <p:spPr bwMode="auto">
            <a:xfrm>
              <a:off x="1823" y="3263"/>
              <a:ext cx="1011" cy="321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AutoShape 100"/>
            <p:cNvSpPr>
              <a:spLocks noChangeArrowheads="1"/>
            </p:cNvSpPr>
            <p:nvPr/>
          </p:nvSpPr>
          <p:spPr bwMode="auto">
            <a:xfrm>
              <a:off x="2926" y="2987"/>
              <a:ext cx="1011" cy="321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8" name="AutoShape 101"/>
            <p:cNvSpPr>
              <a:spLocks noChangeArrowheads="1"/>
            </p:cNvSpPr>
            <p:nvPr/>
          </p:nvSpPr>
          <p:spPr bwMode="auto">
            <a:xfrm>
              <a:off x="4029" y="2711"/>
              <a:ext cx="1011" cy="322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AutoShape 102"/>
            <p:cNvSpPr>
              <a:spLocks noChangeArrowheads="1"/>
            </p:cNvSpPr>
            <p:nvPr/>
          </p:nvSpPr>
          <p:spPr bwMode="auto">
            <a:xfrm>
              <a:off x="720" y="3538"/>
              <a:ext cx="1011" cy="322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" name="AutoShape 103"/>
            <p:cNvSpPr>
              <a:spLocks noChangeArrowheads="1"/>
            </p:cNvSpPr>
            <p:nvPr/>
          </p:nvSpPr>
          <p:spPr bwMode="auto">
            <a:xfrm>
              <a:off x="1568" y="3597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" name="AutoShape 104"/>
            <p:cNvSpPr>
              <a:spLocks noChangeArrowheads="1"/>
            </p:cNvSpPr>
            <p:nvPr/>
          </p:nvSpPr>
          <p:spPr bwMode="auto">
            <a:xfrm>
              <a:off x="2016" y="3490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" name="AutoShape 105"/>
            <p:cNvSpPr>
              <a:spLocks noChangeArrowheads="1"/>
            </p:cNvSpPr>
            <p:nvPr/>
          </p:nvSpPr>
          <p:spPr bwMode="auto">
            <a:xfrm>
              <a:off x="3116" y="3216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" name="AutoShape 106"/>
            <p:cNvSpPr>
              <a:spLocks noChangeArrowheads="1"/>
            </p:cNvSpPr>
            <p:nvPr/>
          </p:nvSpPr>
          <p:spPr bwMode="auto">
            <a:xfrm>
              <a:off x="4224" y="2940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" name="AutoShape 107"/>
            <p:cNvSpPr>
              <a:spLocks noChangeArrowheads="1"/>
            </p:cNvSpPr>
            <p:nvPr/>
          </p:nvSpPr>
          <p:spPr bwMode="auto">
            <a:xfrm>
              <a:off x="2670" y="3323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AutoShape 108"/>
            <p:cNvSpPr>
              <a:spLocks noChangeArrowheads="1"/>
            </p:cNvSpPr>
            <p:nvPr/>
          </p:nvSpPr>
          <p:spPr bwMode="auto">
            <a:xfrm>
              <a:off x="3768" y="3051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" name="AutoShape 109"/>
            <p:cNvSpPr>
              <a:spLocks noChangeArrowheads="1"/>
            </p:cNvSpPr>
            <p:nvPr/>
          </p:nvSpPr>
          <p:spPr bwMode="auto">
            <a:xfrm>
              <a:off x="2650" y="3263"/>
              <a:ext cx="1011" cy="321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AutoShape 110"/>
            <p:cNvSpPr>
              <a:spLocks noChangeArrowheads="1"/>
            </p:cNvSpPr>
            <p:nvPr/>
          </p:nvSpPr>
          <p:spPr bwMode="auto">
            <a:xfrm>
              <a:off x="3753" y="2987"/>
              <a:ext cx="1011" cy="321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" name="AutoShape 111"/>
            <p:cNvSpPr>
              <a:spLocks noChangeArrowheads="1"/>
            </p:cNvSpPr>
            <p:nvPr/>
          </p:nvSpPr>
          <p:spPr bwMode="auto">
            <a:xfrm>
              <a:off x="1547" y="3538"/>
              <a:ext cx="1011" cy="322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AutoShape 112"/>
            <p:cNvSpPr>
              <a:spLocks noChangeArrowheads="1"/>
            </p:cNvSpPr>
            <p:nvPr/>
          </p:nvSpPr>
          <p:spPr bwMode="auto">
            <a:xfrm>
              <a:off x="2842" y="3492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" name="AutoShape 113"/>
            <p:cNvSpPr>
              <a:spLocks noChangeArrowheads="1"/>
            </p:cNvSpPr>
            <p:nvPr/>
          </p:nvSpPr>
          <p:spPr bwMode="auto">
            <a:xfrm>
              <a:off x="3950" y="3214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AutoShape 114"/>
            <p:cNvSpPr>
              <a:spLocks noChangeArrowheads="1"/>
            </p:cNvSpPr>
            <p:nvPr/>
          </p:nvSpPr>
          <p:spPr bwMode="auto">
            <a:xfrm>
              <a:off x="2396" y="3597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" name="AutoShape 115"/>
            <p:cNvSpPr>
              <a:spLocks noChangeArrowheads="1"/>
            </p:cNvSpPr>
            <p:nvPr/>
          </p:nvSpPr>
          <p:spPr bwMode="auto">
            <a:xfrm>
              <a:off x="3494" y="3325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AutoShape 116"/>
            <p:cNvSpPr>
              <a:spLocks noChangeArrowheads="1"/>
            </p:cNvSpPr>
            <p:nvPr/>
          </p:nvSpPr>
          <p:spPr bwMode="auto">
            <a:xfrm>
              <a:off x="2374" y="3538"/>
              <a:ext cx="1012" cy="322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" name="AutoShape 117"/>
            <p:cNvSpPr>
              <a:spLocks noChangeArrowheads="1"/>
            </p:cNvSpPr>
            <p:nvPr/>
          </p:nvSpPr>
          <p:spPr bwMode="auto">
            <a:xfrm>
              <a:off x="3477" y="3263"/>
              <a:ext cx="1012" cy="321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AutoShape 118"/>
            <p:cNvSpPr>
              <a:spLocks noChangeArrowheads="1"/>
            </p:cNvSpPr>
            <p:nvPr/>
          </p:nvSpPr>
          <p:spPr bwMode="auto">
            <a:xfrm>
              <a:off x="3670" y="3492"/>
              <a:ext cx="346" cy="124"/>
            </a:xfrm>
            <a:prstGeom prst="cube">
              <a:avLst>
                <a:gd name="adj" fmla="val 39514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AutoShape 119"/>
            <p:cNvSpPr>
              <a:spLocks noChangeArrowheads="1"/>
            </p:cNvSpPr>
            <p:nvPr/>
          </p:nvSpPr>
          <p:spPr bwMode="auto">
            <a:xfrm>
              <a:off x="3220" y="3599"/>
              <a:ext cx="151" cy="198"/>
            </a:xfrm>
            <a:prstGeom prst="cube">
              <a:avLst>
                <a:gd name="adj" fmla="val 6953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AutoShape 120"/>
            <p:cNvSpPr>
              <a:spLocks noChangeArrowheads="1"/>
            </p:cNvSpPr>
            <p:nvPr/>
          </p:nvSpPr>
          <p:spPr bwMode="auto">
            <a:xfrm>
              <a:off x="3202" y="3538"/>
              <a:ext cx="1011" cy="322"/>
            </a:xfrm>
            <a:prstGeom prst="cube">
              <a:avLst>
                <a:gd name="adj" fmla="val 70833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" name="Freeform 121"/>
            <p:cNvSpPr>
              <a:spLocks/>
            </p:cNvSpPr>
            <p:nvPr/>
          </p:nvSpPr>
          <p:spPr bwMode="auto">
            <a:xfrm>
              <a:off x="1170" y="2729"/>
              <a:ext cx="3411" cy="983"/>
            </a:xfrm>
            <a:custGeom>
              <a:avLst/>
              <a:gdLst>
                <a:gd name="T0" fmla="*/ 3251 w 3411"/>
                <a:gd name="T1" fmla="*/ 201 h 983"/>
                <a:gd name="T2" fmla="*/ 2062 w 3411"/>
                <a:gd name="T3" fmla="*/ 494 h 983"/>
                <a:gd name="T4" fmla="*/ 2707 w 3411"/>
                <a:gd name="T5" fmla="*/ 764 h 983"/>
                <a:gd name="T6" fmla="*/ 1427 w 3411"/>
                <a:gd name="T7" fmla="*/ 896 h 983"/>
                <a:gd name="T8" fmla="*/ 183 w 3411"/>
                <a:gd name="T9" fmla="*/ 768 h 983"/>
                <a:gd name="T10" fmla="*/ 1390 w 3411"/>
                <a:gd name="T11" fmla="*/ 494 h 983"/>
                <a:gd name="T12" fmla="*/ 755 w 3411"/>
                <a:gd name="T13" fmla="*/ 201 h 983"/>
                <a:gd name="T14" fmla="*/ 1993 w 3411"/>
                <a:gd name="T15" fmla="*/ 69 h 983"/>
                <a:gd name="T16" fmla="*/ 3251 w 3411"/>
                <a:gd name="T17" fmla="*/ 201 h 9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11"/>
                <a:gd name="T28" fmla="*/ 0 h 983"/>
                <a:gd name="T29" fmla="*/ 3411 w 3411"/>
                <a:gd name="T30" fmla="*/ 983 h 9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11" h="983">
                  <a:moveTo>
                    <a:pt x="3251" y="201"/>
                  </a:moveTo>
                  <a:cubicBezTo>
                    <a:pt x="3091" y="397"/>
                    <a:pt x="2236" y="279"/>
                    <a:pt x="2062" y="494"/>
                  </a:cubicBezTo>
                  <a:cubicBezTo>
                    <a:pt x="1888" y="709"/>
                    <a:pt x="2880" y="567"/>
                    <a:pt x="2707" y="764"/>
                  </a:cubicBezTo>
                  <a:cubicBezTo>
                    <a:pt x="2534" y="961"/>
                    <a:pt x="1843" y="895"/>
                    <a:pt x="1427" y="896"/>
                  </a:cubicBezTo>
                  <a:cubicBezTo>
                    <a:pt x="1006" y="897"/>
                    <a:pt x="0" y="983"/>
                    <a:pt x="183" y="768"/>
                  </a:cubicBezTo>
                  <a:cubicBezTo>
                    <a:pt x="366" y="553"/>
                    <a:pt x="1235" y="691"/>
                    <a:pt x="1390" y="494"/>
                  </a:cubicBezTo>
                  <a:cubicBezTo>
                    <a:pt x="1545" y="297"/>
                    <a:pt x="605" y="402"/>
                    <a:pt x="755" y="201"/>
                  </a:cubicBezTo>
                  <a:cubicBezTo>
                    <a:pt x="905" y="0"/>
                    <a:pt x="1577" y="69"/>
                    <a:pt x="1993" y="69"/>
                  </a:cubicBezTo>
                  <a:cubicBezTo>
                    <a:pt x="2409" y="69"/>
                    <a:pt x="3411" y="5"/>
                    <a:pt x="3251" y="201"/>
                  </a:cubicBezTo>
                  <a:close/>
                </a:path>
              </a:pathLst>
            </a:custGeom>
            <a:noFill/>
            <a:ln w="88900" cap="flat" cmpd="sng">
              <a:solidFill>
                <a:srgbClr val="990099">
                  <a:alpha val="70195"/>
                </a:srgbClr>
              </a:solidFill>
              <a:prstDash val="solid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8" name="Line 122"/>
          <p:cNvSpPr>
            <a:spLocks noChangeShapeType="1"/>
          </p:cNvSpPr>
          <p:nvPr/>
        </p:nvSpPr>
        <p:spPr bwMode="auto">
          <a:xfrm>
            <a:off x="4152900" y="3765550"/>
            <a:ext cx="665163" cy="8493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Rectangle 129"/>
          <p:cNvSpPr>
            <a:spLocks noChangeArrowheads="1"/>
          </p:cNvSpPr>
          <p:nvPr/>
        </p:nvSpPr>
        <p:spPr bwMode="auto">
          <a:xfrm>
            <a:off x="4152900" y="2195513"/>
            <a:ext cx="1931988" cy="1565275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30"/>
          <p:cNvSpPr>
            <a:spLocks noChangeArrowheads="1"/>
          </p:cNvSpPr>
          <p:nvPr/>
        </p:nvSpPr>
        <p:spPr bwMode="auto">
          <a:xfrm>
            <a:off x="6016625" y="3430588"/>
            <a:ext cx="447675" cy="111125"/>
          </a:xfrm>
          <a:prstGeom prst="rightArrow">
            <a:avLst>
              <a:gd name="adj1" fmla="val 57139"/>
              <a:gd name="adj2" fmla="val 215715"/>
            </a:avLst>
          </a:prstGeom>
          <a:solidFill>
            <a:srgbClr val="00FF00">
              <a:alpha val="74901"/>
            </a:srgb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1"/>
          <p:cNvSpPr>
            <a:spLocks noChangeArrowheads="1"/>
          </p:cNvSpPr>
          <p:nvPr/>
        </p:nvSpPr>
        <p:spPr bwMode="auto">
          <a:xfrm rot="5400000">
            <a:off x="5713413" y="3824288"/>
            <a:ext cx="447675" cy="111125"/>
          </a:xfrm>
          <a:prstGeom prst="rightArrow">
            <a:avLst>
              <a:gd name="adj1" fmla="val 57139"/>
              <a:gd name="adj2" fmla="val 215715"/>
            </a:avLst>
          </a:prstGeom>
          <a:solidFill>
            <a:srgbClr val="00FF00">
              <a:alpha val="74901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Rectangle 132"/>
          <p:cNvSpPr>
            <a:spLocks noChangeArrowheads="1"/>
          </p:cNvSpPr>
          <p:nvPr/>
        </p:nvSpPr>
        <p:spPr bwMode="auto">
          <a:xfrm>
            <a:off x="5568950" y="3295650"/>
            <a:ext cx="450850" cy="355600"/>
          </a:xfrm>
          <a:prstGeom prst="rect">
            <a:avLst/>
          </a:prstGeom>
          <a:solidFill>
            <a:srgbClr val="00A4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>
            <a:prstTxWarp prst="textNoShape">
              <a:avLst/>
            </a:prstTxWarp>
          </a:bodyPr>
          <a:lstStyle/>
          <a:p>
            <a:pPr eaLnBrk="0" hangingPunct="0"/>
            <a:r>
              <a:rPr lang="en-US" sz="1000">
                <a:latin typeface="Arial" charset="0"/>
              </a:rPr>
              <a:t>Mesh</a:t>
            </a:r>
          </a:p>
          <a:p>
            <a:pPr eaLnBrk="0" hangingPunct="0"/>
            <a:r>
              <a:rPr lang="en-US" sz="1000">
                <a:latin typeface="Arial" charset="0"/>
              </a:rPr>
              <a:t>Router</a:t>
            </a:r>
          </a:p>
        </p:txBody>
      </p:sp>
      <p:sp>
        <p:nvSpPr>
          <p:cNvPr id="2063" name="Rectangle 133"/>
          <p:cNvSpPr>
            <a:spLocks noChangeArrowheads="1"/>
          </p:cNvSpPr>
          <p:nvPr/>
        </p:nvSpPr>
        <p:spPr bwMode="auto">
          <a:xfrm>
            <a:off x="4743450" y="2703513"/>
            <a:ext cx="657225" cy="657225"/>
          </a:xfrm>
          <a:prstGeom prst="rect">
            <a:avLst/>
          </a:prstGeom>
          <a:solidFill>
            <a:srgbClr val="0000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91440"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latin typeface="Arial" charset="0"/>
              </a:rPr>
              <a:t>Compute</a:t>
            </a:r>
          </a:p>
          <a:p>
            <a:pPr eaLnBrk="0" hangingPunct="0"/>
            <a:r>
              <a:rPr lang="en-US" sz="1200">
                <a:latin typeface="Arial" charset="0"/>
              </a:rPr>
              <a:t>Core</a:t>
            </a:r>
            <a:endParaRPr lang="en-US" sz="1000">
              <a:latin typeface="Arial" charset="0"/>
            </a:endParaRPr>
          </a:p>
        </p:txBody>
      </p:sp>
      <p:sp>
        <p:nvSpPr>
          <p:cNvPr id="2064" name="Rectangle 134"/>
          <p:cNvSpPr>
            <a:spLocks noChangeArrowheads="1"/>
          </p:cNvSpPr>
          <p:nvPr/>
        </p:nvSpPr>
        <p:spPr bwMode="auto">
          <a:xfrm>
            <a:off x="4738688" y="2274888"/>
            <a:ext cx="652462" cy="3190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solidFill>
                  <a:schemeClr val="tx1"/>
                </a:solidFill>
                <a:latin typeface="Arial" charset="0"/>
              </a:rPr>
              <a:t>Cache</a:t>
            </a:r>
          </a:p>
        </p:txBody>
      </p:sp>
      <p:sp>
        <p:nvSpPr>
          <p:cNvPr id="2065" name="Rectangle 135"/>
          <p:cNvSpPr>
            <a:spLocks noChangeArrowheads="1"/>
          </p:cNvSpPr>
          <p:nvPr/>
        </p:nvSpPr>
        <p:spPr bwMode="auto">
          <a:xfrm rot="-5400000">
            <a:off x="4113213" y="2424113"/>
            <a:ext cx="695325" cy="3714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200">
                <a:solidFill>
                  <a:schemeClr val="tx1"/>
                </a:solidFill>
                <a:latin typeface="Arial" charset="0"/>
              </a:rPr>
              <a:t>eDRAM</a:t>
            </a:r>
          </a:p>
        </p:txBody>
      </p:sp>
      <p:sp>
        <p:nvSpPr>
          <p:cNvPr id="2066" name="Rectangle 136"/>
          <p:cNvSpPr>
            <a:spLocks noChangeArrowheads="1"/>
          </p:cNvSpPr>
          <p:nvPr/>
        </p:nvSpPr>
        <p:spPr bwMode="auto">
          <a:xfrm rot="-5400000">
            <a:off x="5212557" y="2529681"/>
            <a:ext cx="781050" cy="3000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27432" anchor="b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200">
                <a:latin typeface="Arial" charset="0"/>
              </a:rPr>
              <a:t>PEP core</a:t>
            </a:r>
          </a:p>
        </p:txBody>
      </p:sp>
      <p:sp>
        <p:nvSpPr>
          <p:cNvPr id="2067" name="AutoShape 137"/>
          <p:cNvSpPr>
            <a:spLocks noChangeArrowheads="1"/>
          </p:cNvSpPr>
          <p:nvPr/>
        </p:nvSpPr>
        <p:spPr bwMode="auto">
          <a:xfrm rot="-5400000">
            <a:off x="5091906" y="2510632"/>
            <a:ext cx="1481137" cy="95250"/>
          </a:xfrm>
          <a:prstGeom prst="rightArrow">
            <a:avLst>
              <a:gd name="adj1" fmla="val 54287"/>
              <a:gd name="adj2" fmla="val 200134"/>
            </a:avLst>
          </a:prstGeom>
          <a:solidFill>
            <a:srgbClr val="00FF00">
              <a:alpha val="74901"/>
            </a:srgb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138"/>
          <p:cNvSpPr>
            <a:spLocks noChangeArrowheads="1"/>
          </p:cNvSpPr>
          <p:nvPr/>
        </p:nvSpPr>
        <p:spPr bwMode="auto">
          <a:xfrm rot="5400000">
            <a:off x="5182394" y="2516982"/>
            <a:ext cx="1481137" cy="95250"/>
          </a:xfrm>
          <a:prstGeom prst="rightArrow">
            <a:avLst>
              <a:gd name="adj1" fmla="val 54287"/>
              <a:gd name="adj2" fmla="val 200134"/>
            </a:avLst>
          </a:prstGeom>
          <a:solidFill>
            <a:srgbClr val="00FF00">
              <a:alpha val="74901"/>
            </a:srgb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139"/>
          <p:cNvSpPr>
            <a:spLocks noChangeArrowheads="1"/>
          </p:cNvSpPr>
          <p:nvPr/>
        </p:nvSpPr>
        <p:spPr bwMode="auto">
          <a:xfrm rot="10800000">
            <a:off x="3833813" y="3514725"/>
            <a:ext cx="1727200" cy="111125"/>
          </a:xfrm>
          <a:prstGeom prst="rightArrow">
            <a:avLst>
              <a:gd name="adj1" fmla="val 54287"/>
              <a:gd name="adj2" fmla="val 200042"/>
            </a:avLst>
          </a:prstGeom>
          <a:solidFill>
            <a:srgbClr val="00FF00">
              <a:alpha val="74901"/>
            </a:srgb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140"/>
          <p:cNvSpPr>
            <a:spLocks noChangeArrowheads="1"/>
          </p:cNvSpPr>
          <p:nvPr/>
        </p:nvSpPr>
        <p:spPr bwMode="auto">
          <a:xfrm>
            <a:off x="3840163" y="3424238"/>
            <a:ext cx="1727200" cy="111125"/>
          </a:xfrm>
          <a:prstGeom prst="rightArrow">
            <a:avLst>
              <a:gd name="adj1" fmla="val 54287"/>
              <a:gd name="adj2" fmla="val 200042"/>
            </a:avLst>
          </a:prstGeom>
          <a:solidFill>
            <a:srgbClr val="00FF00">
              <a:alpha val="74901"/>
            </a:srgb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141"/>
          <p:cNvSpPr>
            <a:spLocks noChangeArrowheads="1"/>
          </p:cNvSpPr>
          <p:nvPr/>
        </p:nvSpPr>
        <p:spPr bwMode="auto">
          <a:xfrm rot="10800000">
            <a:off x="6011863" y="3544888"/>
            <a:ext cx="447675" cy="111125"/>
          </a:xfrm>
          <a:prstGeom prst="rightArrow">
            <a:avLst>
              <a:gd name="adj1" fmla="val 57139"/>
              <a:gd name="adj2" fmla="val 215715"/>
            </a:avLst>
          </a:prstGeom>
          <a:solidFill>
            <a:srgbClr val="00FF00">
              <a:alpha val="74901"/>
            </a:srgb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142"/>
          <p:cNvSpPr>
            <a:spLocks noChangeArrowheads="1"/>
          </p:cNvSpPr>
          <p:nvPr/>
        </p:nvSpPr>
        <p:spPr bwMode="auto">
          <a:xfrm rot="-5400000">
            <a:off x="5594350" y="3819525"/>
            <a:ext cx="447675" cy="111125"/>
          </a:xfrm>
          <a:prstGeom prst="rightArrow">
            <a:avLst>
              <a:gd name="adj1" fmla="val 57139"/>
              <a:gd name="adj2" fmla="val 215715"/>
            </a:avLst>
          </a:prstGeom>
          <a:solidFill>
            <a:srgbClr val="00FF00">
              <a:alpha val="74901"/>
            </a:srgb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3" name="Group 143"/>
          <p:cNvGrpSpPr>
            <a:grpSpLocks/>
          </p:cNvGrpSpPr>
          <p:nvPr/>
        </p:nvGrpSpPr>
        <p:grpSpPr bwMode="auto">
          <a:xfrm>
            <a:off x="3630613" y="3017838"/>
            <a:ext cx="2597150" cy="400050"/>
            <a:chOff x="1516" y="1575"/>
            <a:chExt cx="1636" cy="252"/>
          </a:xfrm>
        </p:grpSpPr>
        <p:sp>
          <p:nvSpPr>
            <p:cNvPr id="2126" name="AutoShape 144"/>
            <p:cNvSpPr>
              <a:spLocks noChangeArrowheads="1"/>
            </p:cNvSpPr>
            <p:nvPr/>
          </p:nvSpPr>
          <p:spPr bwMode="auto">
            <a:xfrm>
              <a:off x="1516" y="1661"/>
              <a:ext cx="1636" cy="90"/>
            </a:xfrm>
            <a:prstGeom prst="leftRightArrow">
              <a:avLst>
                <a:gd name="adj1" fmla="val 48889"/>
                <a:gd name="adj2" fmla="val 161075"/>
              </a:avLst>
            </a:prstGeom>
            <a:solidFill>
              <a:srgbClr val="990099">
                <a:alpha val="74901"/>
              </a:srgbClr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Oval 145"/>
            <p:cNvSpPr>
              <a:spLocks noChangeArrowheads="1"/>
            </p:cNvSpPr>
            <p:nvPr/>
          </p:nvSpPr>
          <p:spPr bwMode="auto">
            <a:xfrm>
              <a:off x="1872" y="1575"/>
              <a:ext cx="339" cy="252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00">
                  <a:latin typeface="Arial" charset="0"/>
                </a:rPr>
                <a:t>WDM</a:t>
              </a:r>
            </a:p>
            <a:p>
              <a:pPr eaLnBrk="0" hangingPunct="0"/>
              <a:r>
                <a:rPr lang="en-US" sz="1000">
                  <a:latin typeface="Arial" charset="0"/>
                </a:rPr>
                <a:t>Hub</a:t>
              </a:r>
            </a:p>
          </p:txBody>
        </p:sp>
      </p:grpSp>
      <p:sp>
        <p:nvSpPr>
          <p:cNvPr id="2074" name="AutoShape 146"/>
          <p:cNvSpPr>
            <a:spLocks noChangeArrowheads="1"/>
          </p:cNvSpPr>
          <p:nvPr/>
        </p:nvSpPr>
        <p:spPr bwMode="auto">
          <a:xfrm rot="5400000">
            <a:off x="5301456" y="2424907"/>
            <a:ext cx="138113" cy="317500"/>
          </a:xfrm>
          <a:prstGeom prst="curvedRightArrow">
            <a:avLst>
              <a:gd name="adj1" fmla="val 45977"/>
              <a:gd name="adj2" fmla="val 91954"/>
              <a:gd name="adj3" fmla="val 33333"/>
            </a:avLst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147"/>
          <p:cNvSpPr>
            <a:spLocks noChangeArrowheads="1"/>
          </p:cNvSpPr>
          <p:nvPr/>
        </p:nvSpPr>
        <p:spPr bwMode="auto">
          <a:xfrm rot="-5400000">
            <a:off x="5326062" y="2598738"/>
            <a:ext cx="138113" cy="319088"/>
          </a:xfrm>
          <a:prstGeom prst="curvedRightArrow">
            <a:avLst>
              <a:gd name="adj1" fmla="val 46207"/>
              <a:gd name="adj2" fmla="val 92414"/>
              <a:gd name="adj3" fmla="val 33333"/>
            </a:avLst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Line 148"/>
          <p:cNvSpPr>
            <a:spLocks noChangeShapeType="1"/>
          </p:cNvSpPr>
          <p:nvPr/>
        </p:nvSpPr>
        <p:spPr bwMode="auto">
          <a:xfrm>
            <a:off x="5024438" y="2536825"/>
            <a:ext cx="0" cy="214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Line 149"/>
          <p:cNvSpPr>
            <a:spLocks noChangeShapeType="1"/>
          </p:cNvSpPr>
          <p:nvPr/>
        </p:nvSpPr>
        <p:spPr bwMode="auto">
          <a:xfrm>
            <a:off x="4600575" y="2436813"/>
            <a:ext cx="19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Line 150"/>
          <p:cNvSpPr>
            <a:spLocks noChangeShapeType="1"/>
          </p:cNvSpPr>
          <p:nvPr/>
        </p:nvSpPr>
        <p:spPr bwMode="auto">
          <a:xfrm>
            <a:off x="4595813" y="2808288"/>
            <a:ext cx="180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Line 151"/>
          <p:cNvSpPr>
            <a:spLocks noChangeShapeType="1"/>
          </p:cNvSpPr>
          <p:nvPr/>
        </p:nvSpPr>
        <p:spPr bwMode="auto">
          <a:xfrm flipV="1">
            <a:off x="4652963" y="3017838"/>
            <a:ext cx="166687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Line 152"/>
          <p:cNvSpPr>
            <a:spLocks noChangeShapeType="1"/>
          </p:cNvSpPr>
          <p:nvPr/>
        </p:nvSpPr>
        <p:spPr bwMode="auto">
          <a:xfrm>
            <a:off x="5343525" y="3089275"/>
            <a:ext cx="276225" cy="257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Line 72"/>
          <p:cNvSpPr>
            <a:spLocks noChangeShapeType="1"/>
          </p:cNvSpPr>
          <p:nvPr/>
        </p:nvSpPr>
        <p:spPr bwMode="auto">
          <a:xfrm flipV="1">
            <a:off x="4845050" y="5075238"/>
            <a:ext cx="31750" cy="45085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Line 73"/>
          <p:cNvSpPr>
            <a:spLocks noChangeShapeType="1"/>
          </p:cNvSpPr>
          <p:nvPr/>
        </p:nvSpPr>
        <p:spPr bwMode="auto">
          <a:xfrm flipH="1" flipV="1">
            <a:off x="5994400" y="4657725"/>
            <a:ext cx="369888" cy="1023938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787775" y="1235075"/>
          <a:ext cx="1403350" cy="676275"/>
        </p:xfrm>
        <a:graphic>
          <a:graphicData uri="http://schemas.openxmlformats.org/presentationml/2006/ole">
            <p:oleObj spid="_x0000_s2050" name="Visio" r:id="rId3" imgW="3034284" imgH="1460754" progId="Visio.Drawing.11">
              <p:embed/>
            </p:oleObj>
          </a:graphicData>
        </a:graphic>
      </p:graphicFrame>
      <p:sp>
        <p:nvSpPr>
          <p:cNvPr id="2083" name="Line 123"/>
          <p:cNvSpPr>
            <a:spLocks noChangeShapeType="1"/>
          </p:cNvSpPr>
          <p:nvPr/>
        </p:nvSpPr>
        <p:spPr bwMode="auto">
          <a:xfrm flipH="1">
            <a:off x="5589588" y="3757613"/>
            <a:ext cx="495300" cy="8588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Line 160"/>
          <p:cNvSpPr>
            <a:spLocks noChangeShapeType="1"/>
          </p:cNvSpPr>
          <p:nvPr/>
        </p:nvSpPr>
        <p:spPr bwMode="auto">
          <a:xfrm>
            <a:off x="3754438" y="1995488"/>
            <a:ext cx="1150937" cy="3254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Line 161"/>
          <p:cNvSpPr>
            <a:spLocks noChangeShapeType="1"/>
          </p:cNvSpPr>
          <p:nvPr/>
        </p:nvSpPr>
        <p:spPr bwMode="auto">
          <a:xfrm flipH="1">
            <a:off x="4945063" y="1997075"/>
            <a:ext cx="287337" cy="3159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Text Box 162"/>
          <p:cNvSpPr txBox="1">
            <a:spLocks noChangeArrowheads="1"/>
          </p:cNvSpPr>
          <p:nvPr/>
        </p:nvSpPr>
        <p:spPr bwMode="auto">
          <a:xfrm>
            <a:off x="5230813" y="1122363"/>
            <a:ext cx="9032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solidFill>
                  <a:srgbClr val="800080"/>
                </a:solidFill>
                <a:latin typeface="Arial" charset="0"/>
                <a:ea typeface="Arial" charset="0"/>
                <a:cs typeface="Arial" charset="0"/>
              </a:rPr>
              <a:t>Ultra-low power SRAM cell</a:t>
            </a:r>
          </a:p>
        </p:txBody>
      </p:sp>
      <p:grpSp>
        <p:nvGrpSpPr>
          <p:cNvPr id="4" name="Group 163"/>
          <p:cNvGrpSpPr>
            <a:grpSpLocks/>
          </p:cNvGrpSpPr>
          <p:nvPr/>
        </p:nvGrpSpPr>
        <p:grpSpPr bwMode="auto">
          <a:xfrm>
            <a:off x="2786063" y="3732213"/>
            <a:ext cx="4003675" cy="1404937"/>
            <a:chOff x="1841" y="2428"/>
            <a:chExt cx="2522" cy="885"/>
          </a:xfrm>
        </p:grpSpPr>
        <p:grpSp>
          <p:nvGrpSpPr>
            <p:cNvPr id="2090" name="Group 164"/>
            <p:cNvGrpSpPr>
              <a:grpSpLocks/>
            </p:cNvGrpSpPr>
            <p:nvPr/>
          </p:nvGrpSpPr>
          <p:grpSpPr bwMode="auto">
            <a:xfrm>
              <a:off x="1841" y="2584"/>
              <a:ext cx="2522" cy="729"/>
              <a:chOff x="1841" y="2592"/>
              <a:chExt cx="2522" cy="729"/>
            </a:xfrm>
          </p:grpSpPr>
          <p:grpSp>
            <p:nvGrpSpPr>
              <p:cNvPr id="2092" name="Group 165"/>
              <p:cNvGrpSpPr>
                <a:grpSpLocks/>
              </p:cNvGrpSpPr>
              <p:nvPr/>
            </p:nvGrpSpPr>
            <p:grpSpPr bwMode="auto">
              <a:xfrm>
                <a:off x="1841" y="2660"/>
                <a:ext cx="2522" cy="661"/>
                <a:chOff x="0" y="1927"/>
                <a:chExt cx="2522" cy="661"/>
              </a:xfrm>
            </p:grpSpPr>
            <p:sp>
              <p:nvSpPr>
                <p:cNvPr id="2110" name="AutoShape 166"/>
                <p:cNvSpPr>
                  <a:spLocks noChangeArrowheads="1"/>
                </p:cNvSpPr>
                <p:nvPr/>
              </p:nvSpPr>
              <p:spPr bwMode="auto">
                <a:xfrm>
                  <a:off x="516" y="1927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1" name="AutoShape 167"/>
                <p:cNvSpPr>
                  <a:spLocks noChangeArrowheads="1"/>
                </p:cNvSpPr>
                <p:nvPr/>
              </p:nvSpPr>
              <p:spPr bwMode="auto">
                <a:xfrm>
                  <a:off x="345" y="2099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2" name="AutoShape 168"/>
                <p:cNvSpPr>
                  <a:spLocks noChangeArrowheads="1"/>
                </p:cNvSpPr>
                <p:nvPr/>
              </p:nvSpPr>
              <p:spPr bwMode="auto">
                <a:xfrm>
                  <a:off x="1033" y="1927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3" name="AutoShape 169"/>
                <p:cNvSpPr>
                  <a:spLocks noChangeArrowheads="1"/>
                </p:cNvSpPr>
                <p:nvPr/>
              </p:nvSpPr>
              <p:spPr bwMode="auto">
                <a:xfrm>
                  <a:off x="172" y="2271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4" name="AutoShape 170"/>
                <p:cNvSpPr>
                  <a:spLocks noChangeArrowheads="1"/>
                </p:cNvSpPr>
                <p:nvPr/>
              </p:nvSpPr>
              <p:spPr bwMode="auto">
                <a:xfrm>
                  <a:off x="861" y="2099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5" name="AutoShape 171"/>
                <p:cNvSpPr>
                  <a:spLocks noChangeArrowheads="1"/>
                </p:cNvSpPr>
                <p:nvPr/>
              </p:nvSpPr>
              <p:spPr bwMode="auto">
                <a:xfrm>
                  <a:off x="1550" y="1927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6" name="AutoShape 172"/>
                <p:cNvSpPr>
                  <a:spLocks noChangeArrowheads="1"/>
                </p:cNvSpPr>
                <p:nvPr/>
              </p:nvSpPr>
              <p:spPr bwMode="auto">
                <a:xfrm>
                  <a:off x="689" y="2271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7" name="AutoShape 173"/>
                <p:cNvSpPr>
                  <a:spLocks noChangeArrowheads="1"/>
                </p:cNvSpPr>
                <p:nvPr/>
              </p:nvSpPr>
              <p:spPr bwMode="auto">
                <a:xfrm>
                  <a:off x="1377" y="2099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8" name="AutoShape 174"/>
                <p:cNvSpPr>
                  <a:spLocks noChangeArrowheads="1"/>
                </p:cNvSpPr>
                <p:nvPr/>
              </p:nvSpPr>
              <p:spPr bwMode="auto">
                <a:xfrm>
                  <a:off x="2066" y="1927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9" name="AutoShape 175"/>
                <p:cNvSpPr>
                  <a:spLocks noChangeArrowheads="1"/>
                </p:cNvSpPr>
                <p:nvPr/>
              </p:nvSpPr>
              <p:spPr bwMode="auto">
                <a:xfrm>
                  <a:off x="0" y="2443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0" name="AutoShape 176"/>
                <p:cNvSpPr>
                  <a:spLocks noChangeArrowheads="1"/>
                </p:cNvSpPr>
                <p:nvPr/>
              </p:nvSpPr>
              <p:spPr bwMode="auto">
                <a:xfrm>
                  <a:off x="1205" y="2271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1" name="AutoShape 177"/>
                <p:cNvSpPr>
                  <a:spLocks noChangeArrowheads="1"/>
                </p:cNvSpPr>
                <p:nvPr/>
              </p:nvSpPr>
              <p:spPr bwMode="auto">
                <a:xfrm>
                  <a:off x="1894" y="2099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2" name="AutoShape 178"/>
                <p:cNvSpPr>
                  <a:spLocks noChangeArrowheads="1"/>
                </p:cNvSpPr>
                <p:nvPr/>
              </p:nvSpPr>
              <p:spPr bwMode="auto">
                <a:xfrm>
                  <a:off x="516" y="2443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3" name="AutoShape 179"/>
                <p:cNvSpPr>
                  <a:spLocks noChangeArrowheads="1"/>
                </p:cNvSpPr>
                <p:nvPr/>
              </p:nvSpPr>
              <p:spPr bwMode="auto">
                <a:xfrm>
                  <a:off x="1040" y="2443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4" name="AutoShape 180"/>
                <p:cNvSpPr>
                  <a:spLocks noChangeArrowheads="1"/>
                </p:cNvSpPr>
                <p:nvPr/>
              </p:nvSpPr>
              <p:spPr bwMode="auto">
                <a:xfrm>
                  <a:off x="1722" y="2271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5" name="AutoShape 181"/>
                <p:cNvSpPr>
                  <a:spLocks noChangeArrowheads="1"/>
                </p:cNvSpPr>
                <p:nvPr/>
              </p:nvSpPr>
              <p:spPr bwMode="auto">
                <a:xfrm>
                  <a:off x="1550" y="2443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93" name="Group 182"/>
              <p:cNvGrpSpPr>
                <a:grpSpLocks/>
              </p:cNvGrpSpPr>
              <p:nvPr/>
            </p:nvGrpSpPr>
            <p:grpSpPr bwMode="auto">
              <a:xfrm>
                <a:off x="1841" y="2592"/>
                <a:ext cx="2522" cy="661"/>
                <a:chOff x="0" y="1927"/>
                <a:chExt cx="2522" cy="661"/>
              </a:xfrm>
            </p:grpSpPr>
            <p:sp>
              <p:nvSpPr>
                <p:cNvPr id="2094" name="AutoShape 183"/>
                <p:cNvSpPr>
                  <a:spLocks noChangeArrowheads="1"/>
                </p:cNvSpPr>
                <p:nvPr/>
              </p:nvSpPr>
              <p:spPr bwMode="auto">
                <a:xfrm>
                  <a:off x="516" y="1927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5" name="AutoShape 184"/>
                <p:cNvSpPr>
                  <a:spLocks noChangeArrowheads="1"/>
                </p:cNvSpPr>
                <p:nvPr/>
              </p:nvSpPr>
              <p:spPr bwMode="auto">
                <a:xfrm>
                  <a:off x="345" y="2099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6" name="AutoShape 185"/>
                <p:cNvSpPr>
                  <a:spLocks noChangeArrowheads="1"/>
                </p:cNvSpPr>
                <p:nvPr/>
              </p:nvSpPr>
              <p:spPr bwMode="auto">
                <a:xfrm>
                  <a:off x="1033" y="1927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7" name="AutoShape 186"/>
                <p:cNvSpPr>
                  <a:spLocks noChangeArrowheads="1"/>
                </p:cNvSpPr>
                <p:nvPr/>
              </p:nvSpPr>
              <p:spPr bwMode="auto">
                <a:xfrm>
                  <a:off x="172" y="2271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8" name="AutoShape 187"/>
                <p:cNvSpPr>
                  <a:spLocks noChangeArrowheads="1"/>
                </p:cNvSpPr>
                <p:nvPr/>
              </p:nvSpPr>
              <p:spPr bwMode="auto">
                <a:xfrm>
                  <a:off x="861" y="2099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9" name="AutoShape 188"/>
                <p:cNvSpPr>
                  <a:spLocks noChangeArrowheads="1"/>
                </p:cNvSpPr>
                <p:nvPr/>
              </p:nvSpPr>
              <p:spPr bwMode="auto">
                <a:xfrm>
                  <a:off x="1550" y="1927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0" name="AutoShape 189"/>
                <p:cNvSpPr>
                  <a:spLocks noChangeArrowheads="1"/>
                </p:cNvSpPr>
                <p:nvPr/>
              </p:nvSpPr>
              <p:spPr bwMode="auto">
                <a:xfrm>
                  <a:off x="689" y="2271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1" name="AutoShape 190"/>
                <p:cNvSpPr>
                  <a:spLocks noChangeArrowheads="1"/>
                </p:cNvSpPr>
                <p:nvPr/>
              </p:nvSpPr>
              <p:spPr bwMode="auto">
                <a:xfrm>
                  <a:off x="1377" y="2099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2" name="AutoShape 191"/>
                <p:cNvSpPr>
                  <a:spLocks noChangeArrowheads="1"/>
                </p:cNvSpPr>
                <p:nvPr/>
              </p:nvSpPr>
              <p:spPr bwMode="auto">
                <a:xfrm>
                  <a:off x="2066" y="1927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3" name="AutoShape 192"/>
                <p:cNvSpPr>
                  <a:spLocks noChangeArrowheads="1"/>
                </p:cNvSpPr>
                <p:nvPr/>
              </p:nvSpPr>
              <p:spPr bwMode="auto">
                <a:xfrm>
                  <a:off x="0" y="2443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4" name="AutoShape 193"/>
                <p:cNvSpPr>
                  <a:spLocks noChangeArrowheads="1"/>
                </p:cNvSpPr>
                <p:nvPr/>
              </p:nvSpPr>
              <p:spPr bwMode="auto">
                <a:xfrm>
                  <a:off x="1205" y="2271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5" name="AutoShape 194"/>
                <p:cNvSpPr>
                  <a:spLocks noChangeArrowheads="1"/>
                </p:cNvSpPr>
                <p:nvPr/>
              </p:nvSpPr>
              <p:spPr bwMode="auto">
                <a:xfrm>
                  <a:off x="1894" y="2099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6" name="AutoShape 195"/>
                <p:cNvSpPr>
                  <a:spLocks noChangeArrowheads="1"/>
                </p:cNvSpPr>
                <p:nvPr/>
              </p:nvSpPr>
              <p:spPr bwMode="auto">
                <a:xfrm>
                  <a:off x="516" y="2443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7" name="AutoShape 196"/>
                <p:cNvSpPr>
                  <a:spLocks noChangeArrowheads="1"/>
                </p:cNvSpPr>
                <p:nvPr/>
              </p:nvSpPr>
              <p:spPr bwMode="auto">
                <a:xfrm>
                  <a:off x="1040" y="2443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8" name="AutoShape 197"/>
                <p:cNvSpPr>
                  <a:spLocks noChangeArrowheads="1"/>
                </p:cNvSpPr>
                <p:nvPr/>
              </p:nvSpPr>
              <p:spPr bwMode="auto">
                <a:xfrm>
                  <a:off x="1722" y="2271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9" name="AutoShape 198"/>
                <p:cNvSpPr>
                  <a:spLocks noChangeArrowheads="1"/>
                </p:cNvSpPr>
                <p:nvPr/>
              </p:nvSpPr>
              <p:spPr bwMode="auto">
                <a:xfrm>
                  <a:off x="1550" y="2443"/>
                  <a:ext cx="456" cy="145"/>
                </a:xfrm>
                <a:prstGeom prst="cube">
                  <a:avLst>
                    <a:gd name="adj" fmla="val 7083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91" name="Text Box 199"/>
            <p:cNvSpPr txBox="1">
              <a:spLocks noChangeArrowheads="1"/>
            </p:cNvSpPr>
            <p:nvPr/>
          </p:nvSpPr>
          <p:spPr bwMode="auto">
            <a:xfrm>
              <a:off x="4195" y="2428"/>
              <a:ext cx="116" cy="212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088" name="Text Box 201"/>
          <p:cNvSpPr txBox="1">
            <a:spLocks noChangeArrowheads="1"/>
          </p:cNvSpPr>
          <p:nvPr/>
        </p:nvSpPr>
        <p:spPr bwMode="auto">
          <a:xfrm>
            <a:off x="512763" y="5910263"/>
            <a:ext cx="5727700" cy="7334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baseline="-25000">
                <a:solidFill>
                  <a:schemeClr val="tx1"/>
                </a:solidFill>
                <a:latin typeface="Arial" charset="0"/>
              </a:rPr>
              <a:t>Distribute everything so things are close by</a:t>
            </a:r>
          </a:p>
          <a:p>
            <a:r>
              <a:rPr lang="en-US" sz="3200" b="1" baseline="-25000">
                <a:solidFill>
                  <a:schemeClr val="tx1"/>
                </a:solidFill>
                <a:latin typeface="Arial" charset="0"/>
              </a:rPr>
              <a:t>No large central structures</a:t>
            </a:r>
          </a:p>
        </p:txBody>
      </p:sp>
      <p:sp>
        <p:nvSpPr>
          <p:cNvPr id="2089" name="Rectangle 202"/>
          <p:cNvSpPr>
            <a:spLocks noChangeArrowheads="1"/>
          </p:cNvSpPr>
          <p:nvPr/>
        </p:nvSpPr>
        <p:spPr bwMode="auto">
          <a:xfrm>
            <a:off x="914400" y="258763"/>
            <a:ext cx="77724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800100" indent="-800100" algn="l">
              <a:buFontTx/>
              <a:buAutoNum type="arabicPeriod"/>
            </a:pPr>
            <a:r>
              <a:rPr lang="en-US" sz="3000">
                <a:solidFill>
                  <a:schemeClr val="tx2"/>
                </a:solidFill>
                <a:latin typeface="Times New Roman" charset="0"/>
              </a:rPr>
              <a:t>Fully Factored Angstrom Chip Design – </a:t>
            </a:r>
            <a:br>
              <a:rPr lang="en-US" sz="3000">
                <a:solidFill>
                  <a:schemeClr val="tx2"/>
                </a:solidFill>
                <a:latin typeface="Times New Roman" charset="0"/>
              </a:rPr>
            </a:br>
            <a:r>
              <a:rPr lang="en-US" sz="3000">
                <a:solidFill>
                  <a:schemeClr val="tx2"/>
                </a:solidFill>
                <a:latin typeface="Times New Roman" charset="0"/>
              </a:rPr>
              <a:t>Yields Energy Efficiency and Scalability</a:t>
            </a:r>
            <a:br>
              <a:rPr lang="en-US" sz="3000">
                <a:solidFill>
                  <a:schemeClr val="tx2"/>
                </a:solidFill>
                <a:latin typeface="Times New Roman" charset="0"/>
              </a:rPr>
            </a:br>
            <a:endParaRPr lang="en-US" sz="3000">
              <a:solidFill>
                <a:schemeClr val="tx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CE1F7-1A3B-0642-9713-B15B931E01F1}" type="slidenum">
              <a:rPr lang="en-US"/>
              <a:pPr/>
              <a:t>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Core to Use</a:t>
            </a:r>
          </a:p>
        </p:txBody>
      </p:sp>
      <p:sp>
        <p:nvSpPr>
          <p:cNvPr id="1551363" name="Text Box 3"/>
          <p:cNvSpPr txBox="1">
            <a:spLocks noChangeArrowheads="1"/>
          </p:cNvSpPr>
          <p:nvPr/>
        </p:nvSpPr>
        <p:spPr bwMode="auto">
          <a:xfrm>
            <a:off x="2770188" y="2270125"/>
            <a:ext cx="2998787" cy="823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200" b="1" baseline="-25000">
                <a:solidFill>
                  <a:schemeClr val="tx1"/>
                </a:solidFill>
                <a:latin typeface="Arial" charset="0"/>
              </a:rPr>
              <a:t>You don’t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582738" y="1303338"/>
            <a:ext cx="184150" cy="2286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400" b="1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51365" name="Text Box 5"/>
          <p:cNvSpPr txBox="1">
            <a:spLocks noChangeArrowheads="1"/>
          </p:cNvSpPr>
          <p:nvPr/>
        </p:nvSpPr>
        <p:spPr bwMode="auto">
          <a:xfrm>
            <a:off x="979488" y="1312863"/>
            <a:ext cx="7018337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 b="1" baseline="-25000">
                <a:solidFill>
                  <a:schemeClr val="tx1"/>
                </a:solidFill>
                <a:latin typeface="Arial" charset="0"/>
              </a:rPr>
              <a:t>10W/core to 50mW per core!</a:t>
            </a:r>
          </a:p>
        </p:txBody>
      </p:sp>
      <p:sp>
        <p:nvSpPr>
          <p:cNvPr id="1551366" name="Text Box 6"/>
          <p:cNvSpPr txBox="1">
            <a:spLocks noChangeArrowheads="1"/>
          </p:cNvSpPr>
          <p:nvPr/>
        </p:nvSpPr>
        <p:spPr bwMode="auto">
          <a:xfrm>
            <a:off x="266700" y="3824288"/>
            <a:ext cx="8697913" cy="15557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200" b="1" baseline="-25000">
                <a:solidFill>
                  <a:schemeClr val="tx1"/>
                </a:solidFill>
                <a:latin typeface="Arial" charset="0"/>
              </a:rPr>
              <a:t>Start with embedded tile core</a:t>
            </a:r>
          </a:p>
          <a:p>
            <a:r>
              <a:rPr lang="en-US" sz="7200" b="1" baseline="-25000">
                <a:solidFill>
                  <a:schemeClr val="tx1"/>
                </a:solidFill>
                <a:latin typeface="Arial" charset="0"/>
              </a:rPr>
              <a:t>Go from 300mW to 50mW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63" grpId="0" autoUpdateAnimBg="0"/>
      <p:bldP spid="1551365" grpId="0" autoUpdateAnimBg="0"/>
      <p:bldP spid="15513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D7445-9285-AF44-87F2-66BC3C9ABB9F}" type="slidenum">
              <a:rPr lang="en-US"/>
              <a:pPr/>
              <a:t>9</a:t>
            </a:fld>
            <a:endParaRPr lang="en-US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847725" y="1389063"/>
            <a:ext cx="5445125" cy="4657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23" name="Rectangle 3"/>
          <p:cNvSpPr>
            <a:spLocks noChangeArrowheads="1"/>
          </p:cNvSpPr>
          <p:nvPr/>
        </p:nvSpPr>
        <p:spPr bwMode="auto">
          <a:xfrm>
            <a:off x="982663" y="4219575"/>
            <a:ext cx="534987" cy="1193800"/>
          </a:xfrm>
          <a:prstGeom prst="rect">
            <a:avLst/>
          </a:prstGeom>
          <a:solidFill>
            <a:srgbClr val="89B0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PCIe 1</a:t>
            </a:r>
          </a:p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MAC</a:t>
            </a:r>
          </a:p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PHY</a:t>
            </a:r>
          </a:p>
        </p:txBody>
      </p:sp>
      <p:sp>
        <p:nvSpPr>
          <p:cNvPr id="1361924" name="Rectangle 4"/>
          <p:cNvSpPr>
            <a:spLocks noChangeArrowheads="1"/>
          </p:cNvSpPr>
          <p:nvPr/>
        </p:nvSpPr>
        <p:spPr bwMode="auto">
          <a:xfrm>
            <a:off x="969963" y="2038350"/>
            <a:ext cx="568325" cy="1081088"/>
          </a:xfrm>
          <a:prstGeom prst="rect">
            <a:avLst/>
          </a:prstGeom>
          <a:solidFill>
            <a:srgbClr val="89B0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PCIe 0</a:t>
            </a:r>
          </a:p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MAC</a:t>
            </a:r>
          </a:p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PHY</a:t>
            </a:r>
          </a:p>
        </p:txBody>
      </p:sp>
      <p:grpSp>
        <p:nvGrpSpPr>
          <p:cNvPr id="11270" name="Group 5"/>
          <p:cNvGrpSpPr>
            <a:grpSpLocks/>
          </p:cNvGrpSpPr>
          <p:nvPr/>
        </p:nvGrpSpPr>
        <p:grpSpPr bwMode="auto">
          <a:xfrm>
            <a:off x="1724025" y="2017713"/>
            <a:ext cx="3675063" cy="3379787"/>
            <a:chOff x="1322" y="1351"/>
            <a:chExt cx="2087" cy="1920"/>
          </a:xfrm>
        </p:grpSpPr>
        <p:sp>
          <p:nvSpPr>
            <p:cNvPr id="11455" name="Line 6"/>
            <p:cNvSpPr>
              <a:spLocks noChangeShapeType="1"/>
            </p:cNvSpPr>
            <p:nvPr/>
          </p:nvSpPr>
          <p:spPr bwMode="auto">
            <a:xfrm rot="5400000" flipH="1" flipV="1">
              <a:off x="1773" y="2310"/>
              <a:ext cx="191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6" name="Line 7"/>
            <p:cNvSpPr>
              <a:spLocks noChangeShapeType="1"/>
            </p:cNvSpPr>
            <p:nvPr/>
          </p:nvSpPr>
          <p:spPr bwMode="auto">
            <a:xfrm rot="5400000" flipH="1" flipV="1">
              <a:off x="1234" y="2310"/>
              <a:ext cx="191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7" name="Line 8"/>
            <p:cNvSpPr>
              <a:spLocks noChangeShapeType="1"/>
            </p:cNvSpPr>
            <p:nvPr/>
          </p:nvSpPr>
          <p:spPr bwMode="auto">
            <a:xfrm rot="5400000" flipH="1" flipV="1">
              <a:off x="688" y="2310"/>
              <a:ext cx="191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8" name="Line 9"/>
            <p:cNvSpPr>
              <a:spLocks noChangeShapeType="1"/>
            </p:cNvSpPr>
            <p:nvPr/>
          </p:nvSpPr>
          <p:spPr bwMode="auto">
            <a:xfrm rot="5400000" flipH="1" flipV="1">
              <a:off x="2312" y="2310"/>
              <a:ext cx="191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9" name="Line 10"/>
            <p:cNvSpPr>
              <a:spLocks noChangeShapeType="1"/>
            </p:cNvSpPr>
            <p:nvPr/>
          </p:nvSpPr>
          <p:spPr bwMode="auto">
            <a:xfrm rot="5400000" flipH="1" flipV="1">
              <a:off x="2332" y="2310"/>
              <a:ext cx="191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0" name="Line 11"/>
            <p:cNvSpPr>
              <a:spLocks noChangeShapeType="1"/>
            </p:cNvSpPr>
            <p:nvPr/>
          </p:nvSpPr>
          <p:spPr bwMode="auto">
            <a:xfrm rot="5400000" flipH="1" flipV="1">
              <a:off x="1813" y="2310"/>
              <a:ext cx="191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1" name="Line 12"/>
            <p:cNvSpPr>
              <a:spLocks noChangeShapeType="1"/>
            </p:cNvSpPr>
            <p:nvPr/>
          </p:nvSpPr>
          <p:spPr bwMode="auto">
            <a:xfrm rot="5400000" flipH="1" flipV="1">
              <a:off x="1274" y="2310"/>
              <a:ext cx="191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2" name="Line 13"/>
            <p:cNvSpPr>
              <a:spLocks noChangeShapeType="1"/>
            </p:cNvSpPr>
            <p:nvPr/>
          </p:nvSpPr>
          <p:spPr bwMode="auto">
            <a:xfrm rot="5400000" flipH="1" flipV="1">
              <a:off x="2352" y="2310"/>
              <a:ext cx="191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3" name="Line 14"/>
            <p:cNvSpPr>
              <a:spLocks noChangeShapeType="1"/>
            </p:cNvSpPr>
            <p:nvPr/>
          </p:nvSpPr>
          <p:spPr bwMode="auto">
            <a:xfrm rot="5400000" flipH="1" flipV="1">
              <a:off x="1834" y="2310"/>
              <a:ext cx="19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4" name="Line 15"/>
            <p:cNvSpPr>
              <a:spLocks noChangeShapeType="1"/>
            </p:cNvSpPr>
            <p:nvPr/>
          </p:nvSpPr>
          <p:spPr bwMode="auto">
            <a:xfrm rot="5400000" flipH="1" flipV="1">
              <a:off x="1295" y="2310"/>
              <a:ext cx="19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5" name="Line 16"/>
            <p:cNvSpPr>
              <a:spLocks noChangeShapeType="1"/>
            </p:cNvSpPr>
            <p:nvPr/>
          </p:nvSpPr>
          <p:spPr bwMode="auto">
            <a:xfrm rot="5400000" flipH="1" flipV="1">
              <a:off x="749" y="2310"/>
              <a:ext cx="19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6" name="Line 17"/>
            <p:cNvSpPr>
              <a:spLocks noChangeShapeType="1"/>
            </p:cNvSpPr>
            <p:nvPr/>
          </p:nvSpPr>
          <p:spPr bwMode="auto">
            <a:xfrm rot="5400000" flipH="1" flipV="1">
              <a:off x="2373" y="2310"/>
              <a:ext cx="19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7" name="Line 18"/>
            <p:cNvSpPr>
              <a:spLocks noChangeShapeType="1"/>
            </p:cNvSpPr>
            <p:nvPr/>
          </p:nvSpPr>
          <p:spPr bwMode="auto">
            <a:xfrm rot="5400000" flipH="1" flipV="1">
              <a:off x="1855" y="2310"/>
              <a:ext cx="1917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8" name="Line 19"/>
            <p:cNvSpPr>
              <a:spLocks noChangeShapeType="1"/>
            </p:cNvSpPr>
            <p:nvPr/>
          </p:nvSpPr>
          <p:spPr bwMode="auto">
            <a:xfrm rot="5400000" flipH="1" flipV="1">
              <a:off x="1316" y="2310"/>
              <a:ext cx="1917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9" name="Line 20"/>
            <p:cNvSpPr>
              <a:spLocks noChangeShapeType="1"/>
            </p:cNvSpPr>
            <p:nvPr/>
          </p:nvSpPr>
          <p:spPr bwMode="auto">
            <a:xfrm rot="5400000" flipH="1" flipV="1">
              <a:off x="769" y="2310"/>
              <a:ext cx="1917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0" name="Line 21"/>
            <p:cNvSpPr>
              <a:spLocks noChangeShapeType="1"/>
            </p:cNvSpPr>
            <p:nvPr/>
          </p:nvSpPr>
          <p:spPr bwMode="auto">
            <a:xfrm rot="5400000" flipH="1" flipV="1">
              <a:off x="2395" y="2310"/>
              <a:ext cx="1917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1" name="Line 22"/>
            <p:cNvSpPr>
              <a:spLocks noChangeShapeType="1"/>
            </p:cNvSpPr>
            <p:nvPr/>
          </p:nvSpPr>
          <p:spPr bwMode="auto">
            <a:xfrm rot="5400000" flipH="1" flipV="1">
              <a:off x="1507" y="2310"/>
              <a:ext cx="191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2" name="Line 23"/>
            <p:cNvSpPr>
              <a:spLocks noChangeShapeType="1"/>
            </p:cNvSpPr>
            <p:nvPr/>
          </p:nvSpPr>
          <p:spPr bwMode="auto">
            <a:xfrm rot="5400000" flipH="1" flipV="1">
              <a:off x="967" y="2310"/>
              <a:ext cx="191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3" name="Line 24"/>
            <p:cNvSpPr>
              <a:spLocks noChangeShapeType="1"/>
            </p:cNvSpPr>
            <p:nvPr/>
          </p:nvSpPr>
          <p:spPr bwMode="auto">
            <a:xfrm rot="5400000" flipH="1" flipV="1">
              <a:off x="422" y="2310"/>
              <a:ext cx="191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4" name="Line 25"/>
            <p:cNvSpPr>
              <a:spLocks noChangeShapeType="1"/>
            </p:cNvSpPr>
            <p:nvPr/>
          </p:nvSpPr>
          <p:spPr bwMode="auto">
            <a:xfrm rot="5400000" flipH="1" flipV="1">
              <a:off x="2046" y="2310"/>
              <a:ext cx="191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5" name="Line 26"/>
            <p:cNvSpPr>
              <a:spLocks noChangeShapeType="1"/>
            </p:cNvSpPr>
            <p:nvPr/>
          </p:nvSpPr>
          <p:spPr bwMode="auto">
            <a:xfrm rot="5400000" flipH="1" flipV="1">
              <a:off x="441" y="2310"/>
              <a:ext cx="191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476" name="Group 27"/>
            <p:cNvGrpSpPr>
              <a:grpSpLocks/>
            </p:cNvGrpSpPr>
            <p:nvPr/>
          </p:nvGrpSpPr>
          <p:grpSpPr bwMode="auto">
            <a:xfrm>
              <a:off x="1666" y="1363"/>
              <a:ext cx="1359" cy="1908"/>
              <a:chOff x="1901" y="807"/>
              <a:chExt cx="1815" cy="2586"/>
            </a:xfrm>
          </p:grpSpPr>
          <p:sp>
            <p:nvSpPr>
              <p:cNvPr id="11531" name="Line 28"/>
              <p:cNvSpPr>
                <a:spLocks noChangeShapeType="1"/>
              </p:cNvSpPr>
              <p:nvPr/>
            </p:nvSpPr>
            <p:spPr bwMode="auto">
              <a:xfrm rot="5400000" flipH="1" flipV="1">
                <a:off x="2058" y="2100"/>
                <a:ext cx="258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2" name="Line 29"/>
              <p:cNvSpPr>
                <a:spLocks noChangeShapeType="1"/>
              </p:cNvSpPr>
              <p:nvPr/>
            </p:nvSpPr>
            <p:spPr bwMode="auto">
              <a:xfrm rot="5400000" flipH="1" flipV="1">
                <a:off x="1337" y="2100"/>
                <a:ext cx="258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3" name="Line 30"/>
              <p:cNvSpPr>
                <a:spLocks noChangeShapeType="1"/>
              </p:cNvSpPr>
              <p:nvPr/>
            </p:nvSpPr>
            <p:spPr bwMode="auto">
              <a:xfrm rot="5400000" flipH="1" flipV="1">
                <a:off x="608" y="2100"/>
                <a:ext cx="258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4" name="Line 31"/>
              <p:cNvSpPr>
                <a:spLocks noChangeShapeType="1"/>
              </p:cNvSpPr>
              <p:nvPr/>
            </p:nvSpPr>
            <p:spPr bwMode="auto">
              <a:xfrm rot="5400000" flipH="1" flipV="1">
                <a:off x="636" y="2100"/>
                <a:ext cx="258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5" name="Line 32"/>
              <p:cNvSpPr>
                <a:spLocks noChangeShapeType="1"/>
              </p:cNvSpPr>
              <p:nvPr/>
            </p:nvSpPr>
            <p:spPr bwMode="auto">
              <a:xfrm rot="5400000" flipH="1" flipV="1">
                <a:off x="1702" y="2100"/>
                <a:ext cx="258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6" name="Line 33"/>
              <p:cNvSpPr>
                <a:spLocks noChangeShapeType="1"/>
              </p:cNvSpPr>
              <p:nvPr/>
            </p:nvSpPr>
            <p:spPr bwMode="auto">
              <a:xfrm rot="5400000" flipH="1" flipV="1">
                <a:off x="982" y="2100"/>
                <a:ext cx="258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7" name="Line 34"/>
              <p:cNvSpPr>
                <a:spLocks noChangeShapeType="1"/>
              </p:cNvSpPr>
              <p:nvPr/>
            </p:nvSpPr>
            <p:spPr bwMode="auto">
              <a:xfrm rot="5400000" flipH="1" flipV="1">
                <a:off x="2423" y="2100"/>
                <a:ext cx="258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8" name="Line 35"/>
              <p:cNvSpPr>
                <a:spLocks noChangeShapeType="1"/>
              </p:cNvSpPr>
              <p:nvPr/>
            </p:nvSpPr>
            <p:spPr bwMode="auto">
              <a:xfrm rot="5400000" flipH="1" flipV="1">
                <a:off x="1731" y="2100"/>
                <a:ext cx="258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477" name="Line 36"/>
            <p:cNvSpPr>
              <a:spLocks noChangeShapeType="1"/>
            </p:cNvSpPr>
            <p:nvPr/>
          </p:nvSpPr>
          <p:spPr bwMode="auto">
            <a:xfrm rot="5400000" flipH="1" flipV="1">
              <a:off x="1010" y="2310"/>
              <a:ext cx="191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8" name="Line 37"/>
            <p:cNvSpPr>
              <a:spLocks noChangeShapeType="1"/>
            </p:cNvSpPr>
            <p:nvPr/>
          </p:nvSpPr>
          <p:spPr bwMode="auto">
            <a:xfrm rot="5400000" flipH="1" flipV="1">
              <a:off x="463" y="2310"/>
              <a:ext cx="191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9" name="Line 38"/>
            <p:cNvSpPr>
              <a:spLocks noChangeShapeType="1"/>
            </p:cNvSpPr>
            <p:nvPr/>
          </p:nvSpPr>
          <p:spPr bwMode="auto">
            <a:xfrm rot="5400000" flipH="1" flipV="1">
              <a:off x="2087" y="2310"/>
              <a:ext cx="191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0" name="Line 39"/>
            <p:cNvSpPr>
              <a:spLocks noChangeShapeType="1"/>
            </p:cNvSpPr>
            <p:nvPr/>
          </p:nvSpPr>
          <p:spPr bwMode="auto">
            <a:xfrm rot="5400000" flipH="1" flipV="1">
              <a:off x="1568" y="2310"/>
              <a:ext cx="19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1" name="Line 40"/>
            <p:cNvSpPr>
              <a:spLocks noChangeShapeType="1"/>
            </p:cNvSpPr>
            <p:nvPr/>
          </p:nvSpPr>
          <p:spPr bwMode="auto">
            <a:xfrm rot="5400000" flipH="1" flipV="1">
              <a:off x="1029" y="2310"/>
              <a:ext cx="19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2" name="Line 41"/>
            <p:cNvSpPr>
              <a:spLocks noChangeShapeType="1"/>
            </p:cNvSpPr>
            <p:nvPr/>
          </p:nvSpPr>
          <p:spPr bwMode="auto">
            <a:xfrm rot="5400000" flipH="1" flipV="1">
              <a:off x="483" y="2310"/>
              <a:ext cx="19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3" name="Line 42"/>
            <p:cNvSpPr>
              <a:spLocks noChangeShapeType="1"/>
            </p:cNvSpPr>
            <p:nvPr/>
          </p:nvSpPr>
          <p:spPr bwMode="auto">
            <a:xfrm rot="5400000" flipH="1" flipV="1">
              <a:off x="2107" y="2310"/>
              <a:ext cx="19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4" name="Line 43"/>
            <p:cNvSpPr>
              <a:spLocks noChangeShapeType="1"/>
            </p:cNvSpPr>
            <p:nvPr/>
          </p:nvSpPr>
          <p:spPr bwMode="auto">
            <a:xfrm rot="5400000" flipH="1" flipV="1">
              <a:off x="1589" y="2310"/>
              <a:ext cx="1917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5" name="Line 44"/>
            <p:cNvSpPr>
              <a:spLocks noChangeShapeType="1"/>
            </p:cNvSpPr>
            <p:nvPr/>
          </p:nvSpPr>
          <p:spPr bwMode="auto">
            <a:xfrm rot="5400000" flipH="1" flipV="1">
              <a:off x="1050" y="2310"/>
              <a:ext cx="1917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6" name="Line 45"/>
            <p:cNvSpPr>
              <a:spLocks noChangeShapeType="1"/>
            </p:cNvSpPr>
            <p:nvPr/>
          </p:nvSpPr>
          <p:spPr bwMode="auto">
            <a:xfrm rot="5400000" flipH="1" flipV="1">
              <a:off x="504" y="2310"/>
              <a:ext cx="1917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7" name="Line 46"/>
            <p:cNvSpPr>
              <a:spLocks noChangeShapeType="1"/>
            </p:cNvSpPr>
            <p:nvPr/>
          </p:nvSpPr>
          <p:spPr bwMode="auto">
            <a:xfrm rot="5400000" flipH="1" flipV="1">
              <a:off x="2128" y="2310"/>
              <a:ext cx="1917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8" name="Line 47"/>
            <p:cNvSpPr>
              <a:spLocks noChangeShapeType="1"/>
            </p:cNvSpPr>
            <p:nvPr/>
          </p:nvSpPr>
          <p:spPr bwMode="auto">
            <a:xfrm rot="10800000" flipH="1" flipV="1">
              <a:off x="1324" y="1388"/>
              <a:ext cx="208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9" name="Line 48"/>
            <p:cNvSpPr>
              <a:spLocks noChangeShapeType="1"/>
            </p:cNvSpPr>
            <p:nvPr/>
          </p:nvSpPr>
          <p:spPr bwMode="auto">
            <a:xfrm rot="10800000" flipH="1" flipV="1">
              <a:off x="1324" y="1907"/>
              <a:ext cx="208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0" name="Line 49"/>
            <p:cNvSpPr>
              <a:spLocks noChangeShapeType="1"/>
            </p:cNvSpPr>
            <p:nvPr/>
          </p:nvSpPr>
          <p:spPr bwMode="auto">
            <a:xfrm rot="10800000" flipH="1" flipV="1">
              <a:off x="1324" y="2401"/>
              <a:ext cx="208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1" name="Line 50"/>
            <p:cNvSpPr>
              <a:spLocks noChangeShapeType="1"/>
            </p:cNvSpPr>
            <p:nvPr/>
          </p:nvSpPr>
          <p:spPr bwMode="auto">
            <a:xfrm rot="10800000" flipH="1" flipV="1">
              <a:off x="1324" y="2904"/>
              <a:ext cx="208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2" name="Line 51"/>
            <p:cNvSpPr>
              <a:spLocks noChangeShapeType="1"/>
            </p:cNvSpPr>
            <p:nvPr/>
          </p:nvSpPr>
          <p:spPr bwMode="auto">
            <a:xfrm rot="10800000" flipH="1" flipV="1">
              <a:off x="1324" y="1406"/>
              <a:ext cx="2083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3" name="Line 52"/>
            <p:cNvSpPr>
              <a:spLocks noChangeShapeType="1"/>
            </p:cNvSpPr>
            <p:nvPr/>
          </p:nvSpPr>
          <p:spPr bwMode="auto">
            <a:xfrm rot="10800000" flipH="1" flipV="1">
              <a:off x="1324" y="1426"/>
              <a:ext cx="208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4" name="Line 53"/>
            <p:cNvSpPr>
              <a:spLocks noChangeShapeType="1"/>
            </p:cNvSpPr>
            <p:nvPr/>
          </p:nvSpPr>
          <p:spPr bwMode="auto">
            <a:xfrm rot="10800000" flipH="1" flipV="1">
              <a:off x="1324" y="1445"/>
              <a:ext cx="20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5" name="Line 54"/>
            <p:cNvSpPr>
              <a:spLocks noChangeShapeType="1"/>
            </p:cNvSpPr>
            <p:nvPr/>
          </p:nvSpPr>
          <p:spPr bwMode="auto">
            <a:xfrm rot="10800000" flipH="1" flipV="1">
              <a:off x="1324" y="1964"/>
              <a:ext cx="20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6" name="Line 55"/>
            <p:cNvSpPr>
              <a:spLocks noChangeShapeType="1"/>
            </p:cNvSpPr>
            <p:nvPr/>
          </p:nvSpPr>
          <p:spPr bwMode="auto">
            <a:xfrm rot="10800000" flipH="1" flipV="1">
              <a:off x="1324" y="2456"/>
              <a:ext cx="20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7" name="Line 56"/>
            <p:cNvSpPr>
              <a:spLocks noChangeShapeType="1"/>
            </p:cNvSpPr>
            <p:nvPr/>
          </p:nvSpPr>
          <p:spPr bwMode="auto">
            <a:xfrm rot="10800000" flipH="1" flipV="1">
              <a:off x="1324" y="2960"/>
              <a:ext cx="20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8" name="Line 57"/>
            <p:cNvSpPr>
              <a:spLocks noChangeShapeType="1"/>
            </p:cNvSpPr>
            <p:nvPr/>
          </p:nvSpPr>
          <p:spPr bwMode="auto">
            <a:xfrm rot="10800000" flipH="1" flipV="1">
              <a:off x="1326" y="1462"/>
              <a:ext cx="2083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" name="Line 58"/>
            <p:cNvSpPr>
              <a:spLocks noChangeShapeType="1"/>
            </p:cNvSpPr>
            <p:nvPr/>
          </p:nvSpPr>
          <p:spPr bwMode="auto">
            <a:xfrm rot="10800000" flipH="1" flipV="1">
              <a:off x="1326" y="1983"/>
              <a:ext cx="2083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0" name="Line 59"/>
            <p:cNvSpPr>
              <a:spLocks noChangeShapeType="1"/>
            </p:cNvSpPr>
            <p:nvPr/>
          </p:nvSpPr>
          <p:spPr bwMode="auto">
            <a:xfrm rot="10800000" flipH="1" flipV="1">
              <a:off x="1326" y="2475"/>
              <a:ext cx="2083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1" name="Line 60"/>
            <p:cNvSpPr>
              <a:spLocks noChangeShapeType="1"/>
            </p:cNvSpPr>
            <p:nvPr/>
          </p:nvSpPr>
          <p:spPr bwMode="auto">
            <a:xfrm rot="10800000" flipH="1" flipV="1">
              <a:off x="1326" y="2979"/>
              <a:ext cx="2083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2" name="Line 61"/>
            <p:cNvSpPr>
              <a:spLocks noChangeShapeType="1"/>
            </p:cNvSpPr>
            <p:nvPr/>
          </p:nvSpPr>
          <p:spPr bwMode="auto">
            <a:xfrm rot="10800000" flipH="1" flipV="1">
              <a:off x="1326" y="1634"/>
              <a:ext cx="208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3" name="Line 62"/>
            <p:cNvSpPr>
              <a:spLocks noChangeShapeType="1"/>
            </p:cNvSpPr>
            <p:nvPr/>
          </p:nvSpPr>
          <p:spPr bwMode="auto">
            <a:xfrm rot="10800000" flipH="1" flipV="1">
              <a:off x="1326" y="2152"/>
              <a:ext cx="208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4" name="Line 63"/>
            <p:cNvSpPr>
              <a:spLocks noChangeShapeType="1"/>
            </p:cNvSpPr>
            <p:nvPr/>
          </p:nvSpPr>
          <p:spPr bwMode="auto">
            <a:xfrm rot="10800000" flipH="1" flipV="1">
              <a:off x="1326" y="2646"/>
              <a:ext cx="208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5" name="Line 64"/>
            <p:cNvSpPr>
              <a:spLocks noChangeShapeType="1"/>
            </p:cNvSpPr>
            <p:nvPr/>
          </p:nvSpPr>
          <p:spPr bwMode="auto">
            <a:xfrm rot="10800000" flipH="1" flipV="1">
              <a:off x="1326" y="3149"/>
              <a:ext cx="208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6" name="Line 65"/>
            <p:cNvSpPr>
              <a:spLocks noChangeShapeType="1"/>
            </p:cNvSpPr>
            <p:nvPr/>
          </p:nvSpPr>
          <p:spPr bwMode="auto">
            <a:xfrm rot="10800000" flipH="1" flipV="1">
              <a:off x="1324" y="2665"/>
              <a:ext cx="2083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507" name="Group 66"/>
            <p:cNvGrpSpPr>
              <a:grpSpLocks/>
            </p:cNvGrpSpPr>
            <p:nvPr/>
          </p:nvGrpSpPr>
          <p:grpSpPr bwMode="auto">
            <a:xfrm>
              <a:off x="1348" y="1655"/>
              <a:ext cx="2047" cy="1287"/>
              <a:chOff x="1444" y="1213"/>
              <a:chExt cx="2783" cy="1739"/>
            </a:xfrm>
          </p:grpSpPr>
          <p:sp>
            <p:nvSpPr>
              <p:cNvPr id="11525" name="Line 67"/>
              <p:cNvSpPr>
                <a:spLocks noChangeShapeType="1"/>
              </p:cNvSpPr>
              <p:nvPr/>
            </p:nvSpPr>
            <p:spPr bwMode="auto">
              <a:xfrm rot="10800000" flipH="1" flipV="1">
                <a:off x="1444" y="1582"/>
                <a:ext cx="2783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6" name="Line 68"/>
              <p:cNvSpPr>
                <a:spLocks noChangeShapeType="1"/>
              </p:cNvSpPr>
              <p:nvPr/>
            </p:nvSpPr>
            <p:spPr bwMode="auto">
              <a:xfrm rot="10800000" flipH="1" flipV="1">
                <a:off x="1444" y="2926"/>
                <a:ext cx="2783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7" name="Line 69"/>
              <p:cNvSpPr>
                <a:spLocks noChangeShapeType="1"/>
              </p:cNvSpPr>
              <p:nvPr/>
            </p:nvSpPr>
            <p:spPr bwMode="auto">
              <a:xfrm rot="10800000" flipH="1" flipV="1">
                <a:off x="1444" y="1608"/>
                <a:ext cx="2783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8" name="Line 70"/>
              <p:cNvSpPr>
                <a:spLocks noChangeShapeType="1"/>
              </p:cNvSpPr>
              <p:nvPr/>
            </p:nvSpPr>
            <p:spPr bwMode="auto">
              <a:xfrm rot="10800000" flipH="1" flipV="1">
                <a:off x="1444" y="2952"/>
                <a:ext cx="2783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9" name="Line 71"/>
              <p:cNvSpPr>
                <a:spLocks noChangeShapeType="1"/>
              </p:cNvSpPr>
              <p:nvPr/>
            </p:nvSpPr>
            <p:spPr bwMode="auto">
              <a:xfrm rot="10800000" flipH="1" flipV="1">
                <a:off x="1444" y="1213"/>
                <a:ext cx="2783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0" name="Line 72"/>
              <p:cNvSpPr>
                <a:spLocks noChangeShapeType="1"/>
              </p:cNvSpPr>
              <p:nvPr/>
            </p:nvSpPr>
            <p:spPr bwMode="auto">
              <a:xfrm rot="10800000" flipH="1" flipV="1">
                <a:off x="1444" y="1239"/>
                <a:ext cx="2783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508" name="Line 73"/>
            <p:cNvSpPr>
              <a:spLocks noChangeShapeType="1"/>
            </p:cNvSpPr>
            <p:nvPr/>
          </p:nvSpPr>
          <p:spPr bwMode="auto">
            <a:xfrm rot="10800000" flipH="1" flipV="1">
              <a:off x="1324" y="2168"/>
              <a:ext cx="208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509" name="Group 74"/>
            <p:cNvGrpSpPr>
              <a:grpSpLocks/>
            </p:cNvGrpSpPr>
            <p:nvPr/>
          </p:nvGrpSpPr>
          <p:grpSpPr bwMode="auto">
            <a:xfrm>
              <a:off x="1328" y="2188"/>
              <a:ext cx="2076" cy="496"/>
              <a:chOff x="1444" y="1935"/>
              <a:chExt cx="2883" cy="670"/>
            </a:xfrm>
          </p:grpSpPr>
          <p:sp>
            <p:nvSpPr>
              <p:cNvPr id="11523" name="Line 75"/>
              <p:cNvSpPr>
                <a:spLocks noChangeShapeType="1"/>
              </p:cNvSpPr>
              <p:nvPr/>
            </p:nvSpPr>
            <p:spPr bwMode="auto">
              <a:xfrm rot="10800000" flipH="1" flipV="1">
                <a:off x="1444" y="1935"/>
                <a:ext cx="2883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4" name="Line 76"/>
              <p:cNvSpPr>
                <a:spLocks noChangeShapeType="1"/>
              </p:cNvSpPr>
              <p:nvPr/>
            </p:nvSpPr>
            <p:spPr bwMode="auto">
              <a:xfrm rot="10800000" flipH="1" flipV="1">
                <a:off x="1444" y="2605"/>
                <a:ext cx="2883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510" name="Line 77"/>
            <p:cNvSpPr>
              <a:spLocks noChangeShapeType="1"/>
            </p:cNvSpPr>
            <p:nvPr/>
          </p:nvSpPr>
          <p:spPr bwMode="auto">
            <a:xfrm rot="10800000" flipH="1" flipV="1">
              <a:off x="1322" y="2417"/>
              <a:ext cx="208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1" name="Line 78"/>
            <p:cNvSpPr>
              <a:spLocks noChangeShapeType="1"/>
            </p:cNvSpPr>
            <p:nvPr/>
          </p:nvSpPr>
          <p:spPr bwMode="auto">
            <a:xfrm rot="10800000" flipH="1" flipV="1">
              <a:off x="1322" y="2438"/>
              <a:ext cx="208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512" name="Group 79"/>
            <p:cNvGrpSpPr>
              <a:grpSpLocks/>
            </p:cNvGrpSpPr>
            <p:nvPr/>
          </p:nvGrpSpPr>
          <p:grpSpPr bwMode="auto">
            <a:xfrm>
              <a:off x="1322" y="3167"/>
              <a:ext cx="2085" cy="20"/>
              <a:chOff x="1444" y="3257"/>
              <a:chExt cx="2783" cy="27"/>
            </a:xfrm>
          </p:grpSpPr>
          <p:sp>
            <p:nvSpPr>
              <p:cNvPr id="11521" name="Line 80"/>
              <p:cNvSpPr>
                <a:spLocks noChangeShapeType="1"/>
              </p:cNvSpPr>
              <p:nvPr/>
            </p:nvSpPr>
            <p:spPr bwMode="auto">
              <a:xfrm rot="10800000" flipH="1" flipV="1">
                <a:off x="1444" y="3257"/>
                <a:ext cx="2783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2" name="Line 81"/>
              <p:cNvSpPr>
                <a:spLocks noChangeShapeType="1"/>
              </p:cNvSpPr>
              <p:nvPr/>
            </p:nvSpPr>
            <p:spPr bwMode="auto">
              <a:xfrm rot="10800000" flipH="1" flipV="1">
                <a:off x="1444" y="3284"/>
                <a:ext cx="2783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513" name="Line 82"/>
            <p:cNvSpPr>
              <a:spLocks noChangeShapeType="1"/>
            </p:cNvSpPr>
            <p:nvPr/>
          </p:nvSpPr>
          <p:spPr bwMode="auto">
            <a:xfrm rot="10800000" flipH="1" flipV="1">
              <a:off x="1324" y="1690"/>
              <a:ext cx="20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4" name="Line 83"/>
            <p:cNvSpPr>
              <a:spLocks noChangeShapeType="1"/>
            </p:cNvSpPr>
            <p:nvPr/>
          </p:nvSpPr>
          <p:spPr bwMode="auto">
            <a:xfrm rot="10800000" flipH="1" flipV="1">
              <a:off x="1324" y="2209"/>
              <a:ext cx="20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5" name="Line 84"/>
            <p:cNvSpPr>
              <a:spLocks noChangeShapeType="1"/>
            </p:cNvSpPr>
            <p:nvPr/>
          </p:nvSpPr>
          <p:spPr bwMode="auto">
            <a:xfrm rot="10800000" flipH="1" flipV="1">
              <a:off x="1324" y="2703"/>
              <a:ext cx="20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6" name="Line 85"/>
            <p:cNvSpPr>
              <a:spLocks noChangeShapeType="1"/>
            </p:cNvSpPr>
            <p:nvPr/>
          </p:nvSpPr>
          <p:spPr bwMode="auto">
            <a:xfrm rot="10800000" flipH="1" flipV="1">
              <a:off x="1324" y="3205"/>
              <a:ext cx="20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7" name="Line 86"/>
            <p:cNvSpPr>
              <a:spLocks noChangeShapeType="1"/>
            </p:cNvSpPr>
            <p:nvPr/>
          </p:nvSpPr>
          <p:spPr bwMode="auto">
            <a:xfrm rot="10800000" flipH="1" flipV="1">
              <a:off x="1326" y="1709"/>
              <a:ext cx="2083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8" name="Line 87"/>
            <p:cNvSpPr>
              <a:spLocks noChangeShapeType="1"/>
            </p:cNvSpPr>
            <p:nvPr/>
          </p:nvSpPr>
          <p:spPr bwMode="auto">
            <a:xfrm rot="10800000" flipH="1" flipV="1">
              <a:off x="1326" y="2227"/>
              <a:ext cx="2083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9" name="Line 88"/>
            <p:cNvSpPr>
              <a:spLocks noChangeShapeType="1"/>
            </p:cNvSpPr>
            <p:nvPr/>
          </p:nvSpPr>
          <p:spPr bwMode="auto">
            <a:xfrm rot="10800000" flipH="1" flipV="1">
              <a:off x="1326" y="2721"/>
              <a:ext cx="2083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0" name="Line 89"/>
            <p:cNvSpPr>
              <a:spLocks noChangeShapeType="1"/>
            </p:cNvSpPr>
            <p:nvPr/>
          </p:nvSpPr>
          <p:spPr bwMode="auto">
            <a:xfrm rot="10800000" flipH="1" flipV="1">
              <a:off x="1326" y="3224"/>
              <a:ext cx="2083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sm" len="sm"/>
              <a:tailEnd type="triangl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71" name="Group 90"/>
          <p:cNvGrpSpPr>
            <a:grpSpLocks/>
          </p:cNvGrpSpPr>
          <p:nvPr/>
        </p:nvGrpSpPr>
        <p:grpSpPr bwMode="auto">
          <a:xfrm>
            <a:off x="1727200" y="2001838"/>
            <a:ext cx="3675063" cy="3414712"/>
            <a:chOff x="1324" y="1342"/>
            <a:chExt cx="2087" cy="1940"/>
          </a:xfrm>
        </p:grpSpPr>
        <p:sp>
          <p:nvSpPr>
            <p:cNvPr id="1362011" name="Rectangle 91"/>
            <p:cNvSpPr>
              <a:spLocks noChangeArrowheads="1"/>
            </p:cNvSpPr>
            <p:nvPr/>
          </p:nvSpPr>
          <p:spPr bwMode="auto">
            <a:xfrm>
              <a:off x="1324" y="1346"/>
              <a:ext cx="178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12" name="Rectangle 92"/>
            <p:cNvSpPr>
              <a:spLocks noChangeArrowheads="1"/>
            </p:cNvSpPr>
            <p:nvPr/>
          </p:nvSpPr>
          <p:spPr bwMode="auto">
            <a:xfrm>
              <a:off x="1868" y="1347"/>
              <a:ext cx="181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13" name="Rectangle 93"/>
            <p:cNvSpPr>
              <a:spLocks noChangeArrowheads="1"/>
            </p:cNvSpPr>
            <p:nvPr/>
          </p:nvSpPr>
          <p:spPr bwMode="auto">
            <a:xfrm>
              <a:off x="2141" y="1347"/>
              <a:ext cx="181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14" name="Rectangle 94"/>
            <p:cNvSpPr>
              <a:spLocks noChangeArrowheads="1"/>
            </p:cNvSpPr>
            <p:nvPr/>
          </p:nvSpPr>
          <p:spPr bwMode="auto">
            <a:xfrm>
              <a:off x="2413" y="1343"/>
              <a:ext cx="178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15" name="Rectangle 95"/>
            <p:cNvSpPr>
              <a:spLocks noChangeArrowheads="1"/>
            </p:cNvSpPr>
            <p:nvPr/>
          </p:nvSpPr>
          <p:spPr bwMode="auto">
            <a:xfrm>
              <a:off x="2684" y="1346"/>
              <a:ext cx="178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16" name="Rectangle 96"/>
            <p:cNvSpPr>
              <a:spLocks noChangeArrowheads="1"/>
            </p:cNvSpPr>
            <p:nvPr/>
          </p:nvSpPr>
          <p:spPr bwMode="auto">
            <a:xfrm>
              <a:off x="2957" y="1346"/>
              <a:ext cx="179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17" name="Rectangle 97"/>
            <p:cNvSpPr>
              <a:spLocks noChangeArrowheads="1"/>
            </p:cNvSpPr>
            <p:nvPr/>
          </p:nvSpPr>
          <p:spPr bwMode="auto">
            <a:xfrm>
              <a:off x="3232" y="1342"/>
              <a:ext cx="178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18" name="Rectangle 98"/>
            <p:cNvSpPr>
              <a:spLocks noChangeArrowheads="1"/>
            </p:cNvSpPr>
            <p:nvPr/>
          </p:nvSpPr>
          <p:spPr bwMode="auto">
            <a:xfrm>
              <a:off x="1324" y="1598"/>
              <a:ext cx="179" cy="169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19" name="Rectangle 99"/>
            <p:cNvSpPr>
              <a:spLocks noChangeArrowheads="1"/>
            </p:cNvSpPr>
            <p:nvPr/>
          </p:nvSpPr>
          <p:spPr bwMode="auto">
            <a:xfrm>
              <a:off x="1597" y="1597"/>
              <a:ext cx="178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20" name="Rectangle 100"/>
            <p:cNvSpPr>
              <a:spLocks noChangeArrowheads="1"/>
            </p:cNvSpPr>
            <p:nvPr/>
          </p:nvSpPr>
          <p:spPr bwMode="auto">
            <a:xfrm>
              <a:off x="1868" y="1598"/>
              <a:ext cx="178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21" name="Rectangle 101"/>
            <p:cNvSpPr>
              <a:spLocks noChangeArrowheads="1"/>
            </p:cNvSpPr>
            <p:nvPr/>
          </p:nvSpPr>
          <p:spPr bwMode="auto">
            <a:xfrm>
              <a:off x="2141" y="1598"/>
              <a:ext cx="181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22" name="Rectangle 102"/>
            <p:cNvSpPr>
              <a:spLocks noChangeArrowheads="1"/>
            </p:cNvSpPr>
            <p:nvPr/>
          </p:nvSpPr>
          <p:spPr bwMode="auto">
            <a:xfrm>
              <a:off x="2413" y="1594"/>
              <a:ext cx="181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23" name="Rectangle 103"/>
            <p:cNvSpPr>
              <a:spLocks noChangeArrowheads="1"/>
            </p:cNvSpPr>
            <p:nvPr/>
          </p:nvSpPr>
          <p:spPr bwMode="auto">
            <a:xfrm>
              <a:off x="2684" y="1598"/>
              <a:ext cx="178" cy="169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24" name="Rectangle 104"/>
            <p:cNvSpPr>
              <a:spLocks noChangeArrowheads="1"/>
            </p:cNvSpPr>
            <p:nvPr/>
          </p:nvSpPr>
          <p:spPr bwMode="auto">
            <a:xfrm>
              <a:off x="3232" y="1592"/>
              <a:ext cx="178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25" name="Rectangle 105"/>
            <p:cNvSpPr>
              <a:spLocks noChangeArrowheads="1"/>
            </p:cNvSpPr>
            <p:nvPr/>
          </p:nvSpPr>
          <p:spPr bwMode="auto">
            <a:xfrm>
              <a:off x="1324" y="1849"/>
              <a:ext cx="179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26" name="Rectangle 106"/>
            <p:cNvSpPr>
              <a:spLocks noChangeArrowheads="1"/>
            </p:cNvSpPr>
            <p:nvPr/>
          </p:nvSpPr>
          <p:spPr bwMode="auto">
            <a:xfrm>
              <a:off x="1597" y="1848"/>
              <a:ext cx="178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27" name="Rectangle 107"/>
            <p:cNvSpPr>
              <a:spLocks noChangeArrowheads="1"/>
            </p:cNvSpPr>
            <p:nvPr/>
          </p:nvSpPr>
          <p:spPr bwMode="auto">
            <a:xfrm>
              <a:off x="1868" y="1850"/>
              <a:ext cx="181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28" name="Rectangle 108"/>
            <p:cNvSpPr>
              <a:spLocks noChangeArrowheads="1"/>
            </p:cNvSpPr>
            <p:nvPr/>
          </p:nvSpPr>
          <p:spPr bwMode="auto">
            <a:xfrm>
              <a:off x="2413" y="1847"/>
              <a:ext cx="179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29" name="Rectangle 109"/>
            <p:cNvSpPr>
              <a:spLocks noChangeArrowheads="1"/>
            </p:cNvSpPr>
            <p:nvPr/>
          </p:nvSpPr>
          <p:spPr bwMode="auto">
            <a:xfrm>
              <a:off x="2684" y="1849"/>
              <a:ext cx="180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30" name="Rectangle 110"/>
            <p:cNvSpPr>
              <a:spLocks noChangeArrowheads="1"/>
            </p:cNvSpPr>
            <p:nvPr/>
          </p:nvSpPr>
          <p:spPr bwMode="auto">
            <a:xfrm>
              <a:off x="2957" y="1849"/>
              <a:ext cx="181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31" name="Rectangle 111"/>
            <p:cNvSpPr>
              <a:spLocks noChangeArrowheads="1"/>
            </p:cNvSpPr>
            <p:nvPr/>
          </p:nvSpPr>
          <p:spPr bwMode="auto">
            <a:xfrm>
              <a:off x="3232" y="1844"/>
              <a:ext cx="178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32" name="Rectangle 112"/>
            <p:cNvSpPr>
              <a:spLocks noChangeArrowheads="1"/>
            </p:cNvSpPr>
            <p:nvPr/>
          </p:nvSpPr>
          <p:spPr bwMode="auto">
            <a:xfrm>
              <a:off x="1324" y="2100"/>
              <a:ext cx="179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33" name="Rectangle 113"/>
            <p:cNvSpPr>
              <a:spLocks noChangeArrowheads="1"/>
            </p:cNvSpPr>
            <p:nvPr/>
          </p:nvSpPr>
          <p:spPr bwMode="auto">
            <a:xfrm>
              <a:off x="1868" y="2102"/>
              <a:ext cx="181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34" name="Rectangle 114"/>
            <p:cNvSpPr>
              <a:spLocks noChangeArrowheads="1"/>
            </p:cNvSpPr>
            <p:nvPr/>
          </p:nvSpPr>
          <p:spPr bwMode="auto">
            <a:xfrm>
              <a:off x="2141" y="2102"/>
              <a:ext cx="179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35" name="Rectangle 115"/>
            <p:cNvSpPr>
              <a:spLocks noChangeArrowheads="1"/>
            </p:cNvSpPr>
            <p:nvPr/>
          </p:nvSpPr>
          <p:spPr bwMode="auto">
            <a:xfrm>
              <a:off x="2413" y="2099"/>
              <a:ext cx="179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36" name="Rectangle 116"/>
            <p:cNvSpPr>
              <a:spLocks noChangeArrowheads="1"/>
            </p:cNvSpPr>
            <p:nvPr/>
          </p:nvSpPr>
          <p:spPr bwMode="auto">
            <a:xfrm>
              <a:off x="2957" y="2100"/>
              <a:ext cx="181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37" name="Rectangle 117"/>
            <p:cNvSpPr>
              <a:spLocks noChangeArrowheads="1"/>
            </p:cNvSpPr>
            <p:nvPr/>
          </p:nvSpPr>
          <p:spPr bwMode="auto">
            <a:xfrm>
              <a:off x="3232" y="2097"/>
              <a:ext cx="178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38" name="Rectangle 118"/>
            <p:cNvSpPr>
              <a:spLocks noChangeArrowheads="1"/>
            </p:cNvSpPr>
            <p:nvPr/>
          </p:nvSpPr>
          <p:spPr bwMode="auto">
            <a:xfrm>
              <a:off x="1324" y="2351"/>
              <a:ext cx="180" cy="169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39" name="Rectangle 119"/>
            <p:cNvSpPr>
              <a:spLocks noChangeArrowheads="1"/>
            </p:cNvSpPr>
            <p:nvPr/>
          </p:nvSpPr>
          <p:spPr bwMode="auto">
            <a:xfrm>
              <a:off x="1597" y="2351"/>
              <a:ext cx="178" cy="169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40" name="Rectangle 120"/>
            <p:cNvSpPr>
              <a:spLocks noChangeArrowheads="1"/>
            </p:cNvSpPr>
            <p:nvPr/>
          </p:nvSpPr>
          <p:spPr bwMode="auto">
            <a:xfrm>
              <a:off x="1868" y="2353"/>
              <a:ext cx="178" cy="17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41" name="Rectangle 121"/>
            <p:cNvSpPr>
              <a:spLocks noChangeArrowheads="1"/>
            </p:cNvSpPr>
            <p:nvPr/>
          </p:nvSpPr>
          <p:spPr bwMode="auto">
            <a:xfrm>
              <a:off x="2141" y="2353"/>
              <a:ext cx="179" cy="17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42" name="Rectangle 122"/>
            <p:cNvSpPr>
              <a:spLocks noChangeArrowheads="1"/>
            </p:cNvSpPr>
            <p:nvPr/>
          </p:nvSpPr>
          <p:spPr bwMode="auto">
            <a:xfrm>
              <a:off x="2413" y="2351"/>
              <a:ext cx="181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43" name="Rectangle 123"/>
            <p:cNvSpPr>
              <a:spLocks noChangeArrowheads="1"/>
            </p:cNvSpPr>
            <p:nvPr/>
          </p:nvSpPr>
          <p:spPr bwMode="auto">
            <a:xfrm>
              <a:off x="2684" y="2351"/>
              <a:ext cx="180" cy="169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44" name="Rectangle 124"/>
            <p:cNvSpPr>
              <a:spLocks noChangeArrowheads="1"/>
            </p:cNvSpPr>
            <p:nvPr/>
          </p:nvSpPr>
          <p:spPr bwMode="auto">
            <a:xfrm>
              <a:off x="3232" y="2348"/>
              <a:ext cx="178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45" name="Rectangle 125"/>
            <p:cNvSpPr>
              <a:spLocks noChangeArrowheads="1"/>
            </p:cNvSpPr>
            <p:nvPr/>
          </p:nvSpPr>
          <p:spPr bwMode="auto">
            <a:xfrm>
              <a:off x="1324" y="2602"/>
              <a:ext cx="179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46" name="Rectangle 126"/>
            <p:cNvSpPr>
              <a:spLocks noChangeArrowheads="1"/>
            </p:cNvSpPr>
            <p:nvPr/>
          </p:nvSpPr>
          <p:spPr bwMode="auto">
            <a:xfrm>
              <a:off x="1597" y="2602"/>
              <a:ext cx="178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47" name="Rectangle 127"/>
            <p:cNvSpPr>
              <a:spLocks noChangeArrowheads="1"/>
            </p:cNvSpPr>
            <p:nvPr/>
          </p:nvSpPr>
          <p:spPr bwMode="auto">
            <a:xfrm>
              <a:off x="1868" y="2606"/>
              <a:ext cx="181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48" name="Rectangle 128"/>
            <p:cNvSpPr>
              <a:spLocks noChangeArrowheads="1"/>
            </p:cNvSpPr>
            <p:nvPr/>
          </p:nvSpPr>
          <p:spPr bwMode="auto">
            <a:xfrm>
              <a:off x="2141" y="2606"/>
              <a:ext cx="179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49" name="Rectangle 129"/>
            <p:cNvSpPr>
              <a:spLocks noChangeArrowheads="1"/>
            </p:cNvSpPr>
            <p:nvPr/>
          </p:nvSpPr>
          <p:spPr bwMode="auto">
            <a:xfrm>
              <a:off x="2413" y="2603"/>
              <a:ext cx="179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50" name="Rectangle 130"/>
            <p:cNvSpPr>
              <a:spLocks noChangeArrowheads="1"/>
            </p:cNvSpPr>
            <p:nvPr/>
          </p:nvSpPr>
          <p:spPr bwMode="auto">
            <a:xfrm>
              <a:off x="2684" y="2602"/>
              <a:ext cx="180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51" name="Rectangle 131"/>
            <p:cNvSpPr>
              <a:spLocks noChangeArrowheads="1"/>
            </p:cNvSpPr>
            <p:nvPr/>
          </p:nvSpPr>
          <p:spPr bwMode="auto">
            <a:xfrm>
              <a:off x="2957" y="2602"/>
              <a:ext cx="181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52" name="Rectangle 132"/>
            <p:cNvSpPr>
              <a:spLocks noChangeArrowheads="1"/>
            </p:cNvSpPr>
            <p:nvPr/>
          </p:nvSpPr>
          <p:spPr bwMode="auto">
            <a:xfrm>
              <a:off x="3232" y="2600"/>
              <a:ext cx="178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53" name="Rectangle 133"/>
            <p:cNvSpPr>
              <a:spLocks noChangeArrowheads="1"/>
            </p:cNvSpPr>
            <p:nvPr/>
          </p:nvSpPr>
          <p:spPr bwMode="auto">
            <a:xfrm>
              <a:off x="1324" y="2855"/>
              <a:ext cx="180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54" name="Rectangle 134"/>
            <p:cNvSpPr>
              <a:spLocks noChangeArrowheads="1"/>
            </p:cNvSpPr>
            <p:nvPr/>
          </p:nvSpPr>
          <p:spPr bwMode="auto">
            <a:xfrm>
              <a:off x="1868" y="2857"/>
              <a:ext cx="179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55" name="Rectangle 135"/>
            <p:cNvSpPr>
              <a:spLocks noChangeArrowheads="1"/>
            </p:cNvSpPr>
            <p:nvPr/>
          </p:nvSpPr>
          <p:spPr bwMode="auto">
            <a:xfrm>
              <a:off x="2141" y="2857"/>
              <a:ext cx="179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56" name="Rectangle 136"/>
            <p:cNvSpPr>
              <a:spLocks noChangeArrowheads="1"/>
            </p:cNvSpPr>
            <p:nvPr/>
          </p:nvSpPr>
          <p:spPr bwMode="auto">
            <a:xfrm>
              <a:off x="2413" y="2854"/>
              <a:ext cx="178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57" name="Rectangle 137"/>
            <p:cNvSpPr>
              <a:spLocks noChangeArrowheads="1"/>
            </p:cNvSpPr>
            <p:nvPr/>
          </p:nvSpPr>
          <p:spPr bwMode="auto">
            <a:xfrm>
              <a:off x="2684" y="2855"/>
              <a:ext cx="178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58" name="Rectangle 138"/>
            <p:cNvSpPr>
              <a:spLocks noChangeArrowheads="1"/>
            </p:cNvSpPr>
            <p:nvPr/>
          </p:nvSpPr>
          <p:spPr bwMode="auto">
            <a:xfrm>
              <a:off x="3231" y="2851"/>
              <a:ext cx="180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59" name="Rectangle 139"/>
            <p:cNvSpPr>
              <a:spLocks noChangeArrowheads="1"/>
            </p:cNvSpPr>
            <p:nvPr/>
          </p:nvSpPr>
          <p:spPr bwMode="auto">
            <a:xfrm>
              <a:off x="1324" y="3109"/>
              <a:ext cx="180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60" name="Rectangle 140"/>
            <p:cNvSpPr>
              <a:spLocks noChangeArrowheads="1"/>
            </p:cNvSpPr>
            <p:nvPr/>
          </p:nvSpPr>
          <p:spPr bwMode="auto">
            <a:xfrm>
              <a:off x="1597" y="3109"/>
              <a:ext cx="178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61" name="Rectangle 141"/>
            <p:cNvSpPr>
              <a:spLocks noChangeArrowheads="1"/>
            </p:cNvSpPr>
            <p:nvPr/>
          </p:nvSpPr>
          <p:spPr bwMode="auto">
            <a:xfrm>
              <a:off x="1868" y="3109"/>
              <a:ext cx="181" cy="17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62" name="Rectangle 142"/>
            <p:cNvSpPr>
              <a:spLocks noChangeArrowheads="1"/>
            </p:cNvSpPr>
            <p:nvPr/>
          </p:nvSpPr>
          <p:spPr bwMode="auto">
            <a:xfrm>
              <a:off x="2141" y="3109"/>
              <a:ext cx="179" cy="173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63" name="Rectangle 143"/>
            <p:cNvSpPr>
              <a:spLocks noChangeArrowheads="1"/>
            </p:cNvSpPr>
            <p:nvPr/>
          </p:nvSpPr>
          <p:spPr bwMode="auto">
            <a:xfrm>
              <a:off x="2413" y="3105"/>
              <a:ext cx="178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64" name="Rectangle 144"/>
            <p:cNvSpPr>
              <a:spLocks noChangeArrowheads="1"/>
            </p:cNvSpPr>
            <p:nvPr/>
          </p:nvSpPr>
          <p:spPr bwMode="auto">
            <a:xfrm>
              <a:off x="2684" y="3109"/>
              <a:ext cx="180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65" name="Rectangle 145"/>
            <p:cNvSpPr>
              <a:spLocks noChangeArrowheads="1"/>
            </p:cNvSpPr>
            <p:nvPr/>
          </p:nvSpPr>
          <p:spPr bwMode="auto">
            <a:xfrm>
              <a:off x="2957" y="3109"/>
              <a:ext cx="181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66" name="Rectangle 146"/>
            <p:cNvSpPr>
              <a:spLocks noChangeArrowheads="1"/>
            </p:cNvSpPr>
            <p:nvPr/>
          </p:nvSpPr>
          <p:spPr bwMode="auto">
            <a:xfrm>
              <a:off x="3231" y="3103"/>
              <a:ext cx="179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67" name="Rectangle 147"/>
            <p:cNvSpPr>
              <a:spLocks noChangeArrowheads="1"/>
            </p:cNvSpPr>
            <p:nvPr/>
          </p:nvSpPr>
          <p:spPr bwMode="auto">
            <a:xfrm>
              <a:off x="1597" y="1346"/>
              <a:ext cx="178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68" name="Rectangle 148"/>
            <p:cNvSpPr>
              <a:spLocks noChangeArrowheads="1"/>
            </p:cNvSpPr>
            <p:nvPr/>
          </p:nvSpPr>
          <p:spPr bwMode="auto">
            <a:xfrm>
              <a:off x="2957" y="1598"/>
              <a:ext cx="179" cy="169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69" name="Rectangle 149"/>
            <p:cNvSpPr>
              <a:spLocks noChangeArrowheads="1"/>
            </p:cNvSpPr>
            <p:nvPr/>
          </p:nvSpPr>
          <p:spPr bwMode="auto">
            <a:xfrm>
              <a:off x="2141" y="1850"/>
              <a:ext cx="181" cy="172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70" name="Rectangle 150"/>
            <p:cNvSpPr>
              <a:spLocks noChangeArrowheads="1"/>
            </p:cNvSpPr>
            <p:nvPr/>
          </p:nvSpPr>
          <p:spPr bwMode="auto">
            <a:xfrm>
              <a:off x="1597" y="2099"/>
              <a:ext cx="178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71" name="Rectangle 151"/>
            <p:cNvSpPr>
              <a:spLocks noChangeArrowheads="1"/>
            </p:cNvSpPr>
            <p:nvPr/>
          </p:nvSpPr>
          <p:spPr bwMode="auto">
            <a:xfrm>
              <a:off x="2684" y="2100"/>
              <a:ext cx="180" cy="17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72" name="Rectangle 152"/>
            <p:cNvSpPr>
              <a:spLocks noChangeArrowheads="1"/>
            </p:cNvSpPr>
            <p:nvPr/>
          </p:nvSpPr>
          <p:spPr bwMode="auto">
            <a:xfrm>
              <a:off x="2957" y="2351"/>
              <a:ext cx="179" cy="169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73" name="Rectangle 153"/>
            <p:cNvSpPr>
              <a:spLocks noChangeArrowheads="1"/>
            </p:cNvSpPr>
            <p:nvPr/>
          </p:nvSpPr>
          <p:spPr bwMode="auto">
            <a:xfrm>
              <a:off x="1597" y="2855"/>
              <a:ext cx="178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  <p:sp>
          <p:nvSpPr>
            <p:cNvPr id="1362074" name="Rectangle 154"/>
            <p:cNvSpPr>
              <a:spLocks noChangeArrowheads="1"/>
            </p:cNvSpPr>
            <p:nvPr/>
          </p:nvSpPr>
          <p:spPr bwMode="auto">
            <a:xfrm>
              <a:off x="2957" y="2855"/>
              <a:ext cx="181" cy="171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+mn-cs"/>
              </a:endParaRPr>
            </a:p>
          </p:txBody>
        </p:sp>
      </p:grpSp>
      <p:sp>
        <p:nvSpPr>
          <p:cNvPr id="1362075" name="Rectangle 155"/>
          <p:cNvSpPr>
            <a:spLocks noChangeArrowheads="1"/>
          </p:cNvSpPr>
          <p:nvPr/>
        </p:nvSpPr>
        <p:spPr bwMode="auto">
          <a:xfrm>
            <a:off x="969963" y="2925763"/>
            <a:ext cx="569912" cy="1905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Serdes</a:t>
            </a:r>
          </a:p>
        </p:txBody>
      </p:sp>
      <p:sp>
        <p:nvSpPr>
          <p:cNvPr id="1362076" name="Rectangle 156"/>
          <p:cNvSpPr>
            <a:spLocks noChangeArrowheads="1"/>
          </p:cNvSpPr>
          <p:nvPr/>
        </p:nvSpPr>
        <p:spPr bwMode="auto">
          <a:xfrm>
            <a:off x="969963" y="5205413"/>
            <a:ext cx="571500" cy="1905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Serdes</a:t>
            </a:r>
          </a:p>
        </p:txBody>
      </p:sp>
      <p:sp>
        <p:nvSpPr>
          <p:cNvPr id="1362077" name="Rectangle 157"/>
          <p:cNvSpPr>
            <a:spLocks noChangeArrowheads="1"/>
          </p:cNvSpPr>
          <p:nvPr/>
        </p:nvSpPr>
        <p:spPr bwMode="auto">
          <a:xfrm>
            <a:off x="5594350" y="4157663"/>
            <a:ext cx="560388" cy="314325"/>
          </a:xfrm>
          <a:prstGeom prst="rect">
            <a:avLst/>
          </a:prstGeom>
          <a:solidFill>
            <a:srgbClr val="89B0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Flexible IO</a:t>
            </a:r>
          </a:p>
        </p:txBody>
      </p:sp>
      <p:sp>
        <p:nvSpPr>
          <p:cNvPr id="1362078" name="Rectangle 158"/>
          <p:cNvSpPr>
            <a:spLocks noChangeArrowheads="1"/>
          </p:cNvSpPr>
          <p:nvPr/>
        </p:nvSpPr>
        <p:spPr bwMode="auto">
          <a:xfrm>
            <a:off x="5591175" y="3297238"/>
            <a:ext cx="560388" cy="300037"/>
          </a:xfrm>
          <a:prstGeom prst="rect">
            <a:avLst/>
          </a:prstGeom>
          <a:solidFill>
            <a:srgbClr val="89B0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GbE 0</a:t>
            </a:r>
          </a:p>
        </p:txBody>
      </p:sp>
      <p:sp>
        <p:nvSpPr>
          <p:cNvPr id="1362079" name="Rectangle 159"/>
          <p:cNvSpPr>
            <a:spLocks noChangeArrowheads="1"/>
          </p:cNvSpPr>
          <p:nvPr/>
        </p:nvSpPr>
        <p:spPr bwMode="auto">
          <a:xfrm>
            <a:off x="5591175" y="3746500"/>
            <a:ext cx="560388" cy="315913"/>
          </a:xfrm>
          <a:prstGeom prst="rect">
            <a:avLst/>
          </a:prstGeom>
          <a:solidFill>
            <a:srgbClr val="89B0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GbE 1</a:t>
            </a:r>
          </a:p>
        </p:txBody>
      </p:sp>
      <p:sp>
        <p:nvSpPr>
          <p:cNvPr id="1362080" name="Rectangle 160"/>
          <p:cNvSpPr>
            <a:spLocks noChangeArrowheads="1"/>
          </p:cNvSpPr>
          <p:nvPr/>
        </p:nvSpPr>
        <p:spPr bwMode="auto">
          <a:xfrm>
            <a:off x="965200" y="3746500"/>
            <a:ext cx="560388" cy="382588"/>
          </a:xfrm>
          <a:prstGeom prst="rect">
            <a:avLst/>
          </a:prstGeom>
          <a:solidFill>
            <a:srgbClr val="89B0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Flexible IO</a:t>
            </a:r>
          </a:p>
        </p:txBody>
      </p:sp>
      <p:sp>
        <p:nvSpPr>
          <p:cNvPr id="1362081" name="Rectangle 161"/>
          <p:cNvSpPr>
            <a:spLocks noChangeArrowheads="1"/>
          </p:cNvSpPr>
          <p:nvPr/>
        </p:nvSpPr>
        <p:spPr bwMode="auto">
          <a:xfrm>
            <a:off x="965200" y="3171825"/>
            <a:ext cx="546100" cy="528638"/>
          </a:xfrm>
          <a:prstGeom prst="rect">
            <a:avLst/>
          </a:prstGeom>
          <a:solidFill>
            <a:srgbClr val="89B0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UART, HPI</a:t>
            </a:r>
          </a:p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JTAG, I2C,</a:t>
            </a:r>
          </a:p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Arial Narrow" pitchFamily="34" charset="0"/>
                <a:cs typeface="+mn-cs"/>
              </a:rPr>
              <a:t>SPI</a:t>
            </a:r>
          </a:p>
        </p:txBody>
      </p:sp>
      <p:sp>
        <p:nvSpPr>
          <p:cNvPr id="11279" name="AutoShape 162"/>
          <p:cNvSpPr>
            <a:spLocks noChangeArrowheads="1"/>
          </p:cNvSpPr>
          <p:nvPr/>
        </p:nvSpPr>
        <p:spPr bwMode="auto">
          <a:xfrm rot="5400000">
            <a:off x="4691063" y="1165225"/>
            <a:ext cx="374650" cy="320675"/>
          </a:xfrm>
          <a:prstGeom prst="leftRightArrow">
            <a:avLst>
              <a:gd name="adj1" fmla="val 50000"/>
              <a:gd name="adj2" fmla="val 23366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0" name="AutoShape 163"/>
          <p:cNvSpPr>
            <a:spLocks noChangeArrowheads="1"/>
          </p:cNvSpPr>
          <p:nvPr/>
        </p:nvSpPr>
        <p:spPr bwMode="auto">
          <a:xfrm>
            <a:off x="596900" y="2419350"/>
            <a:ext cx="377825" cy="319088"/>
          </a:xfrm>
          <a:prstGeom prst="leftRightArrow">
            <a:avLst>
              <a:gd name="adj1" fmla="val 50000"/>
              <a:gd name="adj2" fmla="val 23682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1" name="AutoShape 164"/>
          <p:cNvSpPr>
            <a:spLocks noChangeArrowheads="1"/>
          </p:cNvSpPr>
          <p:nvPr/>
        </p:nvSpPr>
        <p:spPr bwMode="auto">
          <a:xfrm>
            <a:off x="596900" y="4656138"/>
            <a:ext cx="377825" cy="319087"/>
          </a:xfrm>
          <a:prstGeom prst="leftRightArrow">
            <a:avLst>
              <a:gd name="adj1" fmla="val 50000"/>
              <a:gd name="adj2" fmla="val 23682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AutoShape 165"/>
          <p:cNvSpPr>
            <a:spLocks noChangeArrowheads="1"/>
          </p:cNvSpPr>
          <p:nvPr/>
        </p:nvSpPr>
        <p:spPr bwMode="auto">
          <a:xfrm>
            <a:off x="596900" y="3290888"/>
            <a:ext cx="377825" cy="319087"/>
          </a:xfrm>
          <a:prstGeom prst="leftRightArrow">
            <a:avLst>
              <a:gd name="adj1" fmla="val 50000"/>
              <a:gd name="adj2" fmla="val 23682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11283" name="AutoShape 166"/>
          <p:cNvSpPr>
            <a:spLocks noChangeArrowheads="1"/>
          </p:cNvSpPr>
          <p:nvPr/>
        </p:nvSpPr>
        <p:spPr bwMode="auto">
          <a:xfrm>
            <a:off x="596900" y="3778250"/>
            <a:ext cx="377825" cy="319088"/>
          </a:xfrm>
          <a:prstGeom prst="leftRightArrow">
            <a:avLst>
              <a:gd name="adj1" fmla="val 50000"/>
              <a:gd name="adj2" fmla="val 23682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11284" name="AutoShape 167"/>
          <p:cNvSpPr>
            <a:spLocks noChangeArrowheads="1"/>
          </p:cNvSpPr>
          <p:nvPr/>
        </p:nvSpPr>
        <p:spPr bwMode="auto">
          <a:xfrm>
            <a:off x="6164263" y="2339975"/>
            <a:ext cx="377825" cy="320675"/>
          </a:xfrm>
          <a:prstGeom prst="leftRightArrow">
            <a:avLst>
              <a:gd name="adj1" fmla="val 50000"/>
              <a:gd name="adj2" fmla="val 23564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5" name="AutoShape 168"/>
          <p:cNvSpPr>
            <a:spLocks noChangeArrowheads="1"/>
          </p:cNvSpPr>
          <p:nvPr/>
        </p:nvSpPr>
        <p:spPr bwMode="auto">
          <a:xfrm>
            <a:off x="6164263" y="4879975"/>
            <a:ext cx="377825" cy="320675"/>
          </a:xfrm>
          <a:prstGeom prst="leftRightArrow">
            <a:avLst>
              <a:gd name="adj1" fmla="val 50000"/>
              <a:gd name="adj2" fmla="val 23564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6" name="AutoShape 169"/>
          <p:cNvSpPr>
            <a:spLocks noChangeArrowheads="1"/>
          </p:cNvSpPr>
          <p:nvPr/>
        </p:nvSpPr>
        <p:spPr bwMode="auto">
          <a:xfrm>
            <a:off x="6164263" y="3282950"/>
            <a:ext cx="377825" cy="317500"/>
          </a:xfrm>
          <a:prstGeom prst="leftRightArrow">
            <a:avLst>
              <a:gd name="adj1" fmla="val 50000"/>
              <a:gd name="adj2" fmla="val 23800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7" name="AutoShape 170"/>
          <p:cNvSpPr>
            <a:spLocks noChangeArrowheads="1"/>
          </p:cNvSpPr>
          <p:nvPr/>
        </p:nvSpPr>
        <p:spPr bwMode="auto">
          <a:xfrm>
            <a:off x="6164263" y="3749675"/>
            <a:ext cx="377825" cy="319088"/>
          </a:xfrm>
          <a:prstGeom prst="leftRightArrow">
            <a:avLst>
              <a:gd name="adj1" fmla="val 50000"/>
              <a:gd name="adj2" fmla="val 23682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11288" name="AutoShape 171"/>
          <p:cNvSpPr>
            <a:spLocks noChangeArrowheads="1"/>
          </p:cNvSpPr>
          <p:nvPr/>
        </p:nvSpPr>
        <p:spPr bwMode="auto">
          <a:xfrm>
            <a:off x="6164263" y="4146550"/>
            <a:ext cx="377825" cy="320675"/>
          </a:xfrm>
          <a:prstGeom prst="leftRightArrow">
            <a:avLst>
              <a:gd name="adj1" fmla="val 50000"/>
              <a:gd name="adj2" fmla="val 23564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11289" name="AutoShape 172"/>
          <p:cNvSpPr>
            <a:spLocks noChangeArrowheads="1"/>
          </p:cNvSpPr>
          <p:nvPr/>
        </p:nvSpPr>
        <p:spPr bwMode="auto">
          <a:xfrm rot="5400000">
            <a:off x="2051844" y="5950744"/>
            <a:ext cx="376238" cy="323850"/>
          </a:xfrm>
          <a:prstGeom prst="leftRightArrow">
            <a:avLst>
              <a:gd name="adj1" fmla="val 50000"/>
              <a:gd name="adj2" fmla="val 23235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0" name="AutoShape 173"/>
          <p:cNvSpPr>
            <a:spLocks noChangeArrowheads="1"/>
          </p:cNvSpPr>
          <p:nvPr/>
        </p:nvSpPr>
        <p:spPr bwMode="auto">
          <a:xfrm rot="5400000">
            <a:off x="4690269" y="5950744"/>
            <a:ext cx="376238" cy="323850"/>
          </a:xfrm>
          <a:prstGeom prst="leftRightArrow">
            <a:avLst>
              <a:gd name="adj1" fmla="val 50000"/>
              <a:gd name="adj2" fmla="val 23235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AutoShape 174"/>
          <p:cNvSpPr>
            <a:spLocks noChangeArrowheads="1"/>
          </p:cNvSpPr>
          <p:nvPr/>
        </p:nvSpPr>
        <p:spPr bwMode="auto">
          <a:xfrm rot="5400000">
            <a:off x="2052638" y="1154112"/>
            <a:ext cx="376238" cy="322263"/>
          </a:xfrm>
          <a:prstGeom prst="leftRightArrow">
            <a:avLst>
              <a:gd name="adj1" fmla="val 50000"/>
              <a:gd name="adj2" fmla="val 23350"/>
            </a:avLst>
          </a:prstGeom>
          <a:solidFill>
            <a:srgbClr val="FBE0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292" name="Group 175"/>
          <p:cNvGrpSpPr>
            <a:grpSpLocks/>
          </p:cNvGrpSpPr>
          <p:nvPr/>
        </p:nvGrpSpPr>
        <p:grpSpPr bwMode="auto">
          <a:xfrm>
            <a:off x="2235200" y="5427663"/>
            <a:ext cx="2614613" cy="161925"/>
            <a:chOff x="1612" y="3288"/>
            <a:chExt cx="1485" cy="92"/>
          </a:xfrm>
        </p:grpSpPr>
        <p:sp>
          <p:nvSpPr>
            <p:cNvPr id="11383" name="AutoShape 176"/>
            <p:cNvSpPr>
              <a:spLocks noChangeArrowheads="1"/>
            </p:cNvSpPr>
            <p:nvPr/>
          </p:nvSpPr>
          <p:spPr bwMode="auto">
            <a:xfrm rot="5400000">
              <a:off x="3012" y="3295"/>
              <a:ext cx="88" cy="82"/>
            </a:xfrm>
            <a:prstGeom prst="leftRightArrow">
              <a:avLst>
                <a:gd name="adj1" fmla="val 50000"/>
                <a:gd name="adj2" fmla="val 2146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AutoShape 177"/>
            <p:cNvSpPr>
              <a:spLocks noChangeArrowheads="1"/>
            </p:cNvSpPr>
            <p:nvPr/>
          </p:nvSpPr>
          <p:spPr bwMode="auto">
            <a:xfrm rot="5400000">
              <a:off x="2732" y="3295"/>
              <a:ext cx="88" cy="81"/>
            </a:xfrm>
            <a:prstGeom prst="leftRightArrow">
              <a:avLst>
                <a:gd name="adj1" fmla="val 50000"/>
                <a:gd name="adj2" fmla="val 2172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AutoShape 178"/>
            <p:cNvSpPr>
              <a:spLocks noChangeArrowheads="1"/>
            </p:cNvSpPr>
            <p:nvPr/>
          </p:nvSpPr>
          <p:spPr bwMode="auto">
            <a:xfrm rot="5400000">
              <a:off x="2431" y="3291"/>
              <a:ext cx="88" cy="81"/>
            </a:xfrm>
            <a:prstGeom prst="leftRightArrow">
              <a:avLst>
                <a:gd name="adj1" fmla="val 50000"/>
                <a:gd name="adj2" fmla="val 2172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AutoShape 179"/>
            <p:cNvSpPr>
              <a:spLocks noChangeArrowheads="1"/>
            </p:cNvSpPr>
            <p:nvPr/>
          </p:nvSpPr>
          <p:spPr bwMode="auto">
            <a:xfrm rot="5400000">
              <a:off x="2497" y="3291"/>
              <a:ext cx="88" cy="82"/>
            </a:xfrm>
            <a:prstGeom prst="leftRightArrow">
              <a:avLst>
                <a:gd name="adj1" fmla="val 50000"/>
                <a:gd name="adj2" fmla="val 2146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AutoShape 180"/>
            <p:cNvSpPr>
              <a:spLocks noChangeArrowheads="1"/>
            </p:cNvSpPr>
            <p:nvPr/>
          </p:nvSpPr>
          <p:spPr bwMode="auto">
            <a:xfrm rot="5400000">
              <a:off x="1917" y="3295"/>
              <a:ext cx="88" cy="82"/>
            </a:xfrm>
            <a:prstGeom prst="leftRightArrow">
              <a:avLst>
                <a:gd name="adj1" fmla="val 50000"/>
                <a:gd name="adj2" fmla="val 2146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AutoShape 181"/>
            <p:cNvSpPr>
              <a:spLocks noChangeArrowheads="1"/>
            </p:cNvSpPr>
            <p:nvPr/>
          </p:nvSpPr>
          <p:spPr bwMode="auto">
            <a:xfrm rot="5400000">
              <a:off x="1689" y="3295"/>
              <a:ext cx="88" cy="82"/>
            </a:xfrm>
            <a:prstGeom prst="leftRightArrow">
              <a:avLst>
                <a:gd name="adj1" fmla="val 50000"/>
                <a:gd name="adj2" fmla="val 2146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AutoShape 182"/>
            <p:cNvSpPr>
              <a:spLocks noChangeArrowheads="1"/>
            </p:cNvSpPr>
            <p:nvPr/>
          </p:nvSpPr>
          <p:spPr bwMode="auto">
            <a:xfrm rot="5400000">
              <a:off x="1609" y="3295"/>
              <a:ext cx="88" cy="82"/>
            </a:xfrm>
            <a:prstGeom prst="leftRightArrow">
              <a:avLst>
                <a:gd name="adj1" fmla="val 50000"/>
                <a:gd name="adj2" fmla="val 2146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AutoShape 183"/>
            <p:cNvSpPr>
              <a:spLocks noChangeArrowheads="1"/>
            </p:cNvSpPr>
            <p:nvPr/>
          </p:nvSpPr>
          <p:spPr bwMode="auto">
            <a:xfrm rot="5400000">
              <a:off x="2183" y="3295"/>
              <a:ext cx="88" cy="82"/>
            </a:xfrm>
            <a:prstGeom prst="leftRightArrow">
              <a:avLst>
                <a:gd name="adj1" fmla="val 50000"/>
                <a:gd name="adj2" fmla="val 2146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93" name="AutoShape 184"/>
          <p:cNvSpPr>
            <a:spLocks noChangeArrowheads="1"/>
          </p:cNvSpPr>
          <p:nvPr/>
        </p:nvSpPr>
        <p:spPr bwMode="auto">
          <a:xfrm>
            <a:off x="1562100" y="2474913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AutoShape 185"/>
          <p:cNvSpPr>
            <a:spLocks noChangeArrowheads="1"/>
          </p:cNvSpPr>
          <p:nvPr/>
        </p:nvSpPr>
        <p:spPr bwMode="auto">
          <a:xfrm>
            <a:off x="1562100" y="2595563"/>
            <a:ext cx="158750" cy="141287"/>
          </a:xfrm>
          <a:prstGeom prst="leftRightArrow">
            <a:avLst>
              <a:gd name="adj1" fmla="val 50000"/>
              <a:gd name="adj2" fmla="val 224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AutoShape 186"/>
          <p:cNvSpPr>
            <a:spLocks noChangeArrowheads="1"/>
          </p:cNvSpPr>
          <p:nvPr/>
        </p:nvSpPr>
        <p:spPr bwMode="auto">
          <a:xfrm>
            <a:off x="1562100" y="2870200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AutoShape 187"/>
          <p:cNvSpPr>
            <a:spLocks noChangeArrowheads="1"/>
          </p:cNvSpPr>
          <p:nvPr/>
        </p:nvSpPr>
        <p:spPr bwMode="auto">
          <a:xfrm>
            <a:off x="1562100" y="2990850"/>
            <a:ext cx="158750" cy="141288"/>
          </a:xfrm>
          <a:prstGeom prst="leftRightArrow">
            <a:avLst>
              <a:gd name="adj1" fmla="val 50000"/>
              <a:gd name="adj2" fmla="val 224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AutoShape 188"/>
          <p:cNvSpPr>
            <a:spLocks noChangeArrowheads="1"/>
          </p:cNvSpPr>
          <p:nvPr/>
        </p:nvSpPr>
        <p:spPr bwMode="auto">
          <a:xfrm>
            <a:off x="1562100" y="3397250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AutoShape 189"/>
          <p:cNvSpPr>
            <a:spLocks noChangeArrowheads="1"/>
          </p:cNvSpPr>
          <p:nvPr/>
        </p:nvSpPr>
        <p:spPr bwMode="auto">
          <a:xfrm>
            <a:off x="1562100" y="3865563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AutoShape 190"/>
          <p:cNvSpPr>
            <a:spLocks noChangeArrowheads="1"/>
          </p:cNvSpPr>
          <p:nvPr/>
        </p:nvSpPr>
        <p:spPr bwMode="auto">
          <a:xfrm>
            <a:off x="1562100" y="4406900"/>
            <a:ext cx="158750" cy="141288"/>
          </a:xfrm>
          <a:prstGeom prst="leftRightArrow">
            <a:avLst>
              <a:gd name="adj1" fmla="val 50000"/>
              <a:gd name="adj2" fmla="val 224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AutoShape 191"/>
          <p:cNvSpPr>
            <a:spLocks noChangeArrowheads="1"/>
          </p:cNvSpPr>
          <p:nvPr/>
        </p:nvSpPr>
        <p:spPr bwMode="auto">
          <a:xfrm>
            <a:off x="1562100" y="4308475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1" name="AutoShape 192"/>
          <p:cNvSpPr>
            <a:spLocks noChangeArrowheads="1"/>
          </p:cNvSpPr>
          <p:nvPr/>
        </p:nvSpPr>
        <p:spPr bwMode="auto">
          <a:xfrm>
            <a:off x="1562100" y="4826000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2" name="AutoShape 193"/>
          <p:cNvSpPr>
            <a:spLocks noChangeArrowheads="1"/>
          </p:cNvSpPr>
          <p:nvPr/>
        </p:nvSpPr>
        <p:spPr bwMode="auto">
          <a:xfrm>
            <a:off x="1562100" y="4727575"/>
            <a:ext cx="158750" cy="141288"/>
          </a:xfrm>
          <a:prstGeom prst="leftRightArrow">
            <a:avLst>
              <a:gd name="adj1" fmla="val 50000"/>
              <a:gd name="adj2" fmla="val 2247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303" name="Group 194"/>
          <p:cNvGrpSpPr>
            <a:grpSpLocks/>
          </p:cNvGrpSpPr>
          <p:nvPr/>
        </p:nvGrpSpPr>
        <p:grpSpPr bwMode="auto">
          <a:xfrm>
            <a:off x="2244725" y="1841500"/>
            <a:ext cx="2613025" cy="163513"/>
            <a:chOff x="1618" y="1251"/>
            <a:chExt cx="1484" cy="93"/>
          </a:xfrm>
        </p:grpSpPr>
        <p:sp>
          <p:nvSpPr>
            <p:cNvPr id="11375" name="AutoShape 195"/>
            <p:cNvSpPr>
              <a:spLocks noChangeArrowheads="1"/>
            </p:cNvSpPr>
            <p:nvPr/>
          </p:nvSpPr>
          <p:spPr bwMode="auto">
            <a:xfrm rot="5400000">
              <a:off x="3016" y="1259"/>
              <a:ext cx="89" cy="82"/>
            </a:xfrm>
            <a:prstGeom prst="leftRightArrow">
              <a:avLst>
                <a:gd name="adj1" fmla="val 50000"/>
                <a:gd name="adj2" fmla="val 2170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AutoShape 196"/>
            <p:cNvSpPr>
              <a:spLocks noChangeArrowheads="1"/>
            </p:cNvSpPr>
            <p:nvPr/>
          </p:nvSpPr>
          <p:spPr bwMode="auto">
            <a:xfrm rot="5400000">
              <a:off x="2736" y="1259"/>
              <a:ext cx="89" cy="82"/>
            </a:xfrm>
            <a:prstGeom prst="leftRightArrow">
              <a:avLst>
                <a:gd name="adj1" fmla="val 50000"/>
                <a:gd name="adj2" fmla="val 2170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AutoShape 197"/>
            <p:cNvSpPr>
              <a:spLocks noChangeArrowheads="1"/>
            </p:cNvSpPr>
            <p:nvPr/>
          </p:nvSpPr>
          <p:spPr bwMode="auto">
            <a:xfrm rot="5400000">
              <a:off x="2435" y="1255"/>
              <a:ext cx="89" cy="82"/>
            </a:xfrm>
            <a:prstGeom prst="leftRightArrow">
              <a:avLst>
                <a:gd name="adj1" fmla="val 50000"/>
                <a:gd name="adj2" fmla="val 2170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AutoShape 198"/>
            <p:cNvSpPr>
              <a:spLocks noChangeArrowheads="1"/>
            </p:cNvSpPr>
            <p:nvPr/>
          </p:nvSpPr>
          <p:spPr bwMode="auto">
            <a:xfrm rot="5400000">
              <a:off x="2502" y="1255"/>
              <a:ext cx="89" cy="81"/>
            </a:xfrm>
            <a:prstGeom prst="leftRightArrow">
              <a:avLst>
                <a:gd name="adj1" fmla="val 50000"/>
                <a:gd name="adj2" fmla="val 21975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AutoShape 199"/>
            <p:cNvSpPr>
              <a:spLocks noChangeArrowheads="1"/>
            </p:cNvSpPr>
            <p:nvPr/>
          </p:nvSpPr>
          <p:spPr bwMode="auto">
            <a:xfrm rot="5400000">
              <a:off x="1922" y="1259"/>
              <a:ext cx="89" cy="82"/>
            </a:xfrm>
            <a:prstGeom prst="leftRightArrow">
              <a:avLst>
                <a:gd name="adj1" fmla="val 50000"/>
                <a:gd name="adj2" fmla="val 2170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AutoShape 200"/>
            <p:cNvSpPr>
              <a:spLocks noChangeArrowheads="1"/>
            </p:cNvSpPr>
            <p:nvPr/>
          </p:nvSpPr>
          <p:spPr bwMode="auto">
            <a:xfrm rot="5400000">
              <a:off x="1694" y="1259"/>
              <a:ext cx="89" cy="82"/>
            </a:xfrm>
            <a:prstGeom prst="leftRightArrow">
              <a:avLst>
                <a:gd name="adj1" fmla="val 50000"/>
                <a:gd name="adj2" fmla="val 2170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AutoShape 201"/>
            <p:cNvSpPr>
              <a:spLocks noChangeArrowheads="1"/>
            </p:cNvSpPr>
            <p:nvPr/>
          </p:nvSpPr>
          <p:spPr bwMode="auto">
            <a:xfrm rot="5400000">
              <a:off x="1614" y="1259"/>
              <a:ext cx="89" cy="82"/>
            </a:xfrm>
            <a:prstGeom prst="leftRightArrow">
              <a:avLst>
                <a:gd name="adj1" fmla="val 50000"/>
                <a:gd name="adj2" fmla="val 2170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AutoShape 202"/>
            <p:cNvSpPr>
              <a:spLocks noChangeArrowheads="1"/>
            </p:cNvSpPr>
            <p:nvPr/>
          </p:nvSpPr>
          <p:spPr bwMode="auto">
            <a:xfrm rot="5400000">
              <a:off x="2188" y="1259"/>
              <a:ext cx="89" cy="81"/>
            </a:xfrm>
            <a:prstGeom prst="leftRightArrow">
              <a:avLst>
                <a:gd name="adj1" fmla="val 50000"/>
                <a:gd name="adj2" fmla="val 21975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04" name="AutoShape 203"/>
          <p:cNvSpPr>
            <a:spLocks noChangeArrowheads="1"/>
          </p:cNvSpPr>
          <p:nvPr/>
        </p:nvSpPr>
        <p:spPr bwMode="auto">
          <a:xfrm>
            <a:off x="5427663" y="2058988"/>
            <a:ext cx="158750" cy="141287"/>
          </a:xfrm>
          <a:prstGeom prst="leftRightArrow">
            <a:avLst>
              <a:gd name="adj1" fmla="val 50000"/>
              <a:gd name="adj2" fmla="val 2247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5" name="AutoShape 204"/>
          <p:cNvSpPr>
            <a:spLocks noChangeArrowheads="1"/>
          </p:cNvSpPr>
          <p:nvPr/>
        </p:nvSpPr>
        <p:spPr bwMode="auto">
          <a:xfrm>
            <a:off x="5427663" y="2178050"/>
            <a:ext cx="158750" cy="141288"/>
          </a:xfrm>
          <a:prstGeom prst="leftRightArrow">
            <a:avLst>
              <a:gd name="adj1" fmla="val 50000"/>
              <a:gd name="adj2" fmla="val 224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6" name="AutoShape 205"/>
          <p:cNvSpPr>
            <a:spLocks noChangeArrowheads="1"/>
          </p:cNvSpPr>
          <p:nvPr/>
        </p:nvSpPr>
        <p:spPr bwMode="auto">
          <a:xfrm>
            <a:off x="5427663" y="2490788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7" name="AutoShape 206"/>
          <p:cNvSpPr>
            <a:spLocks noChangeArrowheads="1"/>
          </p:cNvSpPr>
          <p:nvPr/>
        </p:nvSpPr>
        <p:spPr bwMode="auto">
          <a:xfrm>
            <a:off x="5427663" y="2613025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8" name="AutoShape 207"/>
          <p:cNvSpPr>
            <a:spLocks noChangeArrowheads="1"/>
          </p:cNvSpPr>
          <p:nvPr/>
        </p:nvSpPr>
        <p:spPr bwMode="auto">
          <a:xfrm flipV="1">
            <a:off x="5427663" y="3344863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9" name="AutoShape 208"/>
          <p:cNvSpPr>
            <a:spLocks noChangeArrowheads="1"/>
          </p:cNvSpPr>
          <p:nvPr/>
        </p:nvSpPr>
        <p:spPr bwMode="auto">
          <a:xfrm flipV="1">
            <a:off x="5427663" y="3481388"/>
            <a:ext cx="158750" cy="141287"/>
          </a:xfrm>
          <a:prstGeom prst="leftRightArrow">
            <a:avLst>
              <a:gd name="adj1" fmla="val 50000"/>
              <a:gd name="adj2" fmla="val 224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0" name="AutoShape 209"/>
          <p:cNvSpPr>
            <a:spLocks noChangeArrowheads="1"/>
          </p:cNvSpPr>
          <p:nvPr/>
        </p:nvSpPr>
        <p:spPr bwMode="auto">
          <a:xfrm>
            <a:off x="5427663" y="4262438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1" name="AutoShape 210"/>
          <p:cNvSpPr>
            <a:spLocks noChangeArrowheads="1"/>
          </p:cNvSpPr>
          <p:nvPr/>
        </p:nvSpPr>
        <p:spPr bwMode="auto">
          <a:xfrm>
            <a:off x="5427663" y="4802188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2" name="AutoShape 211"/>
          <p:cNvSpPr>
            <a:spLocks noChangeArrowheads="1"/>
          </p:cNvSpPr>
          <p:nvPr/>
        </p:nvSpPr>
        <p:spPr bwMode="auto">
          <a:xfrm>
            <a:off x="5427663" y="4703763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3" name="AutoShape 212"/>
          <p:cNvSpPr>
            <a:spLocks noChangeArrowheads="1"/>
          </p:cNvSpPr>
          <p:nvPr/>
        </p:nvSpPr>
        <p:spPr bwMode="auto">
          <a:xfrm>
            <a:off x="5427663" y="5222875"/>
            <a:ext cx="158750" cy="141288"/>
          </a:xfrm>
          <a:prstGeom prst="leftRightArrow">
            <a:avLst>
              <a:gd name="adj1" fmla="val 50000"/>
              <a:gd name="adj2" fmla="val 224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4" name="AutoShape 213"/>
          <p:cNvSpPr>
            <a:spLocks noChangeArrowheads="1"/>
          </p:cNvSpPr>
          <p:nvPr/>
        </p:nvSpPr>
        <p:spPr bwMode="auto">
          <a:xfrm>
            <a:off x="5427663" y="5124450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5" name="AutoShape 214"/>
          <p:cNvSpPr>
            <a:spLocks noChangeArrowheads="1"/>
          </p:cNvSpPr>
          <p:nvPr/>
        </p:nvSpPr>
        <p:spPr bwMode="auto">
          <a:xfrm flipV="1">
            <a:off x="5427663" y="3792538"/>
            <a:ext cx="158750" cy="142875"/>
          </a:xfrm>
          <a:prstGeom prst="leftRightArrow">
            <a:avLst>
              <a:gd name="adj1" fmla="val 50000"/>
              <a:gd name="adj2" fmla="val 2222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6" name="AutoShape 215"/>
          <p:cNvSpPr>
            <a:spLocks noChangeArrowheads="1"/>
          </p:cNvSpPr>
          <p:nvPr/>
        </p:nvSpPr>
        <p:spPr bwMode="auto">
          <a:xfrm flipV="1">
            <a:off x="5427663" y="3929063"/>
            <a:ext cx="158750" cy="141287"/>
          </a:xfrm>
          <a:prstGeom prst="leftRightArrow">
            <a:avLst>
              <a:gd name="adj1" fmla="val 50000"/>
              <a:gd name="adj2" fmla="val 224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136" name="Rectangle 216"/>
          <p:cNvSpPr>
            <a:spLocks noChangeArrowheads="1"/>
          </p:cNvSpPr>
          <p:nvPr/>
        </p:nvSpPr>
        <p:spPr bwMode="auto">
          <a:xfrm>
            <a:off x="1017588" y="5603875"/>
            <a:ext cx="2446337" cy="301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  <a:cs typeface="+mn-cs"/>
              </a:rPr>
              <a:t>DDR2 Memory Controller 3</a:t>
            </a:r>
          </a:p>
        </p:txBody>
      </p:sp>
      <p:sp>
        <p:nvSpPr>
          <p:cNvPr id="1362137" name="Rectangle 217"/>
          <p:cNvSpPr>
            <a:spLocks noChangeArrowheads="1"/>
          </p:cNvSpPr>
          <p:nvPr/>
        </p:nvSpPr>
        <p:spPr bwMode="auto">
          <a:xfrm>
            <a:off x="971550" y="1504950"/>
            <a:ext cx="2536825" cy="301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  <a:cs typeface="+mn-cs"/>
              </a:rPr>
              <a:t>DDR2 Memory Controller 0</a:t>
            </a:r>
          </a:p>
        </p:txBody>
      </p:sp>
      <p:grpSp>
        <p:nvGrpSpPr>
          <p:cNvPr id="11319" name="Group 218"/>
          <p:cNvGrpSpPr>
            <a:grpSpLocks/>
          </p:cNvGrpSpPr>
          <p:nvPr/>
        </p:nvGrpSpPr>
        <p:grpSpPr bwMode="auto">
          <a:xfrm>
            <a:off x="3613150" y="1504950"/>
            <a:ext cx="2528888" cy="4400550"/>
            <a:chOff x="2276" y="948"/>
            <a:chExt cx="1858" cy="2772"/>
          </a:xfrm>
        </p:grpSpPr>
        <p:sp>
          <p:nvSpPr>
            <p:cNvPr id="1362139" name="Rectangle 219"/>
            <p:cNvSpPr>
              <a:spLocks noChangeArrowheads="1"/>
            </p:cNvSpPr>
            <p:nvPr/>
          </p:nvSpPr>
          <p:spPr bwMode="auto">
            <a:xfrm>
              <a:off x="2276" y="3530"/>
              <a:ext cx="1858" cy="19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DDR2 Memory Controller 2</a:t>
              </a:r>
            </a:p>
          </p:txBody>
        </p:sp>
        <p:sp>
          <p:nvSpPr>
            <p:cNvPr id="1362140" name="Rectangle 220"/>
            <p:cNvSpPr>
              <a:spLocks noChangeArrowheads="1"/>
            </p:cNvSpPr>
            <p:nvPr/>
          </p:nvSpPr>
          <p:spPr bwMode="auto">
            <a:xfrm>
              <a:off x="2276" y="948"/>
              <a:ext cx="1848" cy="19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b="1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DDR2 Memory Controller 1</a:t>
              </a:r>
            </a:p>
          </p:txBody>
        </p:sp>
      </p:grpSp>
      <p:grpSp>
        <p:nvGrpSpPr>
          <p:cNvPr id="11320" name="Group 221"/>
          <p:cNvGrpSpPr>
            <a:grpSpLocks/>
          </p:cNvGrpSpPr>
          <p:nvPr/>
        </p:nvGrpSpPr>
        <p:grpSpPr bwMode="auto">
          <a:xfrm>
            <a:off x="5589588" y="2230438"/>
            <a:ext cx="547687" cy="752475"/>
            <a:chOff x="3864" y="1405"/>
            <a:chExt cx="263" cy="474"/>
          </a:xfrm>
        </p:grpSpPr>
        <p:sp>
          <p:nvSpPr>
            <p:cNvPr id="1362142" name="Rectangle 222"/>
            <p:cNvSpPr>
              <a:spLocks noChangeArrowheads="1"/>
            </p:cNvSpPr>
            <p:nvPr/>
          </p:nvSpPr>
          <p:spPr bwMode="auto">
            <a:xfrm>
              <a:off x="3864" y="1405"/>
              <a:ext cx="263" cy="474"/>
            </a:xfrm>
            <a:prstGeom prst="rect">
              <a:avLst/>
            </a:prstGeom>
            <a:solidFill>
              <a:srgbClr val="89B0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chemeClr val="tx1"/>
                  </a:solidFill>
                  <a:latin typeface="Arial Narrow" charset="0"/>
                </a:rPr>
                <a:t>XAUI</a:t>
              </a:r>
            </a:p>
            <a:p>
              <a:r>
                <a:rPr lang="en-US" b="1">
                  <a:solidFill>
                    <a:schemeClr val="tx1"/>
                  </a:solidFill>
                  <a:latin typeface="Arial Narrow" charset="0"/>
                </a:rPr>
                <a:t>MAC</a:t>
              </a:r>
            </a:p>
            <a:p>
              <a:r>
                <a:rPr lang="en-US" b="1">
                  <a:solidFill>
                    <a:schemeClr val="tx1"/>
                  </a:solidFill>
                  <a:latin typeface="Arial Narrow" charset="0"/>
                </a:rPr>
                <a:t>PHY 0</a:t>
              </a:r>
            </a:p>
            <a:p>
              <a:endParaRPr lang="en-US" b="1">
                <a:solidFill>
                  <a:schemeClr val="tx1"/>
                </a:solidFill>
                <a:latin typeface="Arial Narrow" charset="0"/>
              </a:endParaRPr>
            </a:p>
          </p:txBody>
        </p:sp>
        <p:sp>
          <p:nvSpPr>
            <p:cNvPr id="1362143" name="Rectangle 223"/>
            <p:cNvSpPr>
              <a:spLocks noChangeArrowheads="1"/>
            </p:cNvSpPr>
            <p:nvPr/>
          </p:nvSpPr>
          <p:spPr bwMode="auto">
            <a:xfrm>
              <a:off x="3864" y="1759"/>
              <a:ext cx="263" cy="120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b="1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Serdes</a:t>
              </a:r>
            </a:p>
          </p:txBody>
        </p:sp>
      </p:grpSp>
      <p:grpSp>
        <p:nvGrpSpPr>
          <p:cNvPr id="11321" name="Group 224"/>
          <p:cNvGrpSpPr>
            <a:grpSpLocks/>
          </p:cNvGrpSpPr>
          <p:nvPr/>
        </p:nvGrpSpPr>
        <p:grpSpPr bwMode="auto">
          <a:xfrm>
            <a:off x="5588000" y="4764088"/>
            <a:ext cx="561975" cy="750887"/>
            <a:chOff x="3872" y="3001"/>
            <a:chExt cx="263" cy="473"/>
          </a:xfrm>
        </p:grpSpPr>
        <p:sp>
          <p:nvSpPr>
            <p:cNvPr id="1362145" name="Rectangle 225"/>
            <p:cNvSpPr>
              <a:spLocks noChangeArrowheads="1"/>
            </p:cNvSpPr>
            <p:nvPr/>
          </p:nvSpPr>
          <p:spPr bwMode="auto">
            <a:xfrm>
              <a:off x="3872" y="3001"/>
              <a:ext cx="263" cy="473"/>
            </a:xfrm>
            <a:prstGeom prst="rect">
              <a:avLst/>
            </a:prstGeom>
            <a:solidFill>
              <a:srgbClr val="89B0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b="1">
                  <a:solidFill>
                    <a:schemeClr val="tx1"/>
                  </a:solidFill>
                  <a:latin typeface="Arial Narrow" charset="0"/>
                </a:rPr>
                <a:t>XAUI</a:t>
              </a:r>
            </a:p>
            <a:p>
              <a:r>
                <a:rPr lang="en-US" b="1">
                  <a:solidFill>
                    <a:schemeClr val="tx1"/>
                  </a:solidFill>
                  <a:latin typeface="Arial Narrow" charset="0"/>
                </a:rPr>
                <a:t>MAC</a:t>
              </a:r>
            </a:p>
            <a:p>
              <a:r>
                <a:rPr lang="en-US" b="1">
                  <a:solidFill>
                    <a:schemeClr val="tx1"/>
                  </a:solidFill>
                  <a:latin typeface="Arial Narrow" charset="0"/>
                </a:rPr>
                <a:t>PHY 1</a:t>
              </a:r>
            </a:p>
            <a:p>
              <a:endParaRPr lang="en-US" b="1">
                <a:solidFill>
                  <a:schemeClr val="tx1"/>
                </a:solidFill>
                <a:latin typeface="Arial Narrow" charset="0"/>
              </a:endParaRPr>
            </a:p>
          </p:txBody>
        </p:sp>
        <p:sp>
          <p:nvSpPr>
            <p:cNvPr id="1362146" name="Rectangle 226"/>
            <p:cNvSpPr>
              <a:spLocks noChangeArrowheads="1"/>
            </p:cNvSpPr>
            <p:nvPr/>
          </p:nvSpPr>
          <p:spPr bwMode="auto">
            <a:xfrm>
              <a:off x="3872" y="3355"/>
              <a:ext cx="263" cy="119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b="1">
                  <a:solidFill>
                    <a:schemeClr val="tx1"/>
                  </a:solidFill>
                  <a:latin typeface="Arial Narrow" pitchFamily="34" charset="0"/>
                  <a:cs typeface="+mn-cs"/>
                </a:rPr>
                <a:t>Serdes</a:t>
              </a:r>
            </a:p>
          </p:txBody>
        </p:sp>
      </p:grpSp>
      <p:sp>
        <p:nvSpPr>
          <p:cNvPr id="11322" name="Rectangle 227"/>
          <p:cNvSpPr>
            <a:spLocks noGrp="1" noChangeArrowheads="1"/>
          </p:cNvSpPr>
          <p:nvPr>
            <p:ph type="title"/>
          </p:nvPr>
        </p:nvSpPr>
        <p:spPr>
          <a:xfrm>
            <a:off x="569913" y="152400"/>
            <a:ext cx="8574087" cy="788988"/>
          </a:xfrm>
        </p:spPr>
        <p:txBody>
          <a:bodyPr/>
          <a:lstStyle/>
          <a:p>
            <a:pPr eaLnBrk="1" hangingPunct="1"/>
            <a:r>
              <a:rPr lang="en-US" sz="3400"/>
              <a:t>Tiled Approach is Power Efficient and Scalable </a:t>
            </a:r>
          </a:p>
        </p:txBody>
      </p:sp>
      <p:sp>
        <p:nvSpPr>
          <p:cNvPr id="11323" name="AutoShape 228"/>
          <p:cNvSpPr>
            <a:spLocks noChangeArrowheads="1"/>
          </p:cNvSpPr>
          <p:nvPr/>
        </p:nvSpPr>
        <p:spPr bwMode="auto">
          <a:xfrm rot="5400000">
            <a:off x="5518944" y="2177256"/>
            <a:ext cx="1473200" cy="1697038"/>
          </a:xfrm>
          <a:custGeom>
            <a:avLst/>
            <a:gdLst>
              <a:gd name="T0" fmla="*/ 1190973 w 21600"/>
              <a:gd name="T1" fmla="*/ 848519 h 21600"/>
              <a:gd name="T2" fmla="*/ 736600 w 21600"/>
              <a:gd name="T3" fmla="*/ 1697038 h 21600"/>
              <a:gd name="T4" fmla="*/ 282227 w 21600"/>
              <a:gd name="T5" fmla="*/ 848519 h 21600"/>
              <a:gd name="T6" fmla="*/ 736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938 w 21600"/>
              <a:gd name="T13" fmla="*/ 5938 h 21600"/>
              <a:gd name="T14" fmla="*/ 15662 w 21600"/>
              <a:gd name="T15" fmla="*/ 156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275" y="21600"/>
                </a:lnTo>
                <a:lnTo>
                  <a:pt x="1332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AEAEA">
              <a:alpha val="54117"/>
            </a:srgbClr>
          </a:solidFill>
          <a:ln w="12700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324" name="Group 229"/>
          <p:cNvGrpSpPr>
            <a:grpSpLocks/>
          </p:cNvGrpSpPr>
          <p:nvPr/>
        </p:nvGrpSpPr>
        <p:grpSpPr bwMode="auto">
          <a:xfrm>
            <a:off x="6940550" y="2081213"/>
            <a:ext cx="2017713" cy="1866900"/>
            <a:chOff x="300" y="852"/>
            <a:chExt cx="971" cy="898"/>
          </a:xfrm>
        </p:grpSpPr>
        <p:sp>
          <p:nvSpPr>
            <p:cNvPr id="11326" name="Rectangle 230"/>
            <p:cNvSpPr>
              <a:spLocks noChangeArrowheads="1"/>
            </p:cNvSpPr>
            <p:nvPr/>
          </p:nvSpPr>
          <p:spPr bwMode="auto">
            <a:xfrm>
              <a:off x="367" y="915"/>
              <a:ext cx="833" cy="769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Line 231"/>
            <p:cNvSpPr>
              <a:spLocks noChangeShapeType="1"/>
            </p:cNvSpPr>
            <p:nvPr/>
          </p:nvSpPr>
          <p:spPr bwMode="auto">
            <a:xfrm rot="5400000" flipH="1" flipV="1">
              <a:off x="281" y="1301"/>
              <a:ext cx="89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Line 232"/>
            <p:cNvSpPr>
              <a:spLocks noChangeShapeType="1"/>
            </p:cNvSpPr>
            <p:nvPr/>
          </p:nvSpPr>
          <p:spPr bwMode="auto">
            <a:xfrm rot="5400000" flipH="1" flipV="1">
              <a:off x="314" y="1301"/>
              <a:ext cx="89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Line 233"/>
            <p:cNvSpPr>
              <a:spLocks noChangeShapeType="1"/>
            </p:cNvSpPr>
            <p:nvPr/>
          </p:nvSpPr>
          <p:spPr bwMode="auto">
            <a:xfrm rot="5400000" flipH="1" flipV="1">
              <a:off x="346" y="1301"/>
              <a:ext cx="89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Line 234"/>
            <p:cNvSpPr>
              <a:spLocks noChangeShapeType="1"/>
            </p:cNvSpPr>
            <p:nvPr/>
          </p:nvSpPr>
          <p:spPr bwMode="auto">
            <a:xfrm rot="5400000" flipH="1" flipV="1">
              <a:off x="378" y="1301"/>
              <a:ext cx="8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Line 235"/>
            <p:cNvSpPr>
              <a:spLocks noChangeShapeType="1"/>
            </p:cNvSpPr>
            <p:nvPr/>
          </p:nvSpPr>
          <p:spPr bwMode="auto">
            <a:xfrm rot="5400000" flipH="1" flipV="1">
              <a:off x="411" y="1301"/>
              <a:ext cx="89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Text Box 236"/>
            <p:cNvSpPr txBox="1">
              <a:spLocks noChangeArrowheads="1"/>
            </p:cNvSpPr>
            <p:nvPr/>
          </p:nvSpPr>
          <p:spPr bwMode="auto">
            <a:xfrm>
              <a:off x="303" y="905"/>
              <a:ext cx="48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9900"/>
                  </a:solidFill>
                  <a:latin typeface="Arial" charset="0"/>
                  <a:ea typeface="Arial Unicode MS" charset="0"/>
                  <a:cs typeface="Arial Unicode MS" charset="0"/>
                </a:rPr>
                <a:t>PROCESSOR</a:t>
              </a:r>
            </a:p>
          </p:txBody>
        </p:sp>
        <p:grpSp>
          <p:nvGrpSpPr>
            <p:cNvPr id="11333" name="Group 237"/>
            <p:cNvGrpSpPr>
              <a:grpSpLocks/>
            </p:cNvGrpSpPr>
            <p:nvPr/>
          </p:nvGrpSpPr>
          <p:grpSpPr bwMode="auto">
            <a:xfrm>
              <a:off x="388" y="1017"/>
              <a:ext cx="305" cy="261"/>
              <a:chOff x="2977" y="1999"/>
              <a:chExt cx="843" cy="785"/>
            </a:xfrm>
          </p:grpSpPr>
          <p:sp>
            <p:nvSpPr>
              <p:cNvPr id="11364" name="Rectangle 238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00CC66"/>
                  </a:gs>
                  <a:gs pos="100000">
                    <a:srgbClr val="00CC99"/>
                  </a:gs>
                </a:gsLst>
                <a:lin ang="2700000" scaled="1"/>
              </a:gra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700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1365" name="Rectangle 239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00CC66"/>
                  </a:gs>
                  <a:gs pos="100000">
                    <a:srgbClr val="00CC99"/>
                  </a:gs>
                </a:gsLst>
                <a:lin ang="2700000" scaled="1"/>
              </a:gra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008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P2</a:t>
                </a:r>
              </a:p>
            </p:txBody>
          </p:sp>
          <p:sp>
            <p:nvSpPr>
              <p:cNvPr id="11366" name="Rectangle 240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00CC66"/>
                  </a:gs>
                  <a:gs pos="100000">
                    <a:srgbClr val="00CC99"/>
                  </a:gs>
                </a:gsLst>
                <a:lin ang="2700000" scaled="1"/>
              </a:gra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008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Reg File</a:t>
                </a:r>
              </a:p>
            </p:txBody>
          </p:sp>
          <p:sp>
            <p:nvSpPr>
              <p:cNvPr id="11367" name="Rectangle 241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00CC66"/>
                  </a:gs>
                  <a:gs pos="100000">
                    <a:srgbClr val="00CC99"/>
                  </a:gs>
                </a:gsLst>
                <a:lin ang="2700000" scaled="1"/>
              </a:gra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008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P1</a:t>
                </a:r>
              </a:p>
            </p:txBody>
          </p:sp>
          <p:sp>
            <p:nvSpPr>
              <p:cNvPr id="11368" name="Rectangle 242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00CC66"/>
                  </a:gs>
                  <a:gs pos="100000">
                    <a:srgbClr val="00CC99"/>
                  </a:gs>
                </a:gsLst>
                <a:lin ang="2700000" scaled="1"/>
              </a:gradFill>
              <a:ln w="127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008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P0</a:t>
                </a:r>
              </a:p>
            </p:txBody>
          </p:sp>
        </p:grpSp>
        <p:sp>
          <p:nvSpPr>
            <p:cNvPr id="11334" name="Text Box 243"/>
            <p:cNvSpPr txBox="1">
              <a:spLocks noChangeArrowheads="1"/>
            </p:cNvSpPr>
            <p:nvPr/>
          </p:nvSpPr>
          <p:spPr bwMode="auto">
            <a:xfrm>
              <a:off x="853" y="913"/>
              <a:ext cx="364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3333FF"/>
                  </a:solidFill>
                  <a:latin typeface="Arial" charset="0"/>
                  <a:ea typeface="Arial Unicode MS" charset="0"/>
                  <a:cs typeface="Arial Unicode MS" charset="0"/>
                </a:rPr>
                <a:t>CACHE</a:t>
              </a:r>
            </a:p>
          </p:txBody>
        </p:sp>
        <p:grpSp>
          <p:nvGrpSpPr>
            <p:cNvPr id="11335" name="Group 244"/>
            <p:cNvGrpSpPr>
              <a:grpSpLocks/>
            </p:cNvGrpSpPr>
            <p:nvPr/>
          </p:nvGrpSpPr>
          <p:grpSpPr bwMode="auto">
            <a:xfrm>
              <a:off x="884" y="1020"/>
              <a:ext cx="302" cy="255"/>
              <a:chOff x="4350" y="2071"/>
              <a:chExt cx="796" cy="732"/>
            </a:xfrm>
          </p:grpSpPr>
          <p:sp>
            <p:nvSpPr>
              <p:cNvPr id="11357" name="Rectangle 245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5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1358" name="Rectangle 246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3333FF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L2 CACHE</a:t>
                </a:r>
              </a:p>
            </p:txBody>
          </p:sp>
          <p:sp>
            <p:nvSpPr>
              <p:cNvPr id="11359" name="Rectangle 247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3333FF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L1I</a:t>
                </a:r>
              </a:p>
            </p:txBody>
          </p:sp>
          <p:sp>
            <p:nvSpPr>
              <p:cNvPr id="11360" name="Rectangle 248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3333FF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L1D</a:t>
                </a:r>
              </a:p>
            </p:txBody>
          </p:sp>
          <p:sp>
            <p:nvSpPr>
              <p:cNvPr id="11361" name="Rectangle 249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3333FF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ITLB</a:t>
                </a:r>
              </a:p>
            </p:txBody>
          </p:sp>
          <p:sp>
            <p:nvSpPr>
              <p:cNvPr id="11362" name="Rectangle 250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3333FF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DTLB</a:t>
                </a:r>
              </a:p>
            </p:txBody>
          </p:sp>
          <p:sp>
            <p:nvSpPr>
              <p:cNvPr id="11363" name="Rectangle 251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3333FF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2D DMA</a:t>
                </a:r>
              </a:p>
            </p:txBody>
          </p:sp>
        </p:grpSp>
        <p:sp>
          <p:nvSpPr>
            <p:cNvPr id="11336" name="AutoShape 252"/>
            <p:cNvSpPr>
              <a:spLocks noChangeArrowheads="1"/>
            </p:cNvSpPr>
            <p:nvPr/>
          </p:nvSpPr>
          <p:spPr bwMode="auto">
            <a:xfrm>
              <a:off x="697" y="1083"/>
              <a:ext cx="191" cy="64"/>
            </a:xfrm>
            <a:prstGeom prst="leftRightArrow">
              <a:avLst>
                <a:gd name="adj1" fmla="val 50000"/>
                <a:gd name="adj2" fmla="val 59688"/>
              </a:avLst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AutoShape 253"/>
            <p:cNvSpPr>
              <a:spLocks noChangeArrowheads="1"/>
            </p:cNvSpPr>
            <p:nvPr/>
          </p:nvSpPr>
          <p:spPr bwMode="auto">
            <a:xfrm rot="2700000">
              <a:off x="463" y="1313"/>
              <a:ext cx="176" cy="69"/>
            </a:xfrm>
            <a:prstGeom prst="leftRightArrow">
              <a:avLst>
                <a:gd name="adj1" fmla="val 50000"/>
                <a:gd name="adj2" fmla="val 5101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AutoShape 254"/>
            <p:cNvSpPr>
              <a:spLocks noChangeArrowheads="1"/>
            </p:cNvSpPr>
            <p:nvPr/>
          </p:nvSpPr>
          <p:spPr bwMode="auto">
            <a:xfrm rot="18900000" flipH="1">
              <a:off x="924" y="1313"/>
              <a:ext cx="176" cy="70"/>
            </a:xfrm>
            <a:prstGeom prst="leftRightArrow">
              <a:avLst>
                <a:gd name="adj1" fmla="val 50000"/>
                <a:gd name="adj2" fmla="val 5028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Line 255"/>
            <p:cNvSpPr>
              <a:spLocks noChangeShapeType="1"/>
            </p:cNvSpPr>
            <p:nvPr/>
          </p:nvSpPr>
          <p:spPr bwMode="auto">
            <a:xfrm rot="10800000" flipV="1">
              <a:off x="300" y="1481"/>
              <a:ext cx="971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Line 256"/>
            <p:cNvSpPr>
              <a:spLocks noChangeShapeType="1"/>
            </p:cNvSpPr>
            <p:nvPr/>
          </p:nvSpPr>
          <p:spPr bwMode="auto">
            <a:xfrm rot="10800000" flipV="1">
              <a:off x="300" y="1511"/>
              <a:ext cx="97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Line 257"/>
            <p:cNvSpPr>
              <a:spLocks noChangeShapeType="1"/>
            </p:cNvSpPr>
            <p:nvPr/>
          </p:nvSpPr>
          <p:spPr bwMode="auto">
            <a:xfrm rot="10800000" flipV="1">
              <a:off x="300" y="1541"/>
              <a:ext cx="97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Line 258"/>
            <p:cNvSpPr>
              <a:spLocks noChangeShapeType="1"/>
            </p:cNvSpPr>
            <p:nvPr/>
          </p:nvSpPr>
          <p:spPr bwMode="auto">
            <a:xfrm rot="10800000" flipV="1">
              <a:off x="300" y="1571"/>
              <a:ext cx="9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Line 259"/>
            <p:cNvSpPr>
              <a:spLocks noChangeShapeType="1"/>
            </p:cNvSpPr>
            <p:nvPr/>
          </p:nvSpPr>
          <p:spPr bwMode="auto">
            <a:xfrm rot="10800000" flipV="1">
              <a:off x="300" y="1601"/>
              <a:ext cx="97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triangle" w="lg" len="med"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Oval 260"/>
            <p:cNvSpPr>
              <a:spLocks noChangeArrowheads="1"/>
            </p:cNvSpPr>
            <p:nvPr/>
          </p:nvSpPr>
          <p:spPr bwMode="auto">
            <a:xfrm>
              <a:off x="718" y="1469"/>
              <a:ext cx="28" cy="2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Oval 261"/>
            <p:cNvSpPr>
              <a:spLocks noChangeArrowheads="1"/>
            </p:cNvSpPr>
            <p:nvPr/>
          </p:nvSpPr>
          <p:spPr bwMode="auto">
            <a:xfrm>
              <a:off x="749" y="1495"/>
              <a:ext cx="28" cy="25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Oval 262"/>
            <p:cNvSpPr>
              <a:spLocks noChangeArrowheads="1"/>
            </p:cNvSpPr>
            <p:nvPr/>
          </p:nvSpPr>
          <p:spPr bwMode="auto">
            <a:xfrm>
              <a:off x="780" y="1526"/>
              <a:ext cx="28" cy="2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Oval 263"/>
            <p:cNvSpPr>
              <a:spLocks noChangeArrowheads="1"/>
            </p:cNvSpPr>
            <p:nvPr/>
          </p:nvSpPr>
          <p:spPr bwMode="auto">
            <a:xfrm>
              <a:off x="813" y="1557"/>
              <a:ext cx="28" cy="2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Oval 264"/>
            <p:cNvSpPr>
              <a:spLocks noChangeArrowheads="1"/>
            </p:cNvSpPr>
            <p:nvPr/>
          </p:nvSpPr>
          <p:spPr bwMode="auto">
            <a:xfrm>
              <a:off x="843" y="1590"/>
              <a:ext cx="27" cy="25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349" name="Group 265"/>
            <p:cNvGrpSpPr>
              <a:grpSpLocks/>
            </p:cNvGrpSpPr>
            <p:nvPr/>
          </p:nvGrpSpPr>
          <p:grpSpPr bwMode="auto">
            <a:xfrm>
              <a:off x="628" y="1391"/>
              <a:ext cx="312" cy="268"/>
              <a:chOff x="3504" y="2928"/>
              <a:chExt cx="1032" cy="960"/>
            </a:xfrm>
          </p:grpSpPr>
          <p:sp>
            <p:nvSpPr>
              <p:cNvPr id="11351" name="Rectangle 266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5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1352" name="Rectangle 267"/>
              <p:cNvSpPr>
                <a:spLocks noChangeArrowheads="1"/>
              </p:cNvSpPr>
              <p:nvPr/>
            </p:nvSpPr>
            <p:spPr bwMode="auto">
              <a:xfrm rot="54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CC0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STN</a:t>
                </a:r>
              </a:p>
            </p:txBody>
          </p:sp>
          <p:sp>
            <p:nvSpPr>
              <p:cNvPr id="11353" name="Rectangle 268"/>
              <p:cNvSpPr>
                <a:spLocks noChangeArrowheads="1"/>
              </p:cNvSpPr>
              <p:nvPr/>
            </p:nvSpPr>
            <p:spPr bwMode="auto">
              <a:xfrm rot="54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CC0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MDN</a:t>
                </a:r>
              </a:p>
            </p:txBody>
          </p:sp>
          <p:sp>
            <p:nvSpPr>
              <p:cNvPr id="11354" name="Rectangle 269"/>
              <p:cNvSpPr>
                <a:spLocks noChangeArrowheads="1"/>
              </p:cNvSpPr>
              <p:nvPr/>
            </p:nvSpPr>
            <p:spPr bwMode="auto">
              <a:xfrm rot="54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CC0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TDN</a:t>
                </a:r>
              </a:p>
            </p:txBody>
          </p:sp>
          <p:sp>
            <p:nvSpPr>
              <p:cNvPr id="11355" name="Rectangle 270"/>
              <p:cNvSpPr>
                <a:spLocks noChangeArrowheads="1"/>
              </p:cNvSpPr>
              <p:nvPr/>
            </p:nvSpPr>
            <p:spPr bwMode="auto">
              <a:xfrm rot="54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CC0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UDN</a:t>
                </a:r>
              </a:p>
            </p:txBody>
          </p:sp>
          <p:sp>
            <p:nvSpPr>
              <p:cNvPr id="11356" name="Rectangle 271"/>
              <p:cNvSpPr>
                <a:spLocks noChangeArrowheads="1"/>
              </p:cNvSpPr>
              <p:nvPr/>
            </p:nvSpPr>
            <p:spPr bwMode="auto">
              <a:xfrm rot="54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r>
                  <a:rPr lang="en-US" sz="500" b="1">
                    <a:solidFill>
                      <a:srgbClr val="CC0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IDN</a:t>
                </a:r>
              </a:p>
            </p:txBody>
          </p:sp>
        </p:grpSp>
        <p:sp>
          <p:nvSpPr>
            <p:cNvPr id="11350" name="Text Box 272"/>
            <p:cNvSpPr txBox="1">
              <a:spLocks noChangeArrowheads="1"/>
            </p:cNvSpPr>
            <p:nvPr/>
          </p:nvSpPr>
          <p:spPr bwMode="auto">
            <a:xfrm>
              <a:off x="345" y="1576"/>
              <a:ext cx="306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Arial" charset="0"/>
                  <a:ea typeface="Arial Unicode MS" charset="0"/>
                  <a:cs typeface="Arial Unicode MS" charset="0"/>
                </a:rPr>
                <a:t>SWITCH</a:t>
              </a:r>
            </a:p>
          </p:txBody>
        </p:sp>
      </p:grpSp>
      <p:sp>
        <p:nvSpPr>
          <p:cNvPr id="11325" name="Rectangle 273"/>
          <p:cNvSpPr>
            <a:spLocks noChangeArrowheads="1"/>
          </p:cNvSpPr>
          <p:nvPr/>
        </p:nvSpPr>
        <p:spPr bwMode="auto">
          <a:xfrm>
            <a:off x="6689725" y="4311650"/>
            <a:ext cx="2432050" cy="14652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chemeClr val="tx2"/>
                </a:solidFill>
                <a:latin typeface="Arial" charset="0"/>
              </a:rPr>
              <a:t>Example: TilePro64</a:t>
            </a:r>
          </a:p>
          <a:p>
            <a:pPr algn="l"/>
            <a:r>
              <a:rPr lang="en-US" sz="1800">
                <a:solidFill>
                  <a:schemeClr val="tx2"/>
                </a:solidFill>
                <a:latin typeface="Arial" charset="0"/>
              </a:rPr>
              <a:t>200Gbps memory BW</a:t>
            </a:r>
          </a:p>
          <a:p>
            <a:pPr algn="l"/>
            <a:r>
              <a:rPr lang="en-US" sz="1800">
                <a:solidFill>
                  <a:schemeClr val="tx2"/>
                </a:solidFill>
                <a:latin typeface="Arial" charset="0"/>
              </a:rPr>
              <a:t>40Gbps I/O</a:t>
            </a:r>
          </a:p>
          <a:p>
            <a:pPr algn="l"/>
            <a:r>
              <a:rPr lang="en-US" sz="1800">
                <a:solidFill>
                  <a:schemeClr val="tx2"/>
                </a:solidFill>
                <a:latin typeface="Arial" charset="0"/>
              </a:rPr>
              <a:t>150GOPS</a:t>
            </a:r>
          </a:p>
          <a:p>
            <a:pPr algn="l"/>
            <a:r>
              <a:rPr lang="en-US" sz="1800">
                <a:solidFill>
                  <a:schemeClr val="tx2"/>
                </a:solidFill>
                <a:latin typeface="Arial" charset="0"/>
              </a:rPr>
              <a:t>20W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ea typeface="MS PGothic" pitchFamily="34" charset="-128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anant-presentation-pastel</Template>
  <TotalTime>31306</TotalTime>
  <Words>1054</Words>
  <Application>Microsoft Office PowerPoint</Application>
  <PresentationFormat>On-screen Show (4:3)</PresentationFormat>
  <Paragraphs>433</Paragraphs>
  <Slides>21</Slides>
  <Notes>12</Notes>
  <HiddenSlides>1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Layers</vt:lpstr>
      <vt:lpstr>Visio</vt:lpstr>
      <vt:lpstr>The Angstrom Project: The Angstrom Project: Building 1000-Core Computer Systems   Anant Agarwal  CSAIL, MIT  </vt:lpstr>
      <vt:lpstr>Slide 2</vt:lpstr>
      <vt:lpstr>Slide 3</vt:lpstr>
      <vt:lpstr>Challenges to Exascale Computing: The 3 P’s</vt:lpstr>
      <vt:lpstr>“Flopping ALUs” are Energy Efficient</vt:lpstr>
      <vt:lpstr>How to Get All Three</vt:lpstr>
      <vt:lpstr>Slide 7</vt:lpstr>
      <vt:lpstr>What Core to Use</vt:lpstr>
      <vt:lpstr>Tiled Approach is Power Efficient and Scalable </vt:lpstr>
      <vt:lpstr>2. SEEC: A New Computational Model</vt:lpstr>
      <vt:lpstr>2. SEEC – Self Aware Computational Model </vt:lpstr>
      <vt:lpstr>Why SEEC? Programming is Becoming very Hard</vt:lpstr>
      <vt:lpstr>Roles in the SEEC Model</vt:lpstr>
      <vt:lpstr>ODA Control Loop</vt:lpstr>
      <vt:lpstr>H.264 Video Encode: Procedural</vt:lpstr>
      <vt:lpstr>H.264 Video Encode: Self-Aware using Heartbeats plus Heuristic Approach</vt:lpstr>
      <vt:lpstr>Minimizing Power in a Self-Aware System </vt:lpstr>
      <vt:lpstr>Multiple Applications</vt:lpstr>
      <vt:lpstr>Decision Making Strategies</vt:lpstr>
      <vt:lpstr>Decision Making Strategies Comparison of Different Approaches</vt:lpstr>
      <vt:lpstr>Summary</vt:lpstr>
    </vt:vector>
  </TitlesOfParts>
  <Company>Samuel Madden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XStream: Signal-Oriented Data Stream Processing </dc:title>
  <dc:creator>Samuel Madden</dc:creator>
  <cp:lastModifiedBy>Patty Maguire</cp:lastModifiedBy>
  <cp:revision>996</cp:revision>
  <cp:lastPrinted>2007-07-10T23:55:34Z</cp:lastPrinted>
  <dcterms:created xsi:type="dcterms:W3CDTF">2011-11-02T18:19:26Z</dcterms:created>
  <dcterms:modified xsi:type="dcterms:W3CDTF">2011-12-20T20:21:27Z</dcterms:modified>
</cp:coreProperties>
</file>