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0" r:id="rId1"/>
    <p:sldMasterId id="2147484086" r:id="rId2"/>
  </p:sldMasterIdLst>
  <p:notesMasterIdLst>
    <p:notesMasterId r:id="rId21"/>
  </p:notesMasterIdLst>
  <p:handoutMasterIdLst>
    <p:handoutMasterId r:id="rId22"/>
  </p:handoutMasterIdLst>
  <p:sldIdLst>
    <p:sldId id="256" r:id="rId3"/>
    <p:sldId id="359" r:id="rId4"/>
    <p:sldId id="362" r:id="rId5"/>
    <p:sldId id="363" r:id="rId6"/>
    <p:sldId id="361" r:id="rId7"/>
    <p:sldId id="345" r:id="rId8"/>
    <p:sldId id="360" r:id="rId9"/>
    <p:sldId id="349" r:id="rId10"/>
    <p:sldId id="350" r:id="rId11"/>
    <p:sldId id="358" r:id="rId12"/>
    <p:sldId id="348" r:id="rId13"/>
    <p:sldId id="357" r:id="rId14"/>
    <p:sldId id="346" r:id="rId15"/>
    <p:sldId id="347" r:id="rId16"/>
    <p:sldId id="353" r:id="rId17"/>
    <p:sldId id="352" r:id="rId18"/>
    <p:sldId id="354" r:id="rId19"/>
    <p:sldId id="356" r:id="rId20"/>
  </p:sldIdLst>
  <p:sldSz cx="9144000" cy="6858000" type="screen4x3"/>
  <p:notesSz cx="7010400" cy="9296400"/>
  <p:embeddedFontLst>
    <p:embeddedFont>
      <p:font typeface="Calibri" pitchFamily="34" charset="0"/>
      <p:regular r:id="rId23"/>
      <p:bold r:id="rId24"/>
      <p:italic r:id="rId25"/>
      <p:boldItalic r:id="rId26"/>
    </p:embeddedFont>
    <p:embeddedFont>
      <p:font typeface="Tahoma" pitchFamily="34" charset="0"/>
      <p:regular r:id="rId27"/>
      <p:bold r:id="rId28"/>
    </p:embeddedFont>
    <p:embeddedFont>
      <p:font typeface="ＭＳ Ｐゴシック" charset="-128"/>
      <p:regular r:id="rId29"/>
    </p:embeddedFont>
  </p:embeddedFontLst>
  <p:defaultTextStyle>
    <a:defPPr>
      <a:defRPr lang="en-GB"/>
    </a:defPPr>
    <a:lvl1pPr algn="l" defTabSz="457200" rtl="0" fontAlgn="base">
      <a:spcBef>
        <a:spcPct val="0"/>
      </a:spcBef>
      <a:spcAft>
        <a:spcPct val="0"/>
      </a:spcAft>
      <a:defRPr sz="1600" b="1" kern="1200">
        <a:solidFill>
          <a:schemeClr val="bg1"/>
        </a:solidFill>
        <a:latin typeface="Arial" charset="0"/>
        <a:ea typeface="DejaVu Sans" pitchFamily="34" charset="2"/>
        <a:cs typeface="DejaVu Sans" pitchFamily="34" charset="2"/>
      </a:defRPr>
    </a:lvl1pPr>
    <a:lvl2pPr marL="742950" indent="-285750" algn="l" defTabSz="457200" rtl="0" fontAlgn="base">
      <a:spcBef>
        <a:spcPct val="0"/>
      </a:spcBef>
      <a:spcAft>
        <a:spcPct val="0"/>
      </a:spcAft>
      <a:defRPr sz="1600" b="1" kern="1200">
        <a:solidFill>
          <a:schemeClr val="bg1"/>
        </a:solidFill>
        <a:latin typeface="Arial" charset="0"/>
        <a:ea typeface="DejaVu Sans" pitchFamily="34" charset="2"/>
        <a:cs typeface="DejaVu Sans" pitchFamily="34" charset="2"/>
      </a:defRPr>
    </a:lvl2pPr>
    <a:lvl3pPr marL="1143000" indent="-228600" algn="l" defTabSz="457200" rtl="0" fontAlgn="base">
      <a:spcBef>
        <a:spcPct val="0"/>
      </a:spcBef>
      <a:spcAft>
        <a:spcPct val="0"/>
      </a:spcAft>
      <a:defRPr sz="1600" b="1" kern="1200">
        <a:solidFill>
          <a:schemeClr val="bg1"/>
        </a:solidFill>
        <a:latin typeface="Arial" charset="0"/>
        <a:ea typeface="DejaVu Sans" pitchFamily="34" charset="2"/>
        <a:cs typeface="DejaVu Sans" pitchFamily="34" charset="2"/>
      </a:defRPr>
    </a:lvl3pPr>
    <a:lvl4pPr marL="1600200" indent="-228600" algn="l" defTabSz="457200" rtl="0" fontAlgn="base">
      <a:spcBef>
        <a:spcPct val="0"/>
      </a:spcBef>
      <a:spcAft>
        <a:spcPct val="0"/>
      </a:spcAft>
      <a:defRPr sz="1600" b="1" kern="1200">
        <a:solidFill>
          <a:schemeClr val="bg1"/>
        </a:solidFill>
        <a:latin typeface="Arial" charset="0"/>
        <a:ea typeface="DejaVu Sans" pitchFamily="34" charset="2"/>
        <a:cs typeface="DejaVu Sans" pitchFamily="34" charset="2"/>
      </a:defRPr>
    </a:lvl4pPr>
    <a:lvl5pPr marL="2057400" indent="-228600" algn="l" defTabSz="457200" rtl="0" fontAlgn="base">
      <a:spcBef>
        <a:spcPct val="0"/>
      </a:spcBef>
      <a:spcAft>
        <a:spcPct val="0"/>
      </a:spcAft>
      <a:defRPr sz="1600" b="1" kern="1200">
        <a:solidFill>
          <a:schemeClr val="bg1"/>
        </a:solidFill>
        <a:latin typeface="Arial" charset="0"/>
        <a:ea typeface="DejaVu Sans" pitchFamily="34" charset="2"/>
        <a:cs typeface="DejaVu Sans" pitchFamily="34" charset="2"/>
      </a:defRPr>
    </a:lvl5pPr>
    <a:lvl6pPr marL="2286000" algn="l" defTabSz="914400" rtl="0" eaLnBrk="1" latinLnBrk="0" hangingPunct="1">
      <a:defRPr sz="1600" b="1" kern="1200">
        <a:solidFill>
          <a:schemeClr val="bg1"/>
        </a:solidFill>
        <a:latin typeface="Arial" charset="0"/>
        <a:ea typeface="DejaVu Sans" pitchFamily="34" charset="2"/>
        <a:cs typeface="DejaVu Sans" pitchFamily="34" charset="2"/>
      </a:defRPr>
    </a:lvl6pPr>
    <a:lvl7pPr marL="2743200" algn="l" defTabSz="914400" rtl="0" eaLnBrk="1" latinLnBrk="0" hangingPunct="1">
      <a:defRPr sz="1600" b="1" kern="1200">
        <a:solidFill>
          <a:schemeClr val="bg1"/>
        </a:solidFill>
        <a:latin typeface="Arial" charset="0"/>
        <a:ea typeface="DejaVu Sans" pitchFamily="34" charset="2"/>
        <a:cs typeface="DejaVu Sans" pitchFamily="34" charset="2"/>
      </a:defRPr>
    </a:lvl7pPr>
    <a:lvl8pPr marL="3200400" algn="l" defTabSz="914400" rtl="0" eaLnBrk="1" latinLnBrk="0" hangingPunct="1">
      <a:defRPr sz="1600" b="1" kern="1200">
        <a:solidFill>
          <a:schemeClr val="bg1"/>
        </a:solidFill>
        <a:latin typeface="Arial" charset="0"/>
        <a:ea typeface="DejaVu Sans" pitchFamily="34" charset="2"/>
        <a:cs typeface="DejaVu Sans" pitchFamily="34" charset="2"/>
      </a:defRPr>
    </a:lvl8pPr>
    <a:lvl9pPr marL="3657600" algn="l" defTabSz="914400" rtl="0" eaLnBrk="1" latinLnBrk="0" hangingPunct="1">
      <a:defRPr sz="1600" b="1" kern="1200">
        <a:solidFill>
          <a:schemeClr val="bg1"/>
        </a:solidFill>
        <a:latin typeface="Arial" charset="0"/>
        <a:ea typeface="DejaVu Sans" pitchFamily="34" charset="2"/>
        <a:cs typeface="DejaVu Sans" pitchFamily="34"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6162" autoAdjust="0"/>
  </p:normalViewPr>
  <p:slideViewPr>
    <p:cSldViewPr>
      <p:cViewPr varScale="1">
        <p:scale>
          <a:sx n="84" d="100"/>
          <a:sy n="84" d="100"/>
        </p:scale>
        <p:origin x="-1218" y="-84"/>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643"/>
    </p:cViewPr>
  </p:sorterViewPr>
  <p:notesViewPr>
    <p:cSldViewPr>
      <p:cViewPr varScale="1">
        <p:scale>
          <a:sx n="66" d="100"/>
          <a:sy n="66" d="100"/>
        </p:scale>
        <p:origin x="-2778"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files\GTRI_IRAD_SAR_Toolbox\publications\performance\spe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iles\GTRI_IRAD_SAR_Toolbox\publications\performance\spe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t>Critically sampled - GTX480</a:t>
            </a:r>
          </a:p>
        </c:rich>
      </c:tx>
      <c:layout/>
    </c:title>
    <c:plotArea>
      <c:layout/>
      <c:lineChart>
        <c:grouping val="standard"/>
        <c:ser>
          <c:idx val="6"/>
          <c:order val="1"/>
          <c:tx>
            <c:v>pp/s</c:v>
          </c:tx>
          <c:marker>
            <c:symbol val="none"/>
          </c:marker>
          <c:cat>
            <c:numRef>
              <c:f>both!$D$4:$D$11</c:f>
              <c:numCache>
                <c:formatCode>General</c:formatCode>
                <c:ptCount val="8"/>
                <c:pt idx="0">
                  <c:v>512</c:v>
                </c:pt>
                <c:pt idx="1">
                  <c:v>1024</c:v>
                </c:pt>
                <c:pt idx="2">
                  <c:v>1536</c:v>
                </c:pt>
                <c:pt idx="3">
                  <c:v>2048</c:v>
                </c:pt>
                <c:pt idx="4">
                  <c:v>2560</c:v>
                </c:pt>
                <c:pt idx="5">
                  <c:v>3072</c:v>
                </c:pt>
                <c:pt idx="6">
                  <c:v>3584</c:v>
                </c:pt>
                <c:pt idx="7">
                  <c:v>3936</c:v>
                </c:pt>
              </c:numCache>
            </c:numRef>
          </c:cat>
          <c:val>
            <c:numRef>
              <c:f>both!$J$3:$J$11</c:f>
              <c:numCache>
                <c:formatCode>General</c:formatCode>
                <c:ptCount val="9"/>
                <c:pt idx="0">
                  <c:v>0</c:v>
                </c:pt>
                <c:pt idx="1">
                  <c:v>169895858.22784808</c:v>
                </c:pt>
                <c:pt idx="2">
                  <c:v>1073741824</c:v>
                </c:pt>
                <c:pt idx="3">
                  <c:v>2279168966.0377359</c:v>
                </c:pt>
                <c:pt idx="4">
                  <c:v>3217203967.0411987</c:v>
                </c:pt>
                <c:pt idx="5">
                  <c:v>3736573719.3763947</c:v>
                </c:pt>
                <c:pt idx="6">
                  <c:v>3987761932.3246222</c:v>
                </c:pt>
                <c:pt idx="7">
                  <c:v>4103090971.8360119</c:v>
                </c:pt>
                <c:pt idx="8">
                  <c:v>4125635308.2544007</c:v>
                </c:pt>
              </c:numCache>
            </c:numRef>
          </c:val>
        </c:ser>
        <c:marker val="1"/>
        <c:axId val="75814016"/>
        <c:axId val="75833344"/>
      </c:lineChart>
      <c:lineChart>
        <c:grouping val="standard"/>
        <c:ser>
          <c:idx val="5"/>
          <c:order val="0"/>
          <c:tx>
            <c:v>Run time (s)</c:v>
          </c:tx>
          <c:marker>
            <c:symbol val="none"/>
          </c:marker>
          <c:cat>
            <c:numRef>
              <c:f>both!$D$4:$D$11</c:f>
              <c:numCache>
                <c:formatCode>General</c:formatCode>
                <c:ptCount val="8"/>
                <c:pt idx="0">
                  <c:v>512</c:v>
                </c:pt>
                <c:pt idx="1">
                  <c:v>1024</c:v>
                </c:pt>
                <c:pt idx="2">
                  <c:v>1536</c:v>
                </c:pt>
                <c:pt idx="3">
                  <c:v>2048</c:v>
                </c:pt>
                <c:pt idx="4">
                  <c:v>2560</c:v>
                </c:pt>
                <c:pt idx="5">
                  <c:v>3072</c:v>
                </c:pt>
                <c:pt idx="6">
                  <c:v>3584</c:v>
                </c:pt>
                <c:pt idx="7">
                  <c:v>3936</c:v>
                </c:pt>
              </c:numCache>
            </c:numRef>
          </c:cat>
          <c:val>
            <c:numRef>
              <c:f>both!$I$3:$I$11</c:f>
              <c:numCache>
                <c:formatCode>General</c:formatCode>
                <c:ptCount val="9"/>
                <c:pt idx="0">
                  <c:v>0</c:v>
                </c:pt>
                <c:pt idx="1">
                  <c:v>0.79</c:v>
                </c:pt>
                <c:pt idx="2">
                  <c:v>1</c:v>
                </c:pt>
                <c:pt idx="3">
                  <c:v>1.59</c:v>
                </c:pt>
                <c:pt idx="4">
                  <c:v>2.67</c:v>
                </c:pt>
                <c:pt idx="5">
                  <c:v>4.49</c:v>
                </c:pt>
                <c:pt idx="6">
                  <c:v>7.2700000000000014</c:v>
                </c:pt>
                <c:pt idx="7">
                  <c:v>11.22</c:v>
                </c:pt>
                <c:pt idx="8">
                  <c:v>14.78</c:v>
                </c:pt>
              </c:numCache>
            </c:numRef>
          </c:val>
        </c:ser>
        <c:marker val="1"/>
        <c:axId val="75908224"/>
        <c:axId val="75836032"/>
      </c:lineChart>
      <c:catAx>
        <c:axId val="75814016"/>
        <c:scaling>
          <c:orientation val="minMax"/>
        </c:scaling>
        <c:axPos val="b"/>
        <c:title>
          <c:tx>
            <c:rich>
              <a:bodyPr/>
              <a:lstStyle/>
              <a:p>
                <a:pPr>
                  <a:defRPr/>
                </a:pPr>
                <a:r>
                  <a:rPr lang="en-US"/>
                  <a:t>Image Size (edge</a:t>
                </a:r>
                <a:r>
                  <a:rPr lang="en-US" baseline="0"/>
                  <a:t> pixels)</a:t>
                </a:r>
                <a:endParaRPr lang="en-US"/>
              </a:p>
            </c:rich>
          </c:tx>
          <c:layout/>
        </c:title>
        <c:numFmt formatCode="General" sourceLinked="1"/>
        <c:tickLblPos val="nextTo"/>
        <c:crossAx val="75833344"/>
        <c:crosses val="autoZero"/>
        <c:auto val="1"/>
        <c:lblAlgn val="ctr"/>
        <c:lblOffset val="100"/>
      </c:catAx>
      <c:valAx>
        <c:axId val="75833344"/>
        <c:scaling>
          <c:orientation val="minMax"/>
        </c:scaling>
        <c:axPos val="l"/>
        <c:majorGridlines/>
        <c:title>
          <c:tx>
            <c:rich>
              <a:bodyPr rot="-5400000" vert="horz"/>
              <a:lstStyle/>
              <a:p>
                <a:pPr>
                  <a:defRPr/>
                </a:pPr>
                <a:r>
                  <a:rPr lang="en-US"/>
                  <a:t>pp/s</a:t>
                </a:r>
              </a:p>
            </c:rich>
          </c:tx>
          <c:layout/>
        </c:title>
        <c:numFmt formatCode="0.0E+0" sourceLinked="0"/>
        <c:tickLblPos val="nextTo"/>
        <c:crossAx val="75814016"/>
        <c:crosses val="autoZero"/>
        <c:crossBetween val="between"/>
      </c:valAx>
      <c:valAx>
        <c:axId val="75836032"/>
        <c:scaling>
          <c:orientation val="minMax"/>
        </c:scaling>
        <c:axPos val="r"/>
        <c:title>
          <c:tx>
            <c:rich>
              <a:bodyPr rot="-5400000" vert="horz"/>
              <a:lstStyle/>
              <a:p>
                <a:pPr>
                  <a:defRPr/>
                </a:pPr>
                <a:r>
                  <a:rPr lang="en-US"/>
                  <a:t>Run time(s)</a:t>
                </a:r>
              </a:p>
            </c:rich>
          </c:tx>
          <c:layout/>
        </c:title>
        <c:numFmt formatCode="General" sourceLinked="1"/>
        <c:tickLblPos val="nextTo"/>
        <c:crossAx val="75908224"/>
        <c:crosses val="max"/>
        <c:crossBetween val="between"/>
      </c:valAx>
      <c:catAx>
        <c:axId val="75908224"/>
        <c:scaling>
          <c:orientation val="minMax"/>
        </c:scaling>
        <c:delete val="1"/>
        <c:axPos val="b"/>
        <c:numFmt formatCode="General" sourceLinked="1"/>
        <c:tickLblPos val="none"/>
        <c:crossAx val="75836032"/>
        <c:crosses val="autoZero"/>
        <c:auto val="1"/>
        <c:lblAlgn val="ctr"/>
        <c:lblOffset val="100"/>
      </c:catAx>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Performance with 1-8</a:t>
            </a:r>
            <a:r>
              <a:rPr lang="en-US" baseline="0" dirty="0"/>
              <a:t> </a:t>
            </a:r>
            <a:r>
              <a:rPr lang="en-US" baseline="0" dirty="0" smtClean="0"/>
              <a:t>GPUs, single node</a:t>
            </a:r>
          </a:p>
          <a:p>
            <a:pPr>
              <a:defRPr/>
            </a:pPr>
            <a:r>
              <a:rPr lang="en-US" sz="1400" baseline="0" dirty="0" smtClean="0"/>
              <a:t>3936 x 3936 image, 3936 input pulses, 1-8 Tesla C1060</a:t>
            </a:r>
            <a:endParaRPr lang="en-US" sz="1400" dirty="0"/>
          </a:p>
        </c:rich>
      </c:tx>
      <c:layout/>
    </c:title>
    <c:plotArea>
      <c:layout/>
      <c:lineChart>
        <c:grouping val="standard"/>
        <c:ser>
          <c:idx val="6"/>
          <c:order val="1"/>
          <c:tx>
            <c:strRef>
              <c:f>'C1060s'!$J$3</c:f>
              <c:strCache>
                <c:ptCount val="1"/>
                <c:pt idx="0">
                  <c:v>pp/s</c:v>
                </c:pt>
              </c:strCache>
            </c:strRef>
          </c:tx>
          <c:val>
            <c:numRef>
              <c:f>'C1060s'!$J$4:$J$11</c:f>
              <c:numCache>
                <c:formatCode>0.00E+00</c:formatCode>
                <c:ptCount val="8"/>
                <c:pt idx="0">
                  <c:v>1811015439.7386398</c:v>
                </c:pt>
                <c:pt idx="1">
                  <c:v>3224584339.2913804</c:v>
                </c:pt>
                <c:pt idx="2">
                  <c:v>4612472757.6399355</c:v>
                </c:pt>
                <c:pt idx="3">
                  <c:v>5972271288.5406456</c:v>
                </c:pt>
                <c:pt idx="4">
                  <c:v>7140151037.0023422</c:v>
                </c:pt>
                <c:pt idx="5">
                  <c:v>8296175490.6122484</c:v>
                </c:pt>
                <c:pt idx="6">
                  <c:v>9323683464.2201843</c:v>
                </c:pt>
                <c:pt idx="7" formatCode="##0.0E+0">
                  <c:v>10095511565.562914</c:v>
                </c:pt>
              </c:numCache>
            </c:numRef>
          </c:val>
        </c:ser>
        <c:ser>
          <c:idx val="7"/>
          <c:order val="2"/>
          <c:tx>
            <c:strRef>
              <c:f>'C1060s'!$K$3</c:f>
              <c:strCache>
                <c:ptCount val="1"/>
                <c:pt idx="0">
                  <c:v>pp/s/g</c:v>
                </c:pt>
              </c:strCache>
            </c:strRef>
          </c:tx>
          <c:val>
            <c:numRef>
              <c:f>'C1060s'!$K$4:$K$11</c:f>
              <c:numCache>
                <c:formatCode>0.00E+00</c:formatCode>
                <c:ptCount val="8"/>
                <c:pt idx="0">
                  <c:v>1811015439.7386398</c:v>
                </c:pt>
                <c:pt idx="1">
                  <c:v>1612292169.6456902</c:v>
                </c:pt>
                <c:pt idx="2">
                  <c:v>1537490919.2133131</c:v>
                </c:pt>
                <c:pt idx="3">
                  <c:v>1493067822.1351614</c:v>
                </c:pt>
                <c:pt idx="4">
                  <c:v>1428030207.400471</c:v>
                </c:pt>
                <c:pt idx="5">
                  <c:v>1382695915.102041</c:v>
                </c:pt>
                <c:pt idx="6">
                  <c:v>1331954780.6028838</c:v>
                </c:pt>
                <c:pt idx="7">
                  <c:v>1261938945.6953642</c:v>
                </c:pt>
              </c:numCache>
            </c:numRef>
          </c:val>
        </c:ser>
        <c:marker val="1"/>
        <c:axId val="76550912"/>
        <c:axId val="76553600"/>
      </c:lineChart>
      <c:lineChart>
        <c:grouping val="standard"/>
        <c:ser>
          <c:idx val="5"/>
          <c:order val="0"/>
          <c:tx>
            <c:v>Run time</c:v>
          </c:tx>
          <c:val>
            <c:numRef>
              <c:f>'C1060s'!$I$4:$I$11</c:f>
              <c:numCache>
                <c:formatCode>General</c:formatCode>
                <c:ptCount val="8"/>
                <c:pt idx="0">
                  <c:v>33.67</c:v>
                </c:pt>
                <c:pt idx="1">
                  <c:v>18.91</c:v>
                </c:pt>
                <c:pt idx="2">
                  <c:v>13.22</c:v>
                </c:pt>
                <c:pt idx="3">
                  <c:v>10.210000000000001</c:v>
                </c:pt>
                <c:pt idx="4">
                  <c:v>8.5400000000000009</c:v>
                </c:pt>
                <c:pt idx="5">
                  <c:v>7.35</c:v>
                </c:pt>
                <c:pt idx="6">
                  <c:v>6.54</c:v>
                </c:pt>
                <c:pt idx="7">
                  <c:v>6.04</c:v>
                </c:pt>
              </c:numCache>
            </c:numRef>
          </c:val>
        </c:ser>
        <c:marker val="1"/>
        <c:axId val="76578816"/>
        <c:axId val="76555776"/>
      </c:lineChart>
      <c:catAx>
        <c:axId val="76550912"/>
        <c:scaling>
          <c:orientation val="minMax"/>
        </c:scaling>
        <c:axPos val="b"/>
        <c:title>
          <c:tx>
            <c:rich>
              <a:bodyPr/>
              <a:lstStyle/>
              <a:p>
                <a:pPr>
                  <a:defRPr/>
                </a:pPr>
                <a:r>
                  <a:rPr lang="en-US"/>
                  <a:t>GPUs</a:t>
                </a:r>
              </a:p>
            </c:rich>
          </c:tx>
          <c:layout/>
        </c:title>
        <c:tickLblPos val="nextTo"/>
        <c:crossAx val="76553600"/>
        <c:crosses val="autoZero"/>
        <c:auto val="1"/>
        <c:lblAlgn val="ctr"/>
        <c:lblOffset val="100"/>
      </c:catAx>
      <c:valAx>
        <c:axId val="76553600"/>
        <c:scaling>
          <c:orientation val="minMax"/>
        </c:scaling>
        <c:axPos val="l"/>
        <c:majorGridlines/>
        <c:title>
          <c:tx>
            <c:rich>
              <a:bodyPr rot="-5400000" vert="horz"/>
              <a:lstStyle/>
              <a:p>
                <a:pPr>
                  <a:defRPr/>
                </a:pPr>
                <a:r>
                  <a:rPr lang="en-US"/>
                  <a:t>PP/s</a:t>
                </a:r>
              </a:p>
            </c:rich>
          </c:tx>
          <c:layout/>
        </c:title>
        <c:numFmt formatCode="##0.0E+0" sourceLinked="0"/>
        <c:tickLblPos val="nextTo"/>
        <c:crossAx val="76550912"/>
        <c:crosses val="autoZero"/>
        <c:crossBetween val="between"/>
      </c:valAx>
      <c:valAx>
        <c:axId val="76555776"/>
        <c:scaling>
          <c:orientation val="minMax"/>
        </c:scaling>
        <c:axPos val="r"/>
        <c:title>
          <c:tx>
            <c:rich>
              <a:bodyPr rot="-5400000" vert="horz"/>
              <a:lstStyle/>
              <a:p>
                <a:pPr>
                  <a:defRPr/>
                </a:pPr>
                <a:r>
                  <a:rPr lang="en-US"/>
                  <a:t>Run time (s)</a:t>
                </a:r>
              </a:p>
            </c:rich>
          </c:tx>
          <c:layout/>
        </c:title>
        <c:numFmt formatCode="General" sourceLinked="1"/>
        <c:tickLblPos val="nextTo"/>
        <c:crossAx val="76578816"/>
        <c:crosses val="max"/>
        <c:crossBetween val="between"/>
      </c:valAx>
      <c:catAx>
        <c:axId val="76578816"/>
        <c:scaling>
          <c:orientation val="minMax"/>
        </c:scaling>
        <c:delete val="1"/>
        <c:axPos val="b"/>
        <c:tickLblPos val="none"/>
        <c:crossAx val="76555776"/>
        <c:crosses val="autoZero"/>
        <c:auto val="1"/>
        <c:lblAlgn val="ctr"/>
        <c:lblOffset val="100"/>
      </c:catAx>
    </c:plotArea>
    <c:legend>
      <c:legendPos val="b"/>
      <c:layout/>
    </c:legend>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Arial" charset="0"/>
                <a:ea typeface="DejaVu Sans" charset="0"/>
                <a:cs typeface="DejaVu Sans"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Arial" charset="0"/>
                <a:ea typeface="DejaVu Sans" charset="0"/>
                <a:cs typeface="DejaVu Sans" charset="0"/>
              </a:defRPr>
            </a:lvl1pPr>
          </a:lstStyle>
          <a:p>
            <a:pPr>
              <a:defRPr/>
            </a:pPr>
            <a:fld id="{A24B1AB4-9DE3-4B39-B92E-EEF04B86C68B}" type="datetimeFigureOut">
              <a:rPr lang="en-US"/>
              <a:pPr>
                <a:defRPr/>
              </a:pPr>
              <a:t>10/29/2010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Arial" charset="0"/>
                <a:ea typeface="DejaVu Sans" charset="0"/>
                <a:cs typeface="DejaVu Sans"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Arial" charset="0"/>
                <a:ea typeface="DejaVu Sans" charset="0"/>
                <a:cs typeface="DejaVu Sans" charset="0"/>
              </a:defRPr>
            </a:lvl1pPr>
          </a:lstStyle>
          <a:p>
            <a:pPr>
              <a:defRPr/>
            </a:pPr>
            <a:fld id="{3847B1EA-0E58-47C1-916F-116AABE5E8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010400" cy="9296400"/>
          </a:xfrm>
          <a:prstGeom prst="roundRect">
            <a:avLst>
              <a:gd name="adj" fmla="val 19"/>
            </a:avLst>
          </a:prstGeom>
          <a:solidFill>
            <a:srgbClr val="FFFFFF"/>
          </a:solidFill>
          <a:ln w="9525">
            <a:noFill/>
            <a:round/>
            <a:headEnd/>
            <a:tailEnd/>
          </a:ln>
          <a:effectLst/>
        </p:spPr>
        <p:txBody>
          <a:bodyPr wrap="none" lIns="92300" tIns="46150" rIns="92300" bIns="46150"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4098" name="Text Box 2"/>
          <p:cNvSpPr txBox="1">
            <a:spLocks noChangeArrowheads="1"/>
          </p:cNvSpPr>
          <p:nvPr/>
        </p:nvSpPr>
        <p:spPr bwMode="auto">
          <a:xfrm>
            <a:off x="0" y="0"/>
            <a:ext cx="3036888" cy="463550"/>
          </a:xfrm>
          <a:prstGeom prst="rect">
            <a:avLst/>
          </a:prstGeom>
          <a:noFill/>
          <a:ln w="9525">
            <a:noFill/>
            <a:round/>
            <a:headEnd/>
            <a:tailEnd/>
          </a:ln>
          <a:effectLst/>
        </p:spPr>
        <p:txBody>
          <a:bodyPr wrap="none" lIns="92300" tIns="46150" rIns="92300" bIns="46150"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4099" name="Text Box 3"/>
          <p:cNvSpPr txBox="1">
            <a:spLocks noChangeArrowheads="1"/>
          </p:cNvSpPr>
          <p:nvPr/>
        </p:nvSpPr>
        <p:spPr bwMode="auto">
          <a:xfrm>
            <a:off x="3973513" y="0"/>
            <a:ext cx="3036887" cy="463550"/>
          </a:xfrm>
          <a:prstGeom prst="rect">
            <a:avLst/>
          </a:prstGeom>
          <a:noFill/>
          <a:ln w="9525">
            <a:noFill/>
            <a:round/>
            <a:headEnd/>
            <a:tailEnd/>
          </a:ln>
          <a:effectLst/>
        </p:spPr>
        <p:txBody>
          <a:bodyPr wrap="none" lIns="92300" tIns="46150" rIns="92300" bIns="46150"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65541" name="Rectangle 4"/>
          <p:cNvSpPr>
            <a:spLocks noGrp="1" noRot="1" noChangeAspect="1" noChangeArrowheads="1"/>
          </p:cNvSpPr>
          <p:nvPr>
            <p:ph type="sldImg"/>
          </p:nvPr>
        </p:nvSpPr>
        <p:spPr bwMode="auto">
          <a:xfrm>
            <a:off x="1181100" y="698500"/>
            <a:ext cx="4646613" cy="3484563"/>
          </a:xfrm>
          <a:prstGeom prst="rect">
            <a:avLst/>
          </a:prstGeom>
          <a:noFill/>
          <a:ln w="9360">
            <a:solidFill>
              <a:srgbClr val="000000"/>
            </a:solidFill>
            <a:miter lim="800000"/>
            <a:headEnd/>
            <a:tailEnd/>
          </a:ln>
        </p:spPr>
      </p:sp>
      <p:sp>
        <p:nvSpPr>
          <p:cNvPr id="4101" name="Rectangle 5"/>
          <p:cNvSpPr>
            <a:spLocks noGrp="1" noChangeArrowheads="1"/>
          </p:cNvSpPr>
          <p:nvPr>
            <p:ph type="body"/>
          </p:nvPr>
        </p:nvSpPr>
        <p:spPr bwMode="auto">
          <a:xfrm>
            <a:off x="935038" y="4416425"/>
            <a:ext cx="5138737" cy="4179888"/>
          </a:xfrm>
          <a:prstGeom prst="rect">
            <a:avLst/>
          </a:prstGeom>
          <a:noFill/>
          <a:ln w="9525">
            <a:noFill/>
            <a:round/>
            <a:headEnd/>
            <a:tailEnd/>
          </a:ln>
          <a:effectLst/>
        </p:spPr>
        <p:txBody>
          <a:bodyPr vert="horz" wrap="square" lIns="93026" tIns="46513" rIns="93026" bIns="46513" numCol="1" anchor="t" anchorCtr="0" compatLnSpc="1">
            <a:prstTxWarp prst="textNoShape">
              <a:avLst/>
            </a:prstTxWarp>
          </a:bodyPr>
          <a:lstStyle/>
          <a:p>
            <a:pPr lvl="0"/>
            <a:endParaRPr lang="en-US" noProof="0" smtClean="0"/>
          </a:p>
        </p:txBody>
      </p:sp>
      <p:sp>
        <p:nvSpPr>
          <p:cNvPr id="4102" name="Text Box 6"/>
          <p:cNvSpPr txBox="1">
            <a:spLocks noChangeArrowheads="1"/>
          </p:cNvSpPr>
          <p:nvPr/>
        </p:nvSpPr>
        <p:spPr bwMode="auto">
          <a:xfrm>
            <a:off x="0" y="8832850"/>
            <a:ext cx="3036888" cy="463550"/>
          </a:xfrm>
          <a:prstGeom prst="rect">
            <a:avLst/>
          </a:prstGeom>
          <a:noFill/>
          <a:ln w="9525">
            <a:noFill/>
            <a:round/>
            <a:headEnd/>
            <a:tailEnd/>
          </a:ln>
          <a:effectLst/>
        </p:spPr>
        <p:txBody>
          <a:bodyPr wrap="none" lIns="92300" tIns="46150" rIns="92300" bIns="46150"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4103" name="Rectangle 7"/>
          <p:cNvSpPr>
            <a:spLocks noGrp="1" noChangeArrowheads="1"/>
          </p:cNvSpPr>
          <p:nvPr>
            <p:ph type="sldNum"/>
          </p:nvPr>
        </p:nvSpPr>
        <p:spPr bwMode="auto">
          <a:xfrm>
            <a:off x="3973513" y="8832850"/>
            <a:ext cx="3035300" cy="461963"/>
          </a:xfrm>
          <a:prstGeom prst="rect">
            <a:avLst/>
          </a:prstGeom>
          <a:noFill/>
          <a:ln w="9525">
            <a:noFill/>
            <a:round/>
            <a:headEnd/>
            <a:tailEnd/>
          </a:ln>
          <a:effectLst/>
        </p:spPr>
        <p:txBody>
          <a:bodyPr vert="horz" wrap="square" lIns="93026" tIns="46513" rIns="93026" bIns="46513" numCol="1" anchor="b" anchorCtr="0" compatLnSpc="1">
            <a:prstTxWarp prst="textNoShape">
              <a:avLst/>
            </a:prstTxWarp>
          </a:bodyPr>
          <a:lstStyle>
            <a:lvl1pPr algn="r" eaLnBrk="1" hangingPunct="0">
              <a:buClr>
                <a:srgbClr val="000000"/>
              </a:buClr>
              <a:buSzPct val="100000"/>
              <a:buFont typeface="Times New Roman" pitchFamily="16" charset="0"/>
              <a:buNone/>
              <a:tabLst>
                <a:tab pos="730705" algn="l"/>
                <a:tab pos="1461409" algn="l"/>
                <a:tab pos="2192114" algn="l"/>
                <a:tab pos="2922819" algn="l"/>
              </a:tabLst>
              <a:defRPr sz="1200">
                <a:solidFill>
                  <a:srgbClr val="000000"/>
                </a:solidFill>
                <a:latin typeface="Times New Roman" pitchFamily="16" charset="0"/>
                <a:ea typeface="+mn-ea"/>
                <a:cs typeface="DejaVu Sans" charset="0"/>
              </a:defRPr>
            </a:lvl1pPr>
          </a:lstStyle>
          <a:p>
            <a:pPr>
              <a:defRPr/>
            </a:pPr>
            <a:fld id="{928008C1-821C-4DD8-8BB1-7BF56FE2E5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3AC16953-6D21-4327-ADFB-ADF088B235A1}"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a:t>
            </a:fld>
            <a:endParaRPr lang="en-US" smtClean="0">
              <a:latin typeface="Times New Roman" pitchFamily="18" charset="0"/>
              <a:ea typeface="DejaVu Sans" pitchFamily="34" charset="2"/>
              <a:cs typeface="DejaVu Sans" pitchFamily="34" charset="2"/>
            </a:endParaRPr>
          </a:p>
        </p:txBody>
      </p:sp>
      <p:sp>
        <p:nvSpPr>
          <p:cNvPr id="66563"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6564" name="Rectangle 2"/>
          <p:cNvSpPr>
            <a:spLocks noGrp="1" noChangeArrowheads="1"/>
          </p:cNvSpPr>
          <p:nvPr>
            <p:ph type="body" idx="1"/>
          </p:nvPr>
        </p:nvSpPr>
        <p:spPr>
          <a:xfrm>
            <a:off x="935038" y="4416425"/>
            <a:ext cx="5140325" cy="4276725"/>
          </a:xfrm>
          <a:noFill/>
          <a:ln/>
        </p:spPr>
        <p:txBody>
          <a:bodyPr wrap="none" anchor="ctr"/>
          <a:lstStyle/>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17</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18</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9</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10</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11</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p:spPr>
        <p:txBody>
          <a:bodyPr/>
          <a:lstStyle/>
          <a:p>
            <a:endParaRPr lang="en-US" smtClean="0">
              <a:latin typeface="Arial" pitchFamily="34" charset="0"/>
              <a:ea typeface="ＭＳ Ｐゴシック" charset="-128"/>
            </a:endParaRPr>
          </a:p>
        </p:txBody>
      </p:sp>
      <p:sp>
        <p:nvSpPr>
          <p:cNvPr id="18436" name="Slide Number Placeholder 3"/>
          <p:cNvSpPr>
            <a:spLocks noGrp="1"/>
          </p:cNvSpPr>
          <p:nvPr>
            <p:ph type="sldNum" sz="quarter" idx="5"/>
          </p:nvPr>
        </p:nvSpPr>
        <p:spPr>
          <a:noFill/>
        </p:spPr>
        <p:txBody>
          <a:bodyPr/>
          <a:lstStyle/>
          <a:p>
            <a:fld id="{31996597-4DB4-4487-AECF-411D987B1DF6}" type="slidenum">
              <a:rPr lang="en-US" smtClean="0">
                <a:latin typeface="Arial" pitchFamily="34" charset="0"/>
                <a:sym typeface="Arial" pitchFamily="34" charset="0"/>
              </a:rPr>
              <a:pPr/>
              <a:t>12</a:t>
            </a:fld>
            <a:endParaRPr lang="en-US" smtClean="0">
              <a:latin typeface="Arial" pitchFamily="34" charset="0"/>
              <a:sym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13</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14</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15</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p>
            <a:pPr>
              <a:buFont typeface="Times New Roman" pitchFamily="18" charset="0"/>
              <a:buNone/>
              <a:tabLst>
                <a:tab pos="730250" algn="l"/>
                <a:tab pos="1460500" algn="l"/>
                <a:tab pos="2190750" algn="l"/>
                <a:tab pos="2922588" algn="l"/>
              </a:tabLst>
            </a:pPr>
            <a:fld id="{45FB645A-FFD9-4F4B-9AF5-D0F58B639476}" type="slidenum">
              <a:rPr lang="en-US" smtClean="0">
                <a:latin typeface="Times New Roman" pitchFamily="18" charset="0"/>
                <a:ea typeface="DejaVu Sans" pitchFamily="34" charset="2"/>
                <a:cs typeface="DejaVu Sans" pitchFamily="34" charset="2"/>
              </a:rPr>
              <a:pPr>
                <a:buFont typeface="Times New Roman" pitchFamily="18" charset="0"/>
                <a:buNone/>
                <a:tabLst>
                  <a:tab pos="730250" algn="l"/>
                  <a:tab pos="1460500" algn="l"/>
                  <a:tab pos="2190750" algn="l"/>
                  <a:tab pos="2922588" algn="l"/>
                </a:tabLst>
              </a:pPr>
              <a:t>16</a:t>
            </a:fld>
            <a:endParaRPr lang="en-US" smtClean="0">
              <a:latin typeface="Times New Roman" pitchFamily="18" charset="0"/>
              <a:ea typeface="DejaVu Sans" pitchFamily="34" charset="2"/>
              <a:cs typeface="DejaVu Sans" pitchFamily="34" charset="2"/>
            </a:endParaRPr>
          </a:p>
        </p:txBody>
      </p:sp>
      <p:sp>
        <p:nvSpPr>
          <p:cNvPr id="68611" name="Rectangle 1"/>
          <p:cNvSpPr>
            <a:spLocks noGrp="1" noRot="1" noChangeAspect="1" noChangeArrowheads="1" noTextEdit="1"/>
          </p:cNvSpPr>
          <p:nvPr>
            <p:ph type="sldImg"/>
          </p:nvPr>
        </p:nvSpPr>
        <p:spPr>
          <a:xfrm>
            <a:off x="1181100" y="698500"/>
            <a:ext cx="4648200" cy="3486150"/>
          </a:xfrm>
          <a:solidFill>
            <a:srgbClr val="FFFFFF"/>
          </a:solidFill>
          <a:ln/>
        </p:spPr>
      </p:sp>
      <p:sp>
        <p:nvSpPr>
          <p:cNvPr id="68612" name="Rectangle 2"/>
          <p:cNvSpPr>
            <a:spLocks noGrp="1" noChangeArrowheads="1"/>
          </p:cNvSpPr>
          <p:nvPr>
            <p:ph type="body" idx="1"/>
          </p:nvPr>
        </p:nvSpPr>
        <p:spPr>
          <a:xfrm>
            <a:off x="935038" y="4416425"/>
            <a:ext cx="5140325" cy="4276725"/>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8EB08764-83F4-4BF3-974B-CEB67E9939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8B4A6BCA-8ABD-4B32-8C97-301534B4A5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B6C8D3FF-C817-43CC-89E9-71ECE70FED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452438"/>
            <a:ext cx="2170112" cy="5726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452438"/>
            <a:ext cx="6359525" cy="5726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003B4F26-1CA9-409D-831F-118AAE625D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72496"/>
            <a:ext cx="9144000" cy="6922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6848" y="1600541"/>
            <a:ext cx="8230306" cy="4526075"/>
          </a:xfrm>
          <a:prstGeom prst="rect">
            <a:avLst/>
          </a:prstGeom>
        </p:spPr>
        <p:txBody>
          <a:bodyPr/>
          <a:lstStyle/>
          <a:p>
            <a:pPr lvl="0"/>
            <a:endParaRPr lang="en-US" noProof="0" smtClean="0"/>
          </a:p>
        </p:txBody>
      </p:sp>
      <p:sp>
        <p:nvSpPr>
          <p:cNvPr id="4" name="Rectangle 226"/>
          <p:cNvSpPr>
            <a:spLocks noGrp="1" noChangeArrowheads="1"/>
          </p:cNvSpPr>
          <p:nvPr>
            <p:ph type="sldNum" sz="quarter" idx="10"/>
          </p:nvPr>
        </p:nvSpPr>
        <p:spPr>
          <a:xfrm>
            <a:off x="6938963" y="6523038"/>
            <a:ext cx="2135187" cy="263525"/>
          </a:xfrm>
          <a:prstGeom prst="rect">
            <a:avLst/>
          </a:prstGeom>
        </p:spPr>
        <p:txBody>
          <a:bodyPr lIns="100008" tIns="50004" rIns="100008" bIns="50004"/>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 </a:t>
            </a:r>
            <a:fld id="{6550FB6B-ED9A-4CCE-9744-09500FD1B492}"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72496"/>
            <a:ext cx="9144000" cy="692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848" y="1600541"/>
            <a:ext cx="4030486" cy="4526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666" y="1600541"/>
            <a:ext cx="4030487" cy="4526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6"/>
          <p:cNvSpPr>
            <a:spLocks noGrp="1" noChangeArrowheads="1"/>
          </p:cNvSpPr>
          <p:nvPr>
            <p:ph type="sldNum" sz="quarter" idx="10"/>
          </p:nvPr>
        </p:nvSpPr>
        <p:spPr>
          <a:xfrm>
            <a:off x="6938963" y="6523038"/>
            <a:ext cx="2135187" cy="263525"/>
          </a:xfrm>
          <a:prstGeom prst="rect">
            <a:avLst/>
          </a:prstGeom>
        </p:spPr>
        <p:txBody>
          <a:bodyPr lIns="100008" tIns="50004" rIns="100008" bIns="50004"/>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 </a:t>
            </a:r>
            <a:fld id="{1746E145-9023-4C8D-B44C-C603B2CAD89C}"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BA32F00A-0A78-4555-A110-C69EA11DCEF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D0474496-7C90-42BC-B8FD-DF0FC5D94E3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A8748014-E31D-4371-A821-158FC05DF94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412875"/>
            <a:ext cx="4264025"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2875"/>
            <a:ext cx="4265612"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76AB914C-235E-4EBD-93AA-34B683EDE1E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3CB771B4-5478-48E3-90E3-2C35FDE151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CAB84A55-3EF6-49F3-993D-997579629F9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C5377CDC-A9D9-496B-8919-625214B8E3C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bwMode="auto">
          <a:xfrm>
            <a:off x="0" y="990600"/>
            <a:ext cx="9144000" cy="1588"/>
          </a:xfrm>
          <a:prstGeom prst="line">
            <a:avLst/>
          </a:prstGeom>
          <a:solidFill>
            <a:srgbClr val="00B8FF"/>
          </a:solidFill>
          <a:ln w="38100" cap="flat" cmpd="sng" algn="ctr">
            <a:solidFill>
              <a:schemeClr val="accent2">
                <a:lumMod val="50000"/>
              </a:schemeClr>
            </a:solidFill>
            <a:prstDash val="solid"/>
            <a:round/>
            <a:headEnd type="none" w="med" len="med"/>
            <a:tailEnd type="none" w="med" len="med"/>
          </a:ln>
          <a:effectLst/>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1"/>
          <p:cNvCxnSpPr/>
          <p:nvPr userDrawn="1"/>
        </p:nvCxnSpPr>
        <p:spPr bwMode="auto">
          <a:xfrm>
            <a:off x="0" y="990600"/>
            <a:ext cx="9144000" cy="1588"/>
          </a:xfrm>
          <a:prstGeom prst="line">
            <a:avLst/>
          </a:prstGeom>
          <a:solidFill>
            <a:srgbClr val="00B8FF"/>
          </a:solidFill>
          <a:ln w="38100" cap="flat" cmpd="sng" algn="ctr">
            <a:solidFill>
              <a:schemeClr val="accent2">
                <a:lumMod val="50000"/>
              </a:schemeClr>
            </a:solidFill>
            <a:prstDash val="solid"/>
            <a:round/>
            <a:headEnd type="none" w="med" len="med"/>
            <a:tailEnd type="none" w="med" len="med"/>
          </a:ln>
          <a:effectLst/>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82B81002-8E7C-4377-9C6F-686B38A9881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21B5E780-07E3-4981-9F90-2B84022E0D4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BBD2ABC0-0577-4599-B8E2-F0BF4925DC7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452438"/>
            <a:ext cx="2170112" cy="5726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0188" y="452438"/>
            <a:ext cx="6359525" cy="5726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8C41FF11-A781-4499-8450-F65857CFD67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72496"/>
            <a:ext cx="9144000" cy="6922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6848" y="1600541"/>
            <a:ext cx="8230306" cy="4526075"/>
          </a:xfrm>
          <a:prstGeom prst="rect">
            <a:avLst/>
          </a:prstGeom>
        </p:spPr>
        <p:txBody>
          <a:bodyPr/>
          <a:lstStyle/>
          <a:p>
            <a:pPr lvl="0"/>
            <a:endParaRPr lang="en-US" noProof="0" smtClean="0"/>
          </a:p>
        </p:txBody>
      </p:sp>
      <p:sp>
        <p:nvSpPr>
          <p:cNvPr id="4" name="Rectangle 226"/>
          <p:cNvSpPr>
            <a:spLocks noGrp="1" noChangeArrowheads="1"/>
          </p:cNvSpPr>
          <p:nvPr>
            <p:ph type="sldNum" sz="quarter" idx="10"/>
          </p:nvPr>
        </p:nvSpPr>
        <p:spPr>
          <a:xfrm>
            <a:off x="6938963" y="6523038"/>
            <a:ext cx="2135187" cy="263525"/>
          </a:xfrm>
          <a:prstGeom prst="rect">
            <a:avLst/>
          </a:prstGeom>
        </p:spPr>
        <p:txBody>
          <a:bodyPr lIns="100008" tIns="50004" rIns="100008" bIns="50004"/>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 </a:t>
            </a:r>
            <a:fld id="{A6525C83-4C1D-4642-B60F-237A02363EB1}"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72496"/>
            <a:ext cx="9144000" cy="692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848" y="1600541"/>
            <a:ext cx="4030486" cy="4526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666" y="1600541"/>
            <a:ext cx="4030487" cy="4526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6"/>
          <p:cNvSpPr>
            <a:spLocks noGrp="1" noChangeArrowheads="1"/>
          </p:cNvSpPr>
          <p:nvPr>
            <p:ph type="sldNum" sz="quarter" idx="10"/>
          </p:nvPr>
        </p:nvSpPr>
        <p:spPr>
          <a:xfrm>
            <a:off x="6938963" y="6523038"/>
            <a:ext cx="2135187" cy="263525"/>
          </a:xfrm>
          <a:prstGeom prst="rect">
            <a:avLst/>
          </a:prstGeom>
        </p:spPr>
        <p:txBody>
          <a:bodyPr lIns="100008" tIns="50004" rIns="100008" bIns="50004"/>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 </a:t>
            </a:r>
            <a:fld id="{E3568CF1-2078-402C-8084-1571F7EF9579}"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EDAF53C0-AEF3-4602-89F1-6882096FF5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412875"/>
            <a:ext cx="4264025"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2875"/>
            <a:ext cx="4265612"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2A44A11C-2D8F-4AA5-B253-0EA402F65D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D15FEB2D-51A6-4650-BAAC-B181CD08B5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3EB0E879-A678-42DE-940F-89D8C56513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bwMode="auto">
          <a:xfrm>
            <a:off x="0" y="990600"/>
            <a:ext cx="9144000" cy="1588"/>
          </a:xfrm>
          <a:prstGeom prst="line">
            <a:avLst/>
          </a:prstGeom>
          <a:solidFill>
            <a:srgbClr val="00B8FF"/>
          </a:solidFill>
          <a:ln w="38100" cap="flat" cmpd="sng" algn="ctr">
            <a:solidFill>
              <a:schemeClr val="accent2">
                <a:lumMod val="50000"/>
              </a:schemeClr>
            </a:solidFill>
            <a:prstDash val="solid"/>
            <a:round/>
            <a:headEnd type="none" w="med" len="med"/>
            <a:tailEnd type="none" w="med" len="med"/>
          </a:ln>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1"/>
          <p:cNvCxnSpPr/>
          <p:nvPr userDrawn="1"/>
        </p:nvCxnSpPr>
        <p:spPr bwMode="auto">
          <a:xfrm>
            <a:off x="0" y="990600"/>
            <a:ext cx="9144000" cy="1588"/>
          </a:xfrm>
          <a:prstGeom prst="line">
            <a:avLst/>
          </a:prstGeom>
          <a:solidFill>
            <a:srgbClr val="00B8FF"/>
          </a:solidFill>
          <a:ln w="38100" cap="flat" cmpd="sng" algn="ctr">
            <a:solidFill>
              <a:schemeClr val="accent2">
                <a:lumMod val="50000"/>
              </a:schemeClr>
            </a:solidFill>
            <a:prstDash val="solid"/>
            <a:round/>
            <a:headEnd type="none" w="med" len="med"/>
            <a:tailEnd type="none" w="med" len="med"/>
          </a:ln>
          <a:effectLst/>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idx="10"/>
          </p:nvPr>
        </p:nvSpPr>
        <p:spPr>
          <a:xfrm>
            <a:off x="8039100" y="6537325"/>
            <a:ext cx="1065213" cy="261938"/>
          </a:xfrm>
          <a:prstGeom prst="rect">
            <a:avLst/>
          </a:prstGeom>
        </p:spPr>
        <p:txBody>
          <a:bodyPr/>
          <a:lstStyle>
            <a:lvl1pPr algn="ctr" eaLnBrk="0" hangingPunct="0">
              <a:buClr>
                <a:srgbClr val="000000"/>
              </a:buClr>
              <a:buSzPct val="100000"/>
              <a:buFont typeface="Times New Roman" pitchFamily="16" charset="0"/>
              <a:buNone/>
              <a:defRPr>
                <a:latin typeface="Arial" charset="0"/>
                <a:ea typeface="DejaVu Sans" charset="0"/>
                <a:cs typeface="DejaVu Sans" charset="0"/>
              </a:defRPr>
            </a:lvl1pPr>
          </a:lstStyle>
          <a:p>
            <a:pPr>
              <a:defRPr/>
            </a:pPr>
            <a:r>
              <a:rPr lang="en-US"/>
              <a:t>ECRB - HPC  - </a:t>
            </a:r>
            <a:fld id="{969BFCBC-285B-4F46-BF1C-D8B417DC03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body" idx="1"/>
          </p:nvPr>
        </p:nvSpPr>
        <p:spPr bwMode="auto">
          <a:xfrm>
            <a:off x="230188" y="1412875"/>
            <a:ext cx="8682037" cy="47656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grpSp>
        <p:nvGrpSpPr>
          <p:cNvPr id="1027" name="Group 1"/>
          <p:cNvGrpSpPr>
            <a:grpSpLocks/>
          </p:cNvGrpSpPr>
          <p:nvPr/>
        </p:nvGrpSpPr>
        <p:grpSpPr bwMode="auto">
          <a:xfrm>
            <a:off x="0" y="0"/>
            <a:ext cx="9155113" cy="382588"/>
            <a:chOff x="0" y="0"/>
            <a:chExt cx="5767" cy="241"/>
          </a:xfrm>
        </p:grpSpPr>
        <p:sp>
          <p:nvSpPr>
            <p:cNvPr id="3074" name="Rectangle 2"/>
            <p:cNvSpPr>
              <a:spLocks noChangeArrowheads="1"/>
            </p:cNvSpPr>
            <p:nvPr/>
          </p:nvSpPr>
          <p:spPr bwMode="auto">
            <a:xfrm flipH="1">
              <a:off x="0" y="0"/>
              <a:ext cx="2880"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5" name="Rectangle 3"/>
            <p:cNvSpPr>
              <a:spLocks noChangeArrowheads="1"/>
            </p:cNvSpPr>
            <p:nvPr/>
          </p:nvSpPr>
          <p:spPr bwMode="auto">
            <a:xfrm flipH="1">
              <a:off x="2880" y="0"/>
              <a:ext cx="2888" cy="242"/>
            </a:xfrm>
            <a:prstGeom prst="rect">
              <a:avLst/>
            </a:prstGeom>
            <a:gradFill rotWithShape="0">
              <a:gsLst>
                <a:gs pos="0">
                  <a:srgbClr val="002A54"/>
                </a:gs>
                <a:gs pos="100000">
                  <a:srgbClr val="BC9B6A"/>
                </a:gs>
              </a:gsLst>
              <a:lin ang="0" scaled="1"/>
            </a:gra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6" name="Rectangle 4"/>
            <p:cNvSpPr>
              <a:spLocks noChangeArrowheads="1"/>
            </p:cNvSpPr>
            <p:nvPr/>
          </p:nvSpPr>
          <p:spPr bwMode="auto">
            <a:xfrm flipH="1">
              <a:off x="5670" y="0"/>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7" name="Rectangle 5"/>
            <p:cNvSpPr>
              <a:spLocks noChangeArrowheads="1"/>
            </p:cNvSpPr>
            <p:nvPr/>
          </p:nvSpPr>
          <p:spPr bwMode="auto">
            <a:xfrm flipH="1">
              <a:off x="5333" y="0"/>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8" name="Rectangle 6"/>
            <p:cNvSpPr>
              <a:spLocks noChangeArrowheads="1"/>
            </p:cNvSpPr>
            <p:nvPr/>
          </p:nvSpPr>
          <p:spPr bwMode="auto">
            <a:xfrm flipH="1">
              <a:off x="5092" y="0"/>
              <a:ext cx="49"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9" name="Rectangle 7"/>
            <p:cNvSpPr>
              <a:spLocks noChangeArrowheads="1"/>
            </p:cNvSpPr>
            <p:nvPr/>
          </p:nvSpPr>
          <p:spPr bwMode="auto">
            <a:xfrm flipH="1">
              <a:off x="4823" y="0"/>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0" name="Rectangle 8"/>
            <p:cNvSpPr>
              <a:spLocks noChangeArrowheads="1"/>
            </p:cNvSpPr>
            <p:nvPr/>
          </p:nvSpPr>
          <p:spPr bwMode="auto">
            <a:xfrm flipH="1">
              <a:off x="4484" y="0"/>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1" name="Rectangle 9"/>
            <p:cNvSpPr>
              <a:spLocks noChangeArrowheads="1"/>
            </p:cNvSpPr>
            <p:nvPr/>
          </p:nvSpPr>
          <p:spPr bwMode="auto">
            <a:xfrm flipH="1">
              <a:off x="5528" y="0"/>
              <a:ext cx="48"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grpSp>
      <p:sp>
        <p:nvSpPr>
          <p:cNvPr id="3082" name="Rectangle 10"/>
          <p:cNvSpPr>
            <a:spLocks noChangeArrowheads="1"/>
          </p:cNvSpPr>
          <p:nvPr/>
        </p:nvSpPr>
        <p:spPr bwMode="auto">
          <a:xfrm>
            <a:off x="0" y="6477000"/>
            <a:ext cx="1600200" cy="381000"/>
          </a:xfrm>
          <a:prstGeom prst="rect">
            <a:avLst/>
          </a:prstGeom>
          <a:solidFill>
            <a:srgbClr val="FFFFFF"/>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grpSp>
        <p:nvGrpSpPr>
          <p:cNvPr id="1029" name="Group 11"/>
          <p:cNvGrpSpPr>
            <a:grpSpLocks/>
          </p:cNvGrpSpPr>
          <p:nvPr/>
        </p:nvGrpSpPr>
        <p:grpSpPr bwMode="auto">
          <a:xfrm>
            <a:off x="1593850" y="6473825"/>
            <a:ext cx="7548563" cy="382588"/>
            <a:chOff x="1004" y="4078"/>
            <a:chExt cx="4755" cy="241"/>
          </a:xfrm>
        </p:grpSpPr>
        <p:sp>
          <p:nvSpPr>
            <p:cNvPr id="3084" name="Rectangle 12"/>
            <p:cNvSpPr>
              <a:spLocks noChangeArrowheads="1"/>
            </p:cNvSpPr>
            <p:nvPr/>
          </p:nvSpPr>
          <p:spPr bwMode="auto">
            <a:xfrm>
              <a:off x="5237" y="4138"/>
              <a:ext cx="522" cy="117"/>
            </a:xfrm>
            <a:prstGeom prst="rect">
              <a:avLst/>
            </a:prstGeom>
            <a:noFill/>
            <a:ln w="9525">
              <a:noFill/>
              <a:round/>
              <a:headEnd/>
              <a:tailEnd/>
            </a:ln>
            <a:effectLst/>
          </p:spPr>
          <p:txBody>
            <a:bodyPr wrap="none" lIns="90000" tIns="46800" rIns="90000" bIns="46800">
              <a:spAutoFit/>
            </a:body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600">
                  <a:solidFill>
                    <a:srgbClr val="002B45"/>
                  </a:solidFill>
                  <a:ea typeface="+mn-ea"/>
                  <a:cs typeface="DejaVu Sans" charset="0"/>
                </a:rPr>
                <a:t>GTRI_B-</a:t>
              </a:r>
              <a:fld id="{0664610C-60A6-40B3-B965-87F52DFA6EE5}" type="slidenum">
                <a:rPr lang="en-US" sz="600">
                  <a:solidFill>
                    <a:srgbClr val="002B45"/>
                  </a:solidFill>
                  <a:ea typeface="+mn-ea"/>
                  <a:cs typeface="DejaVu Sans" charset="0"/>
                </a:rPr>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US" sz="600">
                <a:solidFill>
                  <a:srgbClr val="002B45"/>
                </a:solidFill>
                <a:ea typeface="+mn-ea"/>
                <a:cs typeface="DejaVu Sans" charset="0"/>
              </a:endParaRPr>
            </a:p>
          </p:txBody>
        </p:sp>
        <p:sp>
          <p:nvSpPr>
            <p:cNvPr id="3085" name="Rectangle 13"/>
            <p:cNvSpPr>
              <a:spLocks noChangeArrowheads="1"/>
            </p:cNvSpPr>
            <p:nvPr/>
          </p:nvSpPr>
          <p:spPr bwMode="auto">
            <a:xfrm>
              <a:off x="2880" y="4078"/>
              <a:ext cx="2880"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6" name="Rectangle 14"/>
            <p:cNvSpPr>
              <a:spLocks noChangeArrowheads="1"/>
            </p:cNvSpPr>
            <p:nvPr/>
          </p:nvSpPr>
          <p:spPr bwMode="auto">
            <a:xfrm>
              <a:off x="1004" y="4078"/>
              <a:ext cx="1876" cy="242"/>
            </a:xfrm>
            <a:prstGeom prst="rect">
              <a:avLst/>
            </a:prstGeom>
            <a:gradFill rotWithShape="0">
              <a:gsLst>
                <a:gs pos="0">
                  <a:srgbClr val="002A54"/>
                </a:gs>
                <a:gs pos="100000">
                  <a:srgbClr val="BC9B6A"/>
                </a:gs>
              </a:gsLst>
              <a:lin ang="0" scaled="1"/>
            </a:gra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7" name="Rectangle 15"/>
            <p:cNvSpPr>
              <a:spLocks noChangeArrowheads="1"/>
            </p:cNvSpPr>
            <p:nvPr/>
          </p:nvSpPr>
          <p:spPr bwMode="auto">
            <a:xfrm>
              <a:off x="1055" y="4078"/>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8" name="Rectangle 16"/>
            <p:cNvSpPr>
              <a:spLocks noChangeArrowheads="1"/>
            </p:cNvSpPr>
            <p:nvPr/>
          </p:nvSpPr>
          <p:spPr bwMode="auto">
            <a:xfrm>
              <a:off x="1391" y="4078"/>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9" name="Rectangle 17"/>
            <p:cNvSpPr>
              <a:spLocks noChangeArrowheads="1"/>
            </p:cNvSpPr>
            <p:nvPr/>
          </p:nvSpPr>
          <p:spPr bwMode="auto">
            <a:xfrm>
              <a:off x="1631" y="4078"/>
              <a:ext cx="49"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90" name="Rectangle 18"/>
            <p:cNvSpPr>
              <a:spLocks noChangeArrowheads="1"/>
            </p:cNvSpPr>
            <p:nvPr/>
          </p:nvSpPr>
          <p:spPr bwMode="auto">
            <a:xfrm>
              <a:off x="1921" y="4078"/>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91" name="Rectangle 19"/>
            <p:cNvSpPr>
              <a:spLocks noChangeArrowheads="1"/>
            </p:cNvSpPr>
            <p:nvPr/>
          </p:nvSpPr>
          <p:spPr bwMode="auto">
            <a:xfrm>
              <a:off x="2260" y="4078"/>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92" name="Rectangle 20"/>
            <p:cNvSpPr>
              <a:spLocks noChangeArrowheads="1"/>
            </p:cNvSpPr>
            <p:nvPr/>
          </p:nvSpPr>
          <p:spPr bwMode="auto">
            <a:xfrm>
              <a:off x="1196" y="4078"/>
              <a:ext cx="48"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grpSp>
      <p:pic>
        <p:nvPicPr>
          <p:cNvPr id="1030" name="Picture 21"/>
          <p:cNvPicPr>
            <a:picLocks noChangeAspect="1" noChangeArrowheads="1"/>
          </p:cNvPicPr>
          <p:nvPr/>
        </p:nvPicPr>
        <p:blipFill>
          <a:blip r:embed="rId16" cstate="print"/>
          <a:srcRect/>
          <a:stretch>
            <a:fillRect/>
          </a:stretch>
        </p:blipFill>
        <p:spPr bwMode="auto">
          <a:xfrm>
            <a:off x="66675" y="6362700"/>
            <a:ext cx="1462088" cy="469900"/>
          </a:xfrm>
          <a:prstGeom prst="rect">
            <a:avLst/>
          </a:prstGeom>
          <a:noFill/>
          <a:ln w="9525">
            <a:noFill/>
            <a:round/>
            <a:headEnd/>
            <a:tailEnd/>
          </a:ln>
        </p:spPr>
      </p:pic>
      <p:sp>
        <p:nvSpPr>
          <p:cNvPr id="1031" name="Rectangle 25"/>
          <p:cNvSpPr>
            <a:spLocks noGrp="1" noChangeArrowheads="1"/>
          </p:cNvSpPr>
          <p:nvPr>
            <p:ph type="title"/>
          </p:nvPr>
        </p:nvSpPr>
        <p:spPr bwMode="auto">
          <a:xfrm>
            <a:off x="230188" y="452438"/>
            <a:ext cx="8682037" cy="808037"/>
          </a:xfrm>
          <a:prstGeom prst="rect">
            <a:avLst/>
          </a:prstGeom>
          <a:noFill/>
          <a:ln w="9525">
            <a:noFill/>
            <a:round/>
            <a:headEnd/>
            <a:tailEnd/>
          </a:ln>
        </p:spPr>
        <p:txBody>
          <a:bodyPr vert="horz" wrap="square" lIns="45720" tIns="46800" rIns="45720" bIns="46800" numCol="1" anchor="ctr" anchorCtr="1" compatLnSpc="1">
            <a:prstTxWarp prst="textNoShape">
              <a:avLst/>
            </a:prstTxWarp>
          </a:bodyPr>
          <a:lstStyle/>
          <a:p>
            <a:pPr lvl="0"/>
            <a:r>
              <a:rPr lang="en-GB" smtClean="0"/>
              <a:t>Click to edit the title text format</a:t>
            </a:r>
          </a:p>
        </p:txBody>
      </p:sp>
      <p:sp>
        <p:nvSpPr>
          <p:cNvPr id="30" name="Rectangle 27"/>
          <p:cNvSpPr txBox="1">
            <a:spLocks noChangeArrowheads="1"/>
          </p:cNvSpPr>
          <p:nvPr/>
        </p:nvSpPr>
        <p:spPr bwMode="auto">
          <a:xfrm>
            <a:off x="6705600" y="4343400"/>
            <a:ext cx="1065213" cy="261938"/>
          </a:xfrm>
          <a:prstGeom prst="rect">
            <a:avLst/>
          </a:prstGeom>
          <a:noFill/>
          <a:ln w="9525">
            <a:noFill/>
            <a:round/>
            <a:headEnd/>
            <a:tailEnd/>
          </a:ln>
          <a:effectLst/>
        </p:spPr>
        <p:txBody>
          <a:bodyPr lIns="0" tIns="0" rIns="0" bIns="0" anchor="b"/>
          <a:lstStyle>
            <a:lvl1pPr algn="r" eaLnBrk="1" hangingPunct="1">
              <a:tabLst>
                <a:tab pos="723900" algn="l"/>
              </a:tabLst>
              <a:defRPr sz="800">
                <a:solidFill>
                  <a:srgbClr val="FFFFFF"/>
                </a:solidFill>
                <a:latin typeface="Times New Roman" pitchFamily="16" charset="0"/>
                <a:ea typeface="+mn-ea"/>
              </a:defRPr>
            </a:lvl1pPr>
          </a:lstStyle>
          <a:p>
            <a:pPr>
              <a:buClr>
                <a:srgbClr val="000000"/>
              </a:buClr>
              <a:buSzPct val="100000"/>
              <a:buFont typeface="Times New Roman" pitchFamily="16" charset="0"/>
              <a:buNone/>
              <a:defRPr/>
            </a:pPr>
            <a:r>
              <a:rPr lang="en-US" smtClean="0">
                <a:cs typeface="DejaVu Sans" charset="0"/>
              </a:rPr>
              <a:t>ECRB - HPC - </a:t>
            </a:r>
            <a:fld id="{DB7847AF-7D97-4624-BEDD-9B5CE630A737}" type="slidenum">
              <a:rPr lang="en-US" smtClean="0">
                <a:cs typeface="DejaVu Sans" charset="0"/>
              </a:rPr>
              <a:pPr>
                <a:buClr>
                  <a:srgbClr val="000000"/>
                </a:buClr>
                <a:buSzPct val="100000"/>
                <a:buFont typeface="Times New Roman" pitchFamily="16" charset="0"/>
                <a:buNone/>
                <a:defRPr/>
              </a:pPr>
              <a:t>‹#›</a:t>
            </a:fld>
            <a:endParaRPr lang="en-US" dirty="0">
              <a:cs typeface="DejaVu Sans" charset="0"/>
            </a:endParaRPr>
          </a:p>
        </p:txBody>
      </p:sp>
      <p:sp>
        <p:nvSpPr>
          <p:cNvPr id="31" name="Rectangle 27"/>
          <p:cNvSpPr txBox="1">
            <a:spLocks noChangeArrowheads="1"/>
          </p:cNvSpPr>
          <p:nvPr/>
        </p:nvSpPr>
        <p:spPr bwMode="auto">
          <a:xfrm>
            <a:off x="8078788" y="6596063"/>
            <a:ext cx="1065212" cy="261937"/>
          </a:xfrm>
          <a:prstGeom prst="rect">
            <a:avLst/>
          </a:prstGeom>
          <a:noFill/>
          <a:ln w="9525">
            <a:noFill/>
            <a:round/>
            <a:headEnd/>
            <a:tailEnd/>
          </a:ln>
          <a:effectLst/>
        </p:spPr>
        <p:txBody>
          <a:bodyPr lIns="0" tIns="0" rIns="0" bIns="0" anchor="b"/>
          <a:lstStyle>
            <a:lvl1pPr algn="r" eaLnBrk="1" hangingPunct="1">
              <a:tabLst>
                <a:tab pos="723900" algn="l"/>
              </a:tabLst>
              <a:defRPr sz="800">
                <a:solidFill>
                  <a:srgbClr val="FFFFFF"/>
                </a:solidFill>
                <a:latin typeface="Times New Roman" pitchFamily="16" charset="0"/>
                <a:ea typeface="+mn-ea"/>
              </a:defRPr>
            </a:lvl1pPr>
          </a:lstStyle>
          <a:p>
            <a:pPr>
              <a:buClr>
                <a:srgbClr val="000000"/>
              </a:buClr>
              <a:buSzPct val="100000"/>
              <a:buFont typeface="Times New Roman" pitchFamily="16" charset="0"/>
              <a:buNone/>
              <a:defRPr/>
            </a:pPr>
            <a:r>
              <a:rPr lang="en-US" dirty="0" smtClean="0">
                <a:cs typeface="DejaVu Sans" charset="0"/>
              </a:rPr>
              <a:t>GPU</a:t>
            </a:r>
            <a:r>
              <a:rPr lang="en-US" baseline="0" dirty="0" smtClean="0">
                <a:cs typeface="DejaVu Sans" charset="0"/>
              </a:rPr>
              <a:t> SAS</a:t>
            </a:r>
            <a:r>
              <a:rPr lang="en-US" dirty="0" smtClean="0">
                <a:cs typeface="DejaVu Sans" charset="0"/>
              </a:rPr>
              <a:t> - </a:t>
            </a:r>
            <a:fld id="{73934499-287F-4D93-B935-40EEFB7733C8}" type="slidenum">
              <a:rPr lang="en-US" smtClean="0">
                <a:cs typeface="DejaVu Sans" charset="0"/>
              </a:rPr>
              <a:pPr>
                <a:buClr>
                  <a:srgbClr val="000000"/>
                </a:buClr>
                <a:buSzPct val="100000"/>
                <a:buFont typeface="Times New Roman" pitchFamily="16" charset="0"/>
                <a:buNone/>
                <a:defRPr/>
              </a:pPr>
              <a:t>‹#›</a:t>
            </a:fld>
            <a:endParaRPr lang="en-US" dirty="0">
              <a:cs typeface="DejaVu Sans" charset="0"/>
            </a:endParaRPr>
          </a:p>
        </p:txBody>
      </p:sp>
    </p:spTree>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 id="2147484593" r:id="rId12"/>
    <p:sldLayoutId id="2147484594" r:id="rId13"/>
    <p:sldLayoutId id="2147484595" r:id="rId14"/>
  </p:sldLayoutIdLst>
  <p:txStyles>
    <p:titleStyle>
      <a:lvl1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mj-lt"/>
          <a:ea typeface="DejaVu Sans" charset="0"/>
          <a:cs typeface="+mj-cs"/>
        </a:defRPr>
      </a:lvl1pPr>
      <a:lvl2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2pPr>
      <a:lvl3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3pPr>
      <a:lvl4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4pPr>
      <a:lvl5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5pPr>
      <a:lvl6pPr marL="25146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6pPr>
      <a:lvl7pPr marL="29718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7pPr>
      <a:lvl8pPr marL="34290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8pPr>
      <a:lvl9pPr marL="38862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9pPr>
    </p:titleStyle>
    <p:bodyStyle>
      <a:lvl1pPr marL="342900" indent="-342900" algn="l" defTabSz="457200" rtl="0" eaLnBrk="0" fontAlgn="base" hangingPunct="0">
        <a:lnSpc>
          <a:spcPct val="90000"/>
        </a:lnSpc>
        <a:spcBef>
          <a:spcPts val="1138"/>
        </a:spcBef>
        <a:spcAft>
          <a:spcPts val="1138"/>
        </a:spcAft>
        <a:buClr>
          <a:srgbClr val="000000"/>
        </a:buClr>
        <a:buSzPct val="100000"/>
        <a:buFont typeface="Times New Roman" pitchFamily="18" charset="0"/>
        <a:buChar char="•"/>
        <a:defRPr sz="2600" b="1">
          <a:solidFill>
            <a:srgbClr val="002A54"/>
          </a:solidFill>
          <a:latin typeface="+mn-lt"/>
          <a:ea typeface="DejaVu Sans" charset="0"/>
          <a:cs typeface="+mn-cs"/>
        </a:defRPr>
      </a:lvl1pPr>
      <a:lvl2pPr marL="742950" indent="-285750" algn="l" defTabSz="457200" rtl="0" eaLnBrk="0" fontAlgn="base" hangingPunct="0">
        <a:lnSpc>
          <a:spcPct val="90000"/>
        </a:lnSpc>
        <a:spcBef>
          <a:spcPts val="1050"/>
        </a:spcBef>
        <a:spcAft>
          <a:spcPts val="1050"/>
        </a:spcAft>
        <a:buClr>
          <a:srgbClr val="000000"/>
        </a:buClr>
        <a:buSzPct val="100000"/>
        <a:buFont typeface="Times New Roman" pitchFamily="18" charset="0"/>
        <a:buChar char="–"/>
        <a:defRPr sz="2400" b="1">
          <a:solidFill>
            <a:srgbClr val="002A54"/>
          </a:solidFill>
          <a:latin typeface="+mn-lt"/>
          <a:ea typeface="DejaVu Sans" charset="0"/>
          <a:cs typeface="+mn-cs"/>
        </a:defRPr>
      </a:lvl2pPr>
      <a:lvl3pPr marL="1143000" indent="-228600" algn="l" defTabSz="457200" rtl="0" eaLnBrk="0" fontAlgn="base" hangingPunct="0">
        <a:lnSpc>
          <a:spcPct val="90000"/>
        </a:lnSpc>
        <a:spcBef>
          <a:spcPts val="963"/>
        </a:spcBef>
        <a:spcAft>
          <a:spcPts val="963"/>
        </a:spcAft>
        <a:buClr>
          <a:srgbClr val="000000"/>
        </a:buClr>
        <a:buSzPct val="100000"/>
        <a:buFont typeface="Times New Roman" pitchFamily="18" charset="0"/>
        <a:buChar char="•"/>
        <a:defRPr sz="2200" b="1">
          <a:solidFill>
            <a:srgbClr val="002A54"/>
          </a:solidFill>
          <a:latin typeface="+mn-lt"/>
          <a:ea typeface="DejaVu Sans" charset="0"/>
          <a:cs typeface="+mn-cs"/>
        </a:defRPr>
      </a:lvl3pPr>
      <a:lvl4pPr marL="1600200" indent="-228600" algn="l" defTabSz="457200" rtl="0" eaLnBrk="0" fontAlgn="base" hangingPunct="0">
        <a:lnSpc>
          <a:spcPct val="90000"/>
        </a:lnSpc>
        <a:spcBef>
          <a:spcPts val="875"/>
        </a:spcBef>
        <a:spcAft>
          <a:spcPts val="875"/>
        </a:spcAft>
        <a:buClr>
          <a:srgbClr val="000000"/>
        </a:buClr>
        <a:buSzPct val="100000"/>
        <a:buFont typeface="Times New Roman" pitchFamily="18" charset="0"/>
        <a:buChar char="–"/>
        <a:defRPr sz="2000" b="1">
          <a:solidFill>
            <a:srgbClr val="002A54"/>
          </a:solidFill>
          <a:latin typeface="+mn-lt"/>
          <a:ea typeface="DejaVu Sans" charset="0"/>
          <a:cs typeface="+mn-cs"/>
        </a:defRPr>
      </a:lvl4pPr>
      <a:lvl5pPr marL="2057400" indent="-228600" algn="l" defTabSz="457200" rtl="0" eaLnBrk="0" fontAlgn="base" hangingPunct="0">
        <a:lnSpc>
          <a:spcPct val="90000"/>
        </a:lnSpc>
        <a:spcBef>
          <a:spcPts val="875"/>
        </a:spcBef>
        <a:spcAft>
          <a:spcPts val="875"/>
        </a:spcAft>
        <a:buClr>
          <a:srgbClr val="000000"/>
        </a:buClr>
        <a:buSzPct val="100000"/>
        <a:buFont typeface="Times New Roman" pitchFamily="18" charset="0"/>
        <a:buChar char="»"/>
        <a:defRPr sz="2000" b="1">
          <a:solidFill>
            <a:srgbClr val="002A54"/>
          </a:solidFill>
          <a:latin typeface="+mn-lt"/>
          <a:ea typeface="DejaVu Sans" charset="0"/>
          <a:cs typeface="+mn-cs"/>
        </a:defRPr>
      </a:lvl5pPr>
      <a:lvl6pPr marL="25146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6pPr>
      <a:lvl7pPr marL="29718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7pPr>
      <a:lvl8pPr marL="34290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8pPr>
      <a:lvl9pPr marL="38862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6"/>
          <p:cNvSpPr>
            <a:spLocks noGrp="1" noChangeArrowheads="1"/>
          </p:cNvSpPr>
          <p:nvPr>
            <p:ph type="body" idx="1"/>
          </p:nvPr>
        </p:nvSpPr>
        <p:spPr bwMode="auto">
          <a:xfrm>
            <a:off x="230188" y="1412875"/>
            <a:ext cx="8682037" cy="47656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grpSp>
        <p:nvGrpSpPr>
          <p:cNvPr id="2051" name="Group 1"/>
          <p:cNvGrpSpPr>
            <a:grpSpLocks/>
          </p:cNvGrpSpPr>
          <p:nvPr/>
        </p:nvGrpSpPr>
        <p:grpSpPr bwMode="auto">
          <a:xfrm>
            <a:off x="0" y="0"/>
            <a:ext cx="9155113" cy="382588"/>
            <a:chOff x="0" y="0"/>
            <a:chExt cx="5767" cy="241"/>
          </a:xfrm>
        </p:grpSpPr>
        <p:sp>
          <p:nvSpPr>
            <p:cNvPr id="3074" name="Rectangle 2"/>
            <p:cNvSpPr>
              <a:spLocks noChangeArrowheads="1"/>
            </p:cNvSpPr>
            <p:nvPr/>
          </p:nvSpPr>
          <p:spPr bwMode="auto">
            <a:xfrm flipH="1">
              <a:off x="0" y="0"/>
              <a:ext cx="2880"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5" name="Rectangle 3"/>
            <p:cNvSpPr>
              <a:spLocks noChangeArrowheads="1"/>
            </p:cNvSpPr>
            <p:nvPr/>
          </p:nvSpPr>
          <p:spPr bwMode="auto">
            <a:xfrm flipH="1">
              <a:off x="2880" y="0"/>
              <a:ext cx="2888" cy="242"/>
            </a:xfrm>
            <a:prstGeom prst="rect">
              <a:avLst/>
            </a:prstGeom>
            <a:gradFill rotWithShape="0">
              <a:gsLst>
                <a:gs pos="0">
                  <a:srgbClr val="002A54"/>
                </a:gs>
                <a:gs pos="100000">
                  <a:srgbClr val="BC9B6A"/>
                </a:gs>
              </a:gsLst>
              <a:lin ang="0" scaled="1"/>
            </a:gra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6" name="Rectangle 4"/>
            <p:cNvSpPr>
              <a:spLocks noChangeArrowheads="1"/>
            </p:cNvSpPr>
            <p:nvPr/>
          </p:nvSpPr>
          <p:spPr bwMode="auto">
            <a:xfrm flipH="1">
              <a:off x="5670" y="0"/>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7" name="Rectangle 5"/>
            <p:cNvSpPr>
              <a:spLocks noChangeArrowheads="1"/>
            </p:cNvSpPr>
            <p:nvPr/>
          </p:nvSpPr>
          <p:spPr bwMode="auto">
            <a:xfrm flipH="1">
              <a:off x="5333" y="0"/>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8" name="Rectangle 6"/>
            <p:cNvSpPr>
              <a:spLocks noChangeArrowheads="1"/>
            </p:cNvSpPr>
            <p:nvPr/>
          </p:nvSpPr>
          <p:spPr bwMode="auto">
            <a:xfrm flipH="1">
              <a:off x="5092" y="0"/>
              <a:ext cx="49"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79" name="Rectangle 7"/>
            <p:cNvSpPr>
              <a:spLocks noChangeArrowheads="1"/>
            </p:cNvSpPr>
            <p:nvPr/>
          </p:nvSpPr>
          <p:spPr bwMode="auto">
            <a:xfrm flipH="1">
              <a:off x="4823" y="0"/>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0" name="Rectangle 8"/>
            <p:cNvSpPr>
              <a:spLocks noChangeArrowheads="1"/>
            </p:cNvSpPr>
            <p:nvPr/>
          </p:nvSpPr>
          <p:spPr bwMode="auto">
            <a:xfrm flipH="1">
              <a:off x="4484" y="0"/>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1" name="Rectangle 9"/>
            <p:cNvSpPr>
              <a:spLocks noChangeArrowheads="1"/>
            </p:cNvSpPr>
            <p:nvPr/>
          </p:nvSpPr>
          <p:spPr bwMode="auto">
            <a:xfrm flipH="1">
              <a:off x="5528" y="0"/>
              <a:ext cx="48"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grpSp>
      <p:sp>
        <p:nvSpPr>
          <p:cNvPr id="3082" name="Rectangle 10"/>
          <p:cNvSpPr>
            <a:spLocks noChangeArrowheads="1"/>
          </p:cNvSpPr>
          <p:nvPr/>
        </p:nvSpPr>
        <p:spPr bwMode="auto">
          <a:xfrm>
            <a:off x="0" y="6477000"/>
            <a:ext cx="1600200" cy="381000"/>
          </a:xfrm>
          <a:prstGeom prst="rect">
            <a:avLst/>
          </a:prstGeom>
          <a:solidFill>
            <a:srgbClr val="FFFFFF"/>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grpSp>
        <p:nvGrpSpPr>
          <p:cNvPr id="2053" name="Group 11"/>
          <p:cNvGrpSpPr>
            <a:grpSpLocks/>
          </p:cNvGrpSpPr>
          <p:nvPr/>
        </p:nvGrpSpPr>
        <p:grpSpPr bwMode="auto">
          <a:xfrm>
            <a:off x="1593850" y="6473825"/>
            <a:ext cx="7548563" cy="382588"/>
            <a:chOff x="1004" y="4078"/>
            <a:chExt cx="4755" cy="241"/>
          </a:xfrm>
        </p:grpSpPr>
        <p:sp>
          <p:nvSpPr>
            <p:cNvPr id="3084" name="Rectangle 12"/>
            <p:cNvSpPr>
              <a:spLocks noChangeArrowheads="1"/>
            </p:cNvSpPr>
            <p:nvPr/>
          </p:nvSpPr>
          <p:spPr bwMode="auto">
            <a:xfrm>
              <a:off x="5237" y="4138"/>
              <a:ext cx="522" cy="117"/>
            </a:xfrm>
            <a:prstGeom prst="rect">
              <a:avLst/>
            </a:prstGeom>
            <a:noFill/>
            <a:ln w="9525">
              <a:noFill/>
              <a:round/>
              <a:headEnd/>
              <a:tailEnd/>
            </a:ln>
            <a:effectLst/>
          </p:spPr>
          <p:txBody>
            <a:bodyPr wrap="none" lIns="90000" tIns="46800" rIns="90000" bIns="46800">
              <a:spAutoFit/>
            </a:body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600">
                  <a:solidFill>
                    <a:srgbClr val="002B45"/>
                  </a:solidFill>
                  <a:ea typeface="+mn-ea"/>
                  <a:cs typeface="DejaVu Sans" charset="0"/>
                </a:rPr>
                <a:t>GTRI_B-</a:t>
              </a:r>
              <a:fld id="{D6DEFB9E-B6C7-4DE3-BD4A-16A5CB75274E}" type="slidenum">
                <a:rPr lang="en-US" sz="600">
                  <a:solidFill>
                    <a:srgbClr val="002B45"/>
                  </a:solidFill>
                  <a:ea typeface="+mn-ea"/>
                  <a:cs typeface="DejaVu Sans" charset="0"/>
                </a:rPr>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US" sz="600">
                <a:solidFill>
                  <a:srgbClr val="002B45"/>
                </a:solidFill>
                <a:ea typeface="+mn-ea"/>
                <a:cs typeface="DejaVu Sans" charset="0"/>
              </a:endParaRPr>
            </a:p>
          </p:txBody>
        </p:sp>
        <p:sp>
          <p:nvSpPr>
            <p:cNvPr id="3085" name="Rectangle 13"/>
            <p:cNvSpPr>
              <a:spLocks noChangeArrowheads="1"/>
            </p:cNvSpPr>
            <p:nvPr/>
          </p:nvSpPr>
          <p:spPr bwMode="auto">
            <a:xfrm>
              <a:off x="2880" y="4078"/>
              <a:ext cx="2880"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6" name="Rectangle 14"/>
            <p:cNvSpPr>
              <a:spLocks noChangeArrowheads="1"/>
            </p:cNvSpPr>
            <p:nvPr/>
          </p:nvSpPr>
          <p:spPr bwMode="auto">
            <a:xfrm>
              <a:off x="1004" y="4078"/>
              <a:ext cx="1876" cy="242"/>
            </a:xfrm>
            <a:prstGeom prst="rect">
              <a:avLst/>
            </a:prstGeom>
            <a:gradFill rotWithShape="0">
              <a:gsLst>
                <a:gs pos="0">
                  <a:srgbClr val="002A54"/>
                </a:gs>
                <a:gs pos="100000">
                  <a:srgbClr val="BC9B6A"/>
                </a:gs>
              </a:gsLst>
              <a:lin ang="0" scaled="1"/>
            </a:gra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7" name="Rectangle 15"/>
            <p:cNvSpPr>
              <a:spLocks noChangeArrowheads="1"/>
            </p:cNvSpPr>
            <p:nvPr/>
          </p:nvSpPr>
          <p:spPr bwMode="auto">
            <a:xfrm>
              <a:off x="1055" y="4078"/>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8" name="Rectangle 16"/>
            <p:cNvSpPr>
              <a:spLocks noChangeArrowheads="1"/>
            </p:cNvSpPr>
            <p:nvPr/>
          </p:nvSpPr>
          <p:spPr bwMode="auto">
            <a:xfrm>
              <a:off x="1391" y="4078"/>
              <a:ext cx="4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89" name="Rectangle 17"/>
            <p:cNvSpPr>
              <a:spLocks noChangeArrowheads="1"/>
            </p:cNvSpPr>
            <p:nvPr/>
          </p:nvSpPr>
          <p:spPr bwMode="auto">
            <a:xfrm>
              <a:off x="1631" y="4078"/>
              <a:ext cx="49"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90" name="Rectangle 18"/>
            <p:cNvSpPr>
              <a:spLocks noChangeArrowheads="1"/>
            </p:cNvSpPr>
            <p:nvPr/>
          </p:nvSpPr>
          <p:spPr bwMode="auto">
            <a:xfrm>
              <a:off x="1921" y="4078"/>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91" name="Rectangle 19"/>
            <p:cNvSpPr>
              <a:spLocks noChangeArrowheads="1"/>
            </p:cNvSpPr>
            <p:nvPr/>
          </p:nvSpPr>
          <p:spPr bwMode="auto">
            <a:xfrm>
              <a:off x="2260" y="4078"/>
              <a:ext cx="27"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sp>
          <p:nvSpPr>
            <p:cNvPr id="3092" name="Rectangle 20"/>
            <p:cNvSpPr>
              <a:spLocks noChangeArrowheads="1"/>
            </p:cNvSpPr>
            <p:nvPr/>
          </p:nvSpPr>
          <p:spPr bwMode="auto">
            <a:xfrm>
              <a:off x="1196" y="4078"/>
              <a:ext cx="48" cy="242"/>
            </a:xfrm>
            <a:prstGeom prst="rect">
              <a:avLst/>
            </a:prstGeom>
            <a:solidFill>
              <a:srgbClr val="002A54"/>
            </a:solidFill>
            <a:ln w="9525">
              <a:noFill/>
              <a:round/>
              <a:headEnd/>
              <a:tailEnd/>
            </a:ln>
            <a:effectLst/>
          </p:spPr>
          <p:txBody>
            <a:bodyPr wrap="none" anchor="ctr"/>
            <a:lstStyle/>
            <a:p>
              <a:pPr algn="ctr" eaLnBrk="0" hangingPunct="0">
                <a:buClr>
                  <a:srgbClr val="000000"/>
                </a:buClr>
                <a:buSzPct val="100000"/>
                <a:buFont typeface="Times New Roman" pitchFamily="16" charset="0"/>
                <a:buNone/>
                <a:defRPr/>
              </a:pPr>
              <a:endParaRPr lang="en-US">
                <a:ea typeface="+mn-ea"/>
                <a:cs typeface="DejaVu Sans" charset="0"/>
              </a:endParaRPr>
            </a:p>
          </p:txBody>
        </p:sp>
      </p:grpSp>
      <p:pic>
        <p:nvPicPr>
          <p:cNvPr id="2054" name="Picture 21"/>
          <p:cNvPicPr>
            <a:picLocks noChangeAspect="1" noChangeArrowheads="1"/>
          </p:cNvPicPr>
          <p:nvPr/>
        </p:nvPicPr>
        <p:blipFill>
          <a:blip r:embed="rId16" cstate="print"/>
          <a:srcRect/>
          <a:stretch>
            <a:fillRect/>
          </a:stretch>
        </p:blipFill>
        <p:spPr bwMode="auto">
          <a:xfrm>
            <a:off x="66675" y="6362700"/>
            <a:ext cx="1462088" cy="469900"/>
          </a:xfrm>
          <a:prstGeom prst="rect">
            <a:avLst/>
          </a:prstGeom>
          <a:noFill/>
          <a:ln w="9525">
            <a:noFill/>
            <a:round/>
            <a:headEnd/>
            <a:tailEnd/>
          </a:ln>
        </p:spPr>
      </p:pic>
      <p:sp>
        <p:nvSpPr>
          <p:cNvPr id="3094" name="Text Box 22"/>
          <p:cNvSpPr txBox="1">
            <a:spLocks noChangeArrowheads="1"/>
          </p:cNvSpPr>
          <p:nvPr/>
        </p:nvSpPr>
        <p:spPr bwMode="auto">
          <a:xfrm>
            <a:off x="2466975" y="0"/>
            <a:ext cx="4210050" cy="341313"/>
          </a:xfrm>
          <a:prstGeom prst="rect">
            <a:avLst/>
          </a:prstGeom>
          <a:noFill/>
          <a:ln w="9525">
            <a:noFill/>
            <a:round/>
            <a:headEnd/>
            <a:tailEnd/>
          </a:ln>
          <a:effectLst/>
        </p:spPr>
        <p:txBody>
          <a:bodyPr wrap="none" lIns="90000" tIns="46800" rIns="90000" bIns="46800">
            <a:spAutoFit/>
          </a:bodyPr>
          <a:lstStyle/>
          <a:p>
            <a: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D6955"/>
                </a:solidFill>
                <a:ea typeface="+mn-ea"/>
                <a:cs typeface="DejaVu Sans" charset="0"/>
              </a:rPr>
              <a:t>GTRI Proprietary – Competition Sensitive</a:t>
            </a:r>
          </a:p>
        </p:txBody>
      </p:sp>
      <p:sp>
        <p:nvSpPr>
          <p:cNvPr id="3095" name="Text Box 23"/>
          <p:cNvSpPr txBox="1">
            <a:spLocks noChangeArrowheads="1"/>
          </p:cNvSpPr>
          <p:nvPr/>
        </p:nvSpPr>
        <p:spPr bwMode="auto">
          <a:xfrm>
            <a:off x="2466975" y="6521450"/>
            <a:ext cx="4210050" cy="341313"/>
          </a:xfrm>
          <a:prstGeom prst="rect">
            <a:avLst/>
          </a:prstGeom>
          <a:noFill/>
          <a:ln w="9525">
            <a:noFill/>
            <a:round/>
            <a:headEnd/>
            <a:tailEnd/>
          </a:ln>
          <a:effectLst/>
        </p:spPr>
        <p:txBody>
          <a:bodyPr wrap="none" lIns="90000" tIns="46800" rIns="90000" bIns="46800">
            <a:spAutoFit/>
          </a:bodyPr>
          <a:lstStyle/>
          <a:p>
            <a: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D6955"/>
                </a:solidFill>
                <a:ea typeface="+mn-ea"/>
                <a:cs typeface="DejaVu Sans" charset="0"/>
              </a:rPr>
              <a:t>GTRI Proprietary – Competition Sensitive</a:t>
            </a:r>
          </a:p>
        </p:txBody>
      </p:sp>
      <p:sp>
        <p:nvSpPr>
          <p:cNvPr id="2057" name="Rectangle 25"/>
          <p:cNvSpPr>
            <a:spLocks noGrp="1" noChangeArrowheads="1"/>
          </p:cNvSpPr>
          <p:nvPr>
            <p:ph type="title"/>
          </p:nvPr>
        </p:nvSpPr>
        <p:spPr bwMode="auto">
          <a:xfrm>
            <a:off x="230188" y="452438"/>
            <a:ext cx="8682037" cy="808037"/>
          </a:xfrm>
          <a:prstGeom prst="rect">
            <a:avLst/>
          </a:prstGeom>
          <a:noFill/>
          <a:ln w="9525">
            <a:noFill/>
            <a:round/>
            <a:headEnd/>
            <a:tailEnd/>
          </a:ln>
        </p:spPr>
        <p:txBody>
          <a:bodyPr vert="horz" wrap="square" lIns="45720" tIns="46800" rIns="45720" bIns="46800" numCol="1" anchor="ctr" anchorCtr="1" compatLnSpc="1">
            <a:prstTxWarp prst="textNoShape">
              <a:avLst/>
            </a:prstTxWarp>
          </a:bodyPr>
          <a:lstStyle/>
          <a:p>
            <a:pPr lvl="0"/>
            <a:r>
              <a:rPr lang="en-GB" smtClean="0"/>
              <a:t>Click to edit the title text format</a:t>
            </a:r>
          </a:p>
        </p:txBody>
      </p:sp>
      <p:sp>
        <p:nvSpPr>
          <p:cNvPr id="30" name="Rectangle 27"/>
          <p:cNvSpPr txBox="1">
            <a:spLocks noChangeArrowheads="1"/>
          </p:cNvSpPr>
          <p:nvPr/>
        </p:nvSpPr>
        <p:spPr bwMode="auto">
          <a:xfrm>
            <a:off x="6705600" y="4343400"/>
            <a:ext cx="1065213" cy="261938"/>
          </a:xfrm>
          <a:prstGeom prst="rect">
            <a:avLst/>
          </a:prstGeom>
          <a:noFill/>
          <a:ln w="9525">
            <a:noFill/>
            <a:round/>
            <a:headEnd/>
            <a:tailEnd/>
          </a:ln>
          <a:effectLst/>
        </p:spPr>
        <p:txBody>
          <a:bodyPr lIns="0" tIns="0" rIns="0" bIns="0" anchor="b"/>
          <a:lstStyle>
            <a:lvl1pPr algn="r" eaLnBrk="1" hangingPunct="1">
              <a:tabLst>
                <a:tab pos="723900" algn="l"/>
              </a:tabLst>
              <a:defRPr sz="800">
                <a:solidFill>
                  <a:srgbClr val="FFFFFF"/>
                </a:solidFill>
                <a:latin typeface="Times New Roman" pitchFamily="16" charset="0"/>
                <a:ea typeface="+mn-ea"/>
              </a:defRPr>
            </a:lvl1pPr>
          </a:lstStyle>
          <a:p>
            <a:pPr>
              <a:buClr>
                <a:srgbClr val="000000"/>
              </a:buClr>
              <a:buSzPct val="100000"/>
              <a:buFont typeface="Times New Roman" pitchFamily="16" charset="0"/>
              <a:buNone/>
              <a:defRPr/>
            </a:pPr>
            <a:r>
              <a:rPr lang="en-US" smtClean="0">
                <a:cs typeface="DejaVu Sans" charset="0"/>
              </a:rPr>
              <a:t>ECRB - HPC - </a:t>
            </a:r>
            <a:fld id="{ED0AED6D-03A1-4536-ADB0-C53D6E6E2778}" type="slidenum">
              <a:rPr lang="en-US" smtClean="0">
                <a:cs typeface="DejaVu Sans" charset="0"/>
              </a:rPr>
              <a:pPr>
                <a:buClr>
                  <a:srgbClr val="000000"/>
                </a:buClr>
                <a:buSzPct val="100000"/>
                <a:buFont typeface="Times New Roman" pitchFamily="16" charset="0"/>
                <a:buNone/>
                <a:defRPr/>
              </a:pPr>
              <a:t>‹#›</a:t>
            </a:fld>
            <a:endParaRPr lang="en-US" dirty="0">
              <a:cs typeface="DejaVu Sans" charset="0"/>
            </a:endParaRPr>
          </a:p>
        </p:txBody>
      </p:sp>
      <p:sp>
        <p:nvSpPr>
          <p:cNvPr id="31" name="Rectangle 27"/>
          <p:cNvSpPr txBox="1">
            <a:spLocks noChangeArrowheads="1"/>
          </p:cNvSpPr>
          <p:nvPr/>
        </p:nvSpPr>
        <p:spPr bwMode="auto">
          <a:xfrm>
            <a:off x="8078788" y="6596063"/>
            <a:ext cx="1065212" cy="261937"/>
          </a:xfrm>
          <a:prstGeom prst="rect">
            <a:avLst/>
          </a:prstGeom>
          <a:noFill/>
          <a:ln w="9525">
            <a:noFill/>
            <a:round/>
            <a:headEnd/>
            <a:tailEnd/>
          </a:ln>
          <a:effectLst/>
        </p:spPr>
        <p:txBody>
          <a:bodyPr lIns="0" tIns="0" rIns="0" bIns="0" anchor="b"/>
          <a:lstStyle>
            <a:lvl1pPr algn="r" eaLnBrk="1" hangingPunct="1">
              <a:tabLst>
                <a:tab pos="723900" algn="l"/>
              </a:tabLst>
              <a:defRPr sz="800">
                <a:solidFill>
                  <a:srgbClr val="FFFFFF"/>
                </a:solidFill>
                <a:latin typeface="Times New Roman" pitchFamily="16" charset="0"/>
                <a:ea typeface="+mn-ea"/>
              </a:defRPr>
            </a:lvl1pPr>
          </a:lstStyle>
          <a:p>
            <a:pPr>
              <a:buClr>
                <a:srgbClr val="000000"/>
              </a:buClr>
              <a:buSzPct val="100000"/>
              <a:buFont typeface="Times New Roman" pitchFamily="16" charset="0"/>
              <a:buNone/>
              <a:defRPr/>
            </a:pPr>
            <a:r>
              <a:rPr lang="en-US" dirty="0" smtClean="0">
                <a:cs typeface="DejaVu Sans" charset="0"/>
              </a:rPr>
              <a:t>ECRB - HPC - </a:t>
            </a:r>
            <a:fld id="{AC1A807A-31C0-44FA-9700-403206B262F4}" type="slidenum">
              <a:rPr lang="en-US" smtClean="0">
                <a:cs typeface="DejaVu Sans" charset="0"/>
              </a:rPr>
              <a:pPr>
                <a:buClr>
                  <a:srgbClr val="000000"/>
                </a:buClr>
                <a:buSzPct val="100000"/>
                <a:buFont typeface="Times New Roman" pitchFamily="16" charset="0"/>
                <a:buNone/>
                <a:defRPr/>
              </a:pPr>
              <a:t>‹#›</a:t>
            </a:fld>
            <a:endParaRPr lang="en-US" dirty="0">
              <a:cs typeface="DejaVu Sans" charset="0"/>
            </a:endParaRPr>
          </a:p>
        </p:txBody>
      </p:sp>
    </p:spTree>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Lst>
  <p:txStyles>
    <p:titleStyle>
      <a:lvl1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mj-lt"/>
          <a:ea typeface="DejaVu Sans" charset="0"/>
          <a:cs typeface="+mj-cs"/>
        </a:defRPr>
      </a:lvl1pPr>
      <a:lvl2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2pPr>
      <a:lvl3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3pPr>
      <a:lvl4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4pPr>
      <a:lvl5pPr algn="ctr" defTabSz="457200" rtl="0" eaLnBrk="0" fontAlgn="base" hangingPunct="0">
        <a:lnSpc>
          <a:spcPct val="85000"/>
        </a:lnSpc>
        <a:spcBef>
          <a:spcPct val="0"/>
        </a:spcBef>
        <a:spcAft>
          <a:spcPct val="0"/>
        </a:spcAft>
        <a:buClr>
          <a:srgbClr val="000000"/>
        </a:buClr>
        <a:buSzPct val="100000"/>
        <a:buFont typeface="Times New Roman" pitchFamily="18" charset="0"/>
        <a:defRPr sz="3600" b="1">
          <a:solidFill>
            <a:srgbClr val="002A54"/>
          </a:solidFill>
          <a:latin typeface="Arial" charset="0"/>
          <a:ea typeface="DejaVu Sans" charset="0"/>
          <a:cs typeface="DejaVu Sans" charset="0"/>
        </a:defRPr>
      </a:lvl5pPr>
      <a:lvl6pPr marL="25146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6pPr>
      <a:lvl7pPr marL="29718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7pPr>
      <a:lvl8pPr marL="34290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8pPr>
      <a:lvl9pPr marL="3886200" indent="-228600" algn="ctr" defTabSz="457200" rtl="0" eaLnBrk="0" fontAlgn="base" hangingPunct="0">
        <a:lnSpc>
          <a:spcPct val="85000"/>
        </a:lnSpc>
        <a:spcBef>
          <a:spcPct val="0"/>
        </a:spcBef>
        <a:spcAft>
          <a:spcPct val="0"/>
        </a:spcAft>
        <a:buClr>
          <a:srgbClr val="000000"/>
        </a:buClr>
        <a:buSzPct val="100000"/>
        <a:buFont typeface="Times New Roman" pitchFamily="16" charset="0"/>
        <a:defRPr sz="3600" b="1">
          <a:solidFill>
            <a:srgbClr val="002A54"/>
          </a:solidFill>
          <a:latin typeface="Arial" charset="0"/>
          <a:cs typeface="DejaVu Sans" charset="0"/>
        </a:defRPr>
      </a:lvl9pPr>
    </p:titleStyle>
    <p:bodyStyle>
      <a:lvl1pPr marL="342900" indent="-342900" algn="l" defTabSz="457200" rtl="0" eaLnBrk="0" fontAlgn="base" hangingPunct="0">
        <a:lnSpc>
          <a:spcPct val="90000"/>
        </a:lnSpc>
        <a:spcBef>
          <a:spcPts val="1138"/>
        </a:spcBef>
        <a:spcAft>
          <a:spcPts val="1138"/>
        </a:spcAft>
        <a:buClr>
          <a:srgbClr val="000000"/>
        </a:buClr>
        <a:buSzPct val="100000"/>
        <a:buFont typeface="Times New Roman" pitchFamily="18" charset="0"/>
        <a:buChar char="•"/>
        <a:defRPr sz="2600" b="1">
          <a:solidFill>
            <a:srgbClr val="002A54"/>
          </a:solidFill>
          <a:latin typeface="+mn-lt"/>
          <a:ea typeface="DejaVu Sans" charset="0"/>
          <a:cs typeface="+mn-cs"/>
        </a:defRPr>
      </a:lvl1pPr>
      <a:lvl2pPr marL="742950" indent="-285750" algn="l" defTabSz="457200" rtl="0" eaLnBrk="0" fontAlgn="base" hangingPunct="0">
        <a:lnSpc>
          <a:spcPct val="90000"/>
        </a:lnSpc>
        <a:spcBef>
          <a:spcPts val="1050"/>
        </a:spcBef>
        <a:spcAft>
          <a:spcPts val="1050"/>
        </a:spcAft>
        <a:buClr>
          <a:srgbClr val="000000"/>
        </a:buClr>
        <a:buSzPct val="100000"/>
        <a:buFont typeface="Times New Roman" pitchFamily="18" charset="0"/>
        <a:buChar char="–"/>
        <a:defRPr sz="2400" b="1">
          <a:solidFill>
            <a:srgbClr val="002A54"/>
          </a:solidFill>
          <a:latin typeface="+mn-lt"/>
          <a:ea typeface="DejaVu Sans" charset="0"/>
          <a:cs typeface="+mn-cs"/>
        </a:defRPr>
      </a:lvl2pPr>
      <a:lvl3pPr marL="1143000" indent="-228600" algn="l" defTabSz="457200" rtl="0" eaLnBrk="0" fontAlgn="base" hangingPunct="0">
        <a:lnSpc>
          <a:spcPct val="90000"/>
        </a:lnSpc>
        <a:spcBef>
          <a:spcPts val="963"/>
        </a:spcBef>
        <a:spcAft>
          <a:spcPts val="963"/>
        </a:spcAft>
        <a:buClr>
          <a:srgbClr val="000000"/>
        </a:buClr>
        <a:buSzPct val="100000"/>
        <a:buFont typeface="Times New Roman" pitchFamily="18" charset="0"/>
        <a:buChar char="•"/>
        <a:defRPr sz="2200" b="1">
          <a:solidFill>
            <a:srgbClr val="002A54"/>
          </a:solidFill>
          <a:latin typeface="+mn-lt"/>
          <a:ea typeface="DejaVu Sans" charset="0"/>
          <a:cs typeface="+mn-cs"/>
        </a:defRPr>
      </a:lvl3pPr>
      <a:lvl4pPr marL="1600200" indent="-228600" algn="l" defTabSz="457200" rtl="0" eaLnBrk="0" fontAlgn="base" hangingPunct="0">
        <a:lnSpc>
          <a:spcPct val="90000"/>
        </a:lnSpc>
        <a:spcBef>
          <a:spcPts val="875"/>
        </a:spcBef>
        <a:spcAft>
          <a:spcPts val="875"/>
        </a:spcAft>
        <a:buClr>
          <a:srgbClr val="000000"/>
        </a:buClr>
        <a:buSzPct val="100000"/>
        <a:buFont typeface="Times New Roman" pitchFamily="18" charset="0"/>
        <a:buChar char="–"/>
        <a:defRPr sz="2000" b="1">
          <a:solidFill>
            <a:srgbClr val="002A54"/>
          </a:solidFill>
          <a:latin typeface="+mn-lt"/>
          <a:ea typeface="DejaVu Sans" charset="0"/>
          <a:cs typeface="+mn-cs"/>
        </a:defRPr>
      </a:lvl4pPr>
      <a:lvl5pPr marL="2057400" indent="-228600" algn="l" defTabSz="457200" rtl="0" eaLnBrk="0" fontAlgn="base" hangingPunct="0">
        <a:lnSpc>
          <a:spcPct val="90000"/>
        </a:lnSpc>
        <a:spcBef>
          <a:spcPts val="875"/>
        </a:spcBef>
        <a:spcAft>
          <a:spcPts val="875"/>
        </a:spcAft>
        <a:buClr>
          <a:srgbClr val="000000"/>
        </a:buClr>
        <a:buSzPct val="100000"/>
        <a:buFont typeface="Times New Roman" pitchFamily="18" charset="0"/>
        <a:buChar char="»"/>
        <a:defRPr sz="2000" b="1">
          <a:solidFill>
            <a:srgbClr val="002A54"/>
          </a:solidFill>
          <a:latin typeface="+mn-lt"/>
          <a:ea typeface="DejaVu Sans" charset="0"/>
          <a:cs typeface="+mn-cs"/>
        </a:defRPr>
      </a:lvl5pPr>
      <a:lvl6pPr marL="25146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6pPr>
      <a:lvl7pPr marL="29718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7pPr>
      <a:lvl8pPr marL="34290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8pPr>
      <a:lvl9pPr marL="3886200" indent="-228600" algn="l" defTabSz="457200" rtl="0" eaLnBrk="0" fontAlgn="base" hangingPunct="0">
        <a:lnSpc>
          <a:spcPct val="90000"/>
        </a:lnSpc>
        <a:spcBef>
          <a:spcPts val="875"/>
        </a:spcBef>
        <a:spcAft>
          <a:spcPts val="875"/>
        </a:spcAft>
        <a:buClr>
          <a:srgbClr val="000000"/>
        </a:buClr>
        <a:buSzPct val="100000"/>
        <a:buFont typeface="Times New Roman" pitchFamily="16" charset="0"/>
        <a:defRPr sz="2000" b="1">
          <a:solidFill>
            <a:srgbClr val="002A5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ece.gatech.edu/research/labs/casl/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600200"/>
            <a:ext cx="9144000" cy="1762125"/>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solidFill>
                  <a:srgbClr val="002A54"/>
                </a:solidFill>
              </a:rPr>
              <a:t>Using Graphics Processors to Accelerate Synthetic Aperture Sonar Imaging via Backpropagation</a:t>
            </a:r>
            <a:endParaRPr lang="en-US" sz="4000" dirty="0">
              <a:solidFill>
                <a:srgbClr val="002A54"/>
              </a:solidFill>
            </a:endParaRPr>
          </a:p>
        </p:txBody>
      </p:sp>
      <p:sp>
        <p:nvSpPr>
          <p:cNvPr id="31747" name="Text Box 3"/>
          <p:cNvSpPr txBox="1">
            <a:spLocks noChangeArrowheads="1"/>
          </p:cNvSpPr>
          <p:nvPr/>
        </p:nvSpPr>
        <p:spPr bwMode="auto">
          <a:xfrm>
            <a:off x="0" y="3219450"/>
            <a:ext cx="9144000" cy="1752600"/>
          </a:xfrm>
          <a:prstGeom prst="rect">
            <a:avLst/>
          </a:prstGeom>
          <a:noFill/>
          <a:ln w="9525">
            <a:noFill/>
            <a:round/>
            <a:headEnd/>
            <a:tailEnd/>
          </a:ln>
        </p:spPr>
        <p:txBody>
          <a:bodyPr anchor="ctr" anchorCtr="1"/>
          <a:lstStyle/>
          <a:p>
            <a:pPr algn="ctr" eaLnBrk="0" hangingPunct="0">
              <a:lnSpc>
                <a:spcPct val="90000"/>
              </a:lnSpc>
              <a:spcBef>
                <a:spcPts val="875"/>
              </a:spcBef>
              <a:spcAft>
                <a:spcPts val="525"/>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solidFill>
                  <a:srgbClr val="002A54"/>
                </a:solidFill>
              </a:rPr>
              <a:t>2010 </a:t>
            </a:r>
            <a:r>
              <a:rPr lang="en-US" sz="2800" dirty="0" smtClean="0">
                <a:solidFill>
                  <a:srgbClr val="002A54"/>
                </a:solidFill>
              </a:rPr>
              <a:t>High Performance Embedded             Computing Workshop</a:t>
            </a:r>
            <a:endParaRPr lang="en-US" sz="2800" dirty="0">
              <a:solidFill>
                <a:srgbClr val="002A54"/>
              </a:solidFill>
            </a:endParaRPr>
          </a:p>
        </p:txBody>
      </p:sp>
      <p:sp>
        <p:nvSpPr>
          <p:cNvPr id="31748" name="Text Box 4"/>
          <p:cNvSpPr txBox="1">
            <a:spLocks noChangeArrowheads="1"/>
          </p:cNvSpPr>
          <p:nvPr/>
        </p:nvSpPr>
        <p:spPr bwMode="auto">
          <a:xfrm>
            <a:off x="2927369" y="762000"/>
            <a:ext cx="2887627" cy="463846"/>
          </a:xfrm>
          <a:prstGeom prst="rect">
            <a:avLst/>
          </a:prstGeom>
          <a:noFill/>
          <a:ln w="9525">
            <a:noFill/>
            <a:round/>
            <a:headEnd/>
            <a:tailEnd/>
          </a:ln>
        </p:spPr>
        <p:txBody>
          <a:bodyPr wrap="none" lIns="90000" tIns="46800" rIns="90000" bIns="46800">
            <a:spAutoFit/>
          </a:bodyPr>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dirty="0" smtClean="0">
                <a:solidFill>
                  <a:srgbClr val="002A54"/>
                </a:solidFill>
              </a:rPr>
              <a:t>23 September </a:t>
            </a:r>
            <a:r>
              <a:rPr lang="en-US" sz="2400" b="0" dirty="0">
                <a:solidFill>
                  <a:srgbClr val="002A54"/>
                </a:solidFill>
              </a:rPr>
              <a:t>2010</a:t>
            </a:r>
          </a:p>
        </p:txBody>
      </p:sp>
      <p:sp>
        <p:nvSpPr>
          <p:cNvPr id="31749" name="Text Box 5"/>
          <p:cNvSpPr txBox="1">
            <a:spLocks noChangeArrowheads="1"/>
          </p:cNvSpPr>
          <p:nvPr/>
        </p:nvSpPr>
        <p:spPr bwMode="auto">
          <a:xfrm>
            <a:off x="0" y="5165725"/>
            <a:ext cx="8991600" cy="709613"/>
          </a:xfrm>
          <a:prstGeom prst="rect">
            <a:avLst/>
          </a:prstGeom>
          <a:noFill/>
          <a:ln w="9525">
            <a:noFill/>
            <a:round/>
            <a:headEnd/>
            <a:tailEnd/>
          </a:ln>
        </p:spPr>
        <p:txBody>
          <a:bodyPr lIns="90000" tIns="46800" rIns="90000" bIns="46800">
            <a:spAutoFit/>
          </a:bodyPr>
          <a:lstStyle/>
          <a:p>
            <a:pPr algn="ctr" eaLnBrk="0" hangingPunct="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dirty="0" smtClean="0">
                <a:solidFill>
                  <a:srgbClr val="002A54"/>
                </a:solidFill>
              </a:rPr>
              <a:t>Daniel P. Campbell, Daniel A. Cook</a:t>
            </a:r>
            <a:endParaRPr lang="en-US" sz="2000" b="0" dirty="0">
              <a:solidFill>
                <a:srgbClr val="002A54"/>
              </a:solidFill>
            </a:endParaRPr>
          </a:p>
          <a:p>
            <a:pPr algn="ctr" eaLnBrk="0" hangingPunct="0">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dirty="0" smtClean="0">
                <a:solidFill>
                  <a:srgbClr val="002A54"/>
                </a:solidFill>
              </a:rPr>
              <a:t>dan.campbell@gtri.gatech.edu</a:t>
            </a:r>
            <a:endParaRPr lang="en-US" sz="2000" b="0" dirty="0">
              <a:solidFill>
                <a:srgbClr val="002A54"/>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381000"/>
            <a:ext cx="9144000"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002060"/>
                </a:solidFill>
              </a:rPr>
              <a:t>Direct Optimization Considerations</a:t>
            </a:r>
            <a:endParaRPr lang="en-US" sz="3600" b="0" dirty="0">
              <a:solidFill>
                <a:srgbClr val="002060"/>
              </a:solidFill>
            </a:endParaRPr>
          </a:p>
        </p:txBody>
      </p:sp>
      <p:sp>
        <p:nvSpPr>
          <p:cNvPr id="33796" name="Text Box 3"/>
          <p:cNvSpPr txBox="1">
            <a:spLocks noChangeArrowheads="1"/>
          </p:cNvSpPr>
          <p:nvPr/>
        </p:nvSpPr>
        <p:spPr bwMode="auto">
          <a:xfrm>
            <a:off x="230188" y="1328738"/>
            <a:ext cx="8683625" cy="4767262"/>
          </a:xfrm>
          <a:prstGeom prst="rect">
            <a:avLst/>
          </a:prstGeom>
          <a:noFill/>
          <a:ln w="9525">
            <a:noFill/>
            <a:round/>
            <a:headEnd/>
            <a:tailEnd/>
          </a:ln>
        </p:spPr>
        <p:txBody>
          <a:bodyPr/>
          <a:lstStyle/>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Textures for clamped, interpolated sampling</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2-D blocks for range (thus cache) coherency</a:t>
            </a:r>
          </a:p>
          <a:p>
            <a:pPr marL="341313" lvl="1" indent="-341313" eaLnBrk="0" hangingPunct="0">
              <a:spcBef>
                <a:spcPts val="0"/>
              </a:spcBef>
              <a:spcAft>
                <a:spcPts val="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Careful control of register spills</a:t>
            </a:r>
          </a:p>
          <a:p>
            <a:pPr marL="741363" lvl="2" indent="-341313" eaLnBrk="0" hangingPunct="0">
              <a:spcBef>
                <a:spcPts val="0"/>
              </a:spcBef>
              <a:spcAft>
                <a:spcPts val="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002A54"/>
                </a:solidFill>
              </a:rPr>
              <a:t>Shared memory for (some) local variables</a:t>
            </a:r>
          </a:p>
          <a:p>
            <a:pPr marL="741363" lvl="2" indent="-341313" eaLnBrk="0" hangingPunct="0">
              <a:spcBef>
                <a:spcPts val="0"/>
              </a:spcBef>
              <a:spcAft>
                <a:spcPts val="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002A54"/>
                </a:solidFill>
              </a:rPr>
              <a:t>Reduced precision </a:t>
            </a:r>
            <a:r>
              <a:rPr lang="en-US" sz="2000" dirty="0" err="1" smtClean="0">
                <a:solidFill>
                  <a:srgbClr val="002A54"/>
                </a:solidFill>
              </a:rPr>
              <a:t>transcendentals</a:t>
            </a:r>
            <a:endParaRPr lang="en-US" sz="2000" dirty="0" smtClean="0">
              <a:solidFill>
                <a:srgbClr val="002A54"/>
              </a:solidFill>
            </a:endParaRPr>
          </a:p>
          <a:p>
            <a:pPr marL="341313" lvl="1" indent="-341313" eaLnBrk="0" hangingPunct="0">
              <a:spcBef>
                <a:spcPts val="60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Recalculate versus lookup</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Limit index arithmetic</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230188" y="381000"/>
            <a:ext cx="8683625"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002060"/>
                </a:solidFill>
              </a:rPr>
              <a:t>GPU Ocelot</a:t>
            </a:r>
            <a:endParaRPr lang="en-US" sz="3600" b="0" dirty="0">
              <a:solidFill>
                <a:srgbClr val="002060"/>
              </a:solidFill>
            </a:endParaRPr>
          </a:p>
        </p:txBody>
      </p:sp>
      <p:pic>
        <p:nvPicPr>
          <p:cNvPr id="5" name="Picture 4" descr="ocelotFigure.png"/>
          <p:cNvPicPr>
            <a:picLocks noChangeAspect="1"/>
          </p:cNvPicPr>
          <p:nvPr/>
        </p:nvPicPr>
        <p:blipFill>
          <a:blip r:embed="rId3" cstate="print"/>
          <a:stretch>
            <a:fillRect/>
          </a:stretch>
        </p:blipFill>
        <p:spPr>
          <a:xfrm>
            <a:off x="1752600" y="1066800"/>
            <a:ext cx="6705600" cy="4643008"/>
          </a:xfrm>
          <a:prstGeom prst="rect">
            <a:avLst/>
          </a:prstGeom>
        </p:spPr>
      </p:pic>
      <p:sp>
        <p:nvSpPr>
          <p:cNvPr id="6" name="TextBox 5"/>
          <p:cNvSpPr txBox="1"/>
          <p:nvPr/>
        </p:nvSpPr>
        <p:spPr>
          <a:xfrm>
            <a:off x="0" y="990600"/>
            <a:ext cx="8077200" cy="523220"/>
          </a:xfrm>
          <a:prstGeom prst="rect">
            <a:avLst/>
          </a:prstGeom>
          <a:noFill/>
        </p:spPr>
        <p:txBody>
          <a:bodyPr wrap="square" rtlCol="0">
            <a:spAutoFit/>
          </a:bodyPr>
          <a:lstStyle/>
          <a:p>
            <a:r>
              <a:rPr lang="en-US" sz="1400" i="1" dirty="0" smtClean="0">
                <a:solidFill>
                  <a:schemeClr val="tx1"/>
                </a:solidFill>
              </a:rPr>
              <a:t>Courtesy, Computer Architecture and Systems Laboratory, Georgia Tech</a:t>
            </a:r>
          </a:p>
          <a:p>
            <a:r>
              <a:rPr lang="en-US" sz="1400" i="1" dirty="0" smtClean="0">
                <a:solidFill>
                  <a:schemeClr val="tx1"/>
                </a:solidFill>
                <a:hlinkClick r:id="rId4"/>
              </a:rPr>
              <a:t>http://www.ece.gatech.edu/research/labs/casl/index.html</a:t>
            </a:r>
            <a:endParaRPr lang="en-US" sz="1400" i="1" dirty="0" smtClean="0">
              <a:solidFill>
                <a:schemeClr val="tx1"/>
              </a:solidFill>
            </a:endParaRPr>
          </a:p>
        </p:txBody>
      </p:sp>
      <p:sp>
        <p:nvSpPr>
          <p:cNvPr id="7" name="TextBox 6"/>
          <p:cNvSpPr txBox="1"/>
          <p:nvPr/>
        </p:nvSpPr>
        <p:spPr>
          <a:xfrm>
            <a:off x="228600" y="5715000"/>
            <a:ext cx="8382000" cy="954107"/>
          </a:xfrm>
          <a:prstGeom prst="rect">
            <a:avLst/>
          </a:prstGeom>
          <a:noFill/>
        </p:spPr>
        <p:txBody>
          <a:bodyPr wrap="square" rtlCol="0">
            <a:spAutoFit/>
          </a:bodyPr>
          <a:lstStyle/>
          <a:p>
            <a:r>
              <a:rPr lang="en-US" sz="1400" dirty="0" smtClean="0">
                <a:solidFill>
                  <a:schemeClr val="tx1"/>
                </a:solidFill>
              </a:rPr>
              <a:t>G. </a:t>
            </a:r>
            <a:r>
              <a:rPr lang="en-US" sz="1400" dirty="0" err="1" smtClean="0">
                <a:solidFill>
                  <a:schemeClr val="tx1"/>
                </a:solidFill>
              </a:rPr>
              <a:t>Diamos</a:t>
            </a:r>
            <a:r>
              <a:rPr lang="en-US" sz="1400" dirty="0" smtClean="0">
                <a:solidFill>
                  <a:schemeClr val="tx1"/>
                </a:solidFill>
              </a:rPr>
              <a:t>, A. Kerr, S. </a:t>
            </a:r>
            <a:r>
              <a:rPr lang="en-US" sz="1400" dirty="0" err="1" smtClean="0">
                <a:solidFill>
                  <a:schemeClr val="tx1"/>
                </a:solidFill>
              </a:rPr>
              <a:t>Yalamanchili</a:t>
            </a:r>
            <a:r>
              <a:rPr lang="en-US" sz="1400" dirty="0" smtClean="0">
                <a:solidFill>
                  <a:schemeClr val="tx1"/>
                </a:solidFill>
              </a:rPr>
              <a:t>, and N. Clark, “Ocelot: A Dynamic Optimizing Compiler for Bulk Synchronous Applications in Heterogeneous Systems,” IEEE/ACM International Conference on Parallel Architectures and Compilation Techniques, September 2010. </a:t>
            </a:r>
          </a:p>
          <a:p>
            <a:endParaRPr lang="en-US" sz="1400" i="1" dirty="0" smtClean="0">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304800" y="2667000"/>
            <a:ext cx="3962400" cy="914400"/>
          </a:xfrm>
          <a:prstGeom prst="rect">
            <a:avLst/>
          </a:prstGeom>
          <a:blipFill>
            <a:blip r:embed="rId3" cstate="print"/>
            <a:tile tx="0" ty="0" sx="100000" sy="100000" flip="none" algn="tl"/>
          </a:blip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457200" rtl="0" eaLnBrk="0" fontAlgn="base" latinLnBrk="0" hangingPunct="0">
              <a:lnSpc>
                <a:spcPct val="100000"/>
              </a:lnSpc>
              <a:spcBef>
                <a:spcPct val="0"/>
              </a:spcBef>
              <a:spcAft>
                <a:spcPct val="0"/>
              </a:spcAft>
              <a:buClr>
                <a:srgbClr val="080808"/>
              </a:buClr>
              <a:buSzPct val="100000"/>
              <a:buFont typeface="Tahoma" charset="0"/>
              <a:buNone/>
              <a:tabLst/>
            </a:pPr>
            <a:endParaRPr kumimoji="0" lang="en-US" sz="1600" b="0" i="0" u="none" strike="noStrike" cap="none" normalizeH="0" baseline="0" dirty="0" smtClean="0">
              <a:ln>
                <a:noFill/>
              </a:ln>
              <a:solidFill>
                <a:schemeClr val="tx1"/>
              </a:solidFill>
              <a:effectLst/>
              <a:latin typeface="Calibri" pitchFamily="34" charset="0"/>
            </a:endParaRPr>
          </a:p>
        </p:txBody>
      </p:sp>
      <p:pic>
        <p:nvPicPr>
          <p:cNvPr id="34" name="Picture 2"/>
          <p:cNvPicPr>
            <a:picLocks noChangeAspect="1" noChangeArrowheads="1"/>
          </p:cNvPicPr>
          <p:nvPr/>
        </p:nvPicPr>
        <p:blipFill>
          <a:blip r:embed="rId4" cstate="print"/>
          <a:srcRect/>
          <a:stretch>
            <a:fillRect/>
          </a:stretch>
        </p:blipFill>
        <p:spPr bwMode="auto">
          <a:xfrm>
            <a:off x="381000" y="2743200"/>
            <a:ext cx="740534" cy="784747"/>
          </a:xfrm>
          <a:prstGeom prst="rect">
            <a:avLst/>
          </a:prstGeom>
          <a:noFill/>
          <a:ln w="9525">
            <a:noFill/>
            <a:miter lim="800000"/>
            <a:headEnd/>
            <a:tailEnd/>
          </a:ln>
        </p:spPr>
      </p:pic>
      <p:sp>
        <p:nvSpPr>
          <p:cNvPr id="10242" name="Title 4"/>
          <p:cNvSpPr>
            <a:spLocks noGrp="1"/>
          </p:cNvSpPr>
          <p:nvPr>
            <p:ph type="title"/>
          </p:nvPr>
        </p:nvSpPr>
        <p:spPr>
          <a:xfrm>
            <a:off x="152400" y="407987"/>
            <a:ext cx="8775700" cy="582613"/>
          </a:xfrm>
        </p:spPr>
        <p:txBody>
          <a:bodyPr/>
          <a:lstStyle/>
          <a:p>
            <a:r>
              <a:rPr lang="en-US" dirty="0" smtClean="0"/>
              <a:t>Productivity Tools for Hybrid Systems</a:t>
            </a:r>
          </a:p>
        </p:txBody>
      </p:sp>
      <p:pic>
        <p:nvPicPr>
          <p:cNvPr id="21" name="Picture 4"/>
          <p:cNvPicPr>
            <a:picLocks noChangeAspect="1" noChangeArrowheads="1"/>
          </p:cNvPicPr>
          <p:nvPr/>
        </p:nvPicPr>
        <p:blipFill>
          <a:blip r:embed="rId5" cstate="print"/>
          <a:srcRect/>
          <a:stretch>
            <a:fillRect/>
          </a:stretch>
        </p:blipFill>
        <p:spPr bwMode="auto">
          <a:xfrm>
            <a:off x="2400300" y="5257800"/>
            <a:ext cx="685800" cy="685800"/>
          </a:xfrm>
          <a:prstGeom prst="rect">
            <a:avLst/>
          </a:prstGeom>
          <a:noFill/>
          <a:ln w="9525">
            <a:noFill/>
            <a:miter lim="800000"/>
            <a:headEnd/>
            <a:tailEnd/>
          </a:ln>
        </p:spPr>
      </p:pic>
      <p:pic>
        <p:nvPicPr>
          <p:cNvPr id="22" name="Picture 5"/>
          <p:cNvPicPr>
            <a:picLocks noChangeAspect="1" noChangeArrowheads="1"/>
          </p:cNvPicPr>
          <p:nvPr/>
        </p:nvPicPr>
        <p:blipFill>
          <a:blip r:embed="rId6" cstate="print"/>
          <a:srcRect/>
          <a:stretch>
            <a:fillRect/>
          </a:stretch>
        </p:blipFill>
        <p:spPr bwMode="auto">
          <a:xfrm>
            <a:off x="1485900" y="4343400"/>
            <a:ext cx="723900" cy="683035"/>
          </a:xfrm>
          <a:prstGeom prst="rect">
            <a:avLst/>
          </a:prstGeom>
          <a:noFill/>
          <a:ln w="9525">
            <a:noFill/>
            <a:miter lim="800000"/>
            <a:headEnd/>
            <a:tailEnd/>
          </a:ln>
        </p:spPr>
      </p:pic>
      <p:pic>
        <p:nvPicPr>
          <p:cNvPr id="24" name="Picture 5"/>
          <p:cNvPicPr>
            <a:picLocks noChangeAspect="1" noChangeArrowheads="1"/>
          </p:cNvPicPr>
          <p:nvPr/>
        </p:nvPicPr>
        <p:blipFill>
          <a:blip r:embed="rId6" cstate="print"/>
          <a:srcRect/>
          <a:stretch>
            <a:fillRect/>
          </a:stretch>
        </p:blipFill>
        <p:spPr bwMode="auto">
          <a:xfrm>
            <a:off x="723900" y="4343400"/>
            <a:ext cx="723900" cy="683035"/>
          </a:xfrm>
          <a:prstGeom prst="rect">
            <a:avLst/>
          </a:prstGeom>
          <a:noFill/>
          <a:ln w="9525">
            <a:noFill/>
            <a:miter lim="800000"/>
            <a:headEnd/>
            <a:tailEnd/>
          </a:ln>
        </p:spPr>
      </p:pic>
      <p:pic>
        <p:nvPicPr>
          <p:cNvPr id="25" name="Picture 5"/>
          <p:cNvPicPr>
            <a:picLocks noChangeAspect="1" noChangeArrowheads="1"/>
          </p:cNvPicPr>
          <p:nvPr/>
        </p:nvPicPr>
        <p:blipFill>
          <a:blip r:embed="rId6" cstate="print"/>
          <a:srcRect/>
          <a:stretch>
            <a:fillRect/>
          </a:stretch>
        </p:blipFill>
        <p:spPr bwMode="auto">
          <a:xfrm>
            <a:off x="3162300" y="4343400"/>
            <a:ext cx="723900" cy="683035"/>
          </a:xfrm>
          <a:prstGeom prst="rect">
            <a:avLst/>
          </a:prstGeom>
          <a:noFill/>
          <a:ln w="9525">
            <a:noFill/>
            <a:miter lim="800000"/>
            <a:headEnd/>
            <a:tailEnd/>
          </a:ln>
        </p:spPr>
      </p:pic>
      <p:pic>
        <p:nvPicPr>
          <p:cNvPr id="26" name="Picture 5"/>
          <p:cNvPicPr>
            <a:picLocks noChangeAspect="1" noChangeArrowheads="1"/>
          </p:cNvPicPr>
          <p:nvPr/>
        </p:nvPicPr>
        <p:blipFill>
          <a:blip r:embed="rId6" cstate="print"/>
          <a:srcRect/>
          <a:stretch>
            <a:fillRect/>
          </a:stretch>
        </p:blipFill>
        <p:spPr bwMode="auto">
          <a:xfrm>
            <a:off x="2324100" y="4343400"/>
            <a:ext cx="723900" cy="683035"/>
          </a:xfrm>
          <a:prstGeom prst="rect">
            <a:avLst/>
          </a:prstGeom>
          <a:noFill/>
          <a:ln w="9525">
            <a:noFill/>
            <a:miter lim="800000"/>
            <a:headEnd/>
            <a:tailEnd/>
          </a:ln>
        </p:spPr>
      </p:pic>
      <p:pic>
        <p:nvPicPr>
          <p:cNvPr id="27" name="Picture 4"/>
          <p:cNvPicPr>
            <a:picLocks noChangeAspect="1" noChangeArrowheads="1"/>
          </p:cNvPicPr>
          <p:nvPr/>
        </p:nvPicPr>
        <p:blipFill>
          <a:blip r:embed="rId5" cstate="print"/>
          <a:srcRect/>
          <a:stretch>
            <a:fillRect/>
          </a:stretch>
        </p:blipFill>
        <p:spPr bwMode="auto">
          <a:xfrm>
            <a:off x="3162300" y="5257800"/>
            <a:ext cx="685800" cy="685800"/>
          </a:xfrm>
          <a:prstGeom prst="rect">
            <a:avLst/>
          </a:prstGeom>
          <a:noFill/>
          <a:ln w="9525">
            <a:noFill/>
            <a:miter lim="800000"/>
            <a:headEnd/>
            <a:tailEnd/>
          </a:ln>
        </p:spPr>
      </p:pic>
      <p:pic>
        <p:nvPicPr>
          <p:cNvPr id="28" name="Picture 4"/>
          <p:cNvPicPr>
            <a:picLocks noChangeAspect="1" noChangeArrowheads="1"/>
          </p:cNvPicPr>
          <p:nvPr/>
        </p:nvPicPr>
        <p:blipFill>
          <a:blip r:embed="rId5" cstate="print"/>
          <a:srcRect/>
          <a:stretch>
            <a:fillRect/>
          </a:stretch>
        </p:blipFill>
        <p:spPr bwMode="auto">
          <a:xfrm>
            <a:off x="876300" y="5257800"/>
            <a:ext cx="685800" cy="685800"/>
          </a:xfrm>
          <a:prstGeom prst="rect">
            <a:avLst/>
          </a:prstGeom>
          <a:noFill/>
          <a:ln w="9525">
            <a:noFill/>
            <a:miter lim="800000"/>
            <a:headEnd/>
            <a:tailEnd/>
          </a:ln>
        </p:spPr>
      </p:pic>
      <p:pic>
        <p:nvPicPr>
          <p:cNvPr id="29" name="Picture 4"/>
          <p:cNvPicPr>
            <a:picLocks noChangeAspect="1" noChangeArrowheads="1"/>
          </p:cNvPicPr>
          <p:nvPr/>
        </p:nvPicPr>
        <p:blipFill>
          <a:blip r:embed="rId5" cstate="print"/>
          <a:srcRect/>
          <a:stretch>
            <a:fillRect/>
          </a:stretch>
        </p:blipFill>
        <p:spPr bwMode="auto">
          <a:xfrm>
            <a:off x="1638300" y="5257800"/>
            <a:ext cx="685800" cy="685800"/>
          </a:xfrm>
          <a:prstGeom prst="rect">
            <a:avLst/>
          </a:prstGeom>
          <a:noFill/>
          <a:ln w="9525">
            <a:noFill/>
            <a:miter lim="800000"/>
            <a:headEnd/>
            <a:tailEnd/>
          </a:ln>
        </p:spPr>
      </p:pic>
      <p:sp>
        <p:nvSpPr>
          <p:cNvPr id="40" name="Content Placeholder 2"/>
          <p:cNvSpPr txBox="1">
            <a:spLocks/>
          </p:cNvSpPr>
          <p:nvPr/>
        </p:nvSpPr>
        <p:spPr bwMode="auto">
          <a:xfrm>
            <a:off x="1143000" y="2895600"/>
            <a:ext cx="3054626" cy="46457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marL="173038" marR="0" lvl="0" indent="-173038" defTabSz="457200" rtl="0" eaLnBrk="0" fontAlgn="base" latinLnBrk="0" hangingPunct="0">
              <a:lnSpc>
                <a:spcPct val="98000"/>
              </a:lnSpc>
              <a:spcBef>
                <a:spcPts val="600"/>
              </a:spcBef>
              <a:spcAft>
                <a:spcPct val="0"/>
              </a:spcAft>
              <a:buClr>
                <a:srgbClr val="000000"/>
              </a:buClr>
              <a:buSzPct val="65000"/>
              <a:tabLst/>
              <a:defRPr/>
            </a:pPr>
            <a:r>
              <a:rPr kumimoji="0" lang="en-US" sz="1800" b="0" i="1" u="none" strike="noStrike" kern="0" cap="none" spc="0" normalizeH="0" baseline="0" noProof="0" dirty="0" smtClean="0">
                <a:ln>
                  <a:noFill/>
                </a:ln>
                <a:solidFill>
                  <a:srgbClr val="080808"/>
                </a:solidFill>
                <a:effectLst/>
                <a:uLnTx/>
                <a:uFillTx/>
                <a:latin typeface="Calibri" pitchFamily="34" charset="0"/>
              </a:rPr>
              <a:t>Ocelot</a:t>
            </a:r>
            <a:r>
              <a:rPr kumimoji="0" lang="en-US" sz="1800" b="0" i="1" u="none" strike="noStrike" kern="0" cap="none" spc="0" normalizeH="0" noProof="0" dirty="0" smtClean="0">
                <a:ln>
                  <a:noFill/>
                </a:ln>
                <a:solidFill>
                  <a:srgbClr val="080808"/>
                </a:solidFill>
                <a:effectLst/>
                <a:uLnTx/>
                <a:uFillTx/>
                <a:latin typeface="Calibri" pitchFamily="34" charset="0"/>
              </a:rPr>
              <a:t> Dynamic Execution Infrastructure</a:t>
            </a:r>
          </a:p>
        </p:txBody>
      </p:sp>
      <p:sp>
        <p:nvSpPr>
          <p:cNvPr id="43" name="AutoShape 15"/>
          <p:cNvSpPr>
            <a:spLocks noChangeArrowheads="1"/>
          </p:cNvSpPr>
          <p:nvPr/>
        </p:nvSpPr>
        <p:spPr bwMode="auto">
          <a:xfrm>
            <a:off x="3200400" y="1409700"/>
            <a:ext cx="838200" cy="571500"/>
          </a:xfrm>
          <a:prstGeom prst="flowChartMultidocument">
            <a:avLst/>
          </a:prstGeom>
          <a:solidFill>
            <a:srgbClr val="FFFFCC"/>
          </a:solidFill>
          <a:ln w="12700" cap="sq">
            <a:solidFill>
              <a:schemeClr val="tx1"/>
            </a:solidFill>
            <a:miter lim="800000"/>
            <a:headEnd type="none" w="sm" len="sm"/>
            <a:tailEnd type="none" w="sm" len="sm"/>
          </a:ln>
        </p:spPr>
        <p:txBody>
          <a:bodyPr wrap="square" lIns="92075" tIns="46038" rIns="92075" bIns="46038" anchor="ctr">
            <a:noAutofit/>
          </a:bodyPr>
          <a:lstStyle/>
          <a:p>
            <a:endParaRPr lang="en-US">
              <a:solidFill>
                <a:schemeClr val="tx1"/>
              </a:solidFill>
            </a:endParaRPr>
          </a:p>
        </p:txBody>
      </p:sp>
      <p:sp>
        <p:nvSpPr>
          <p:cNvPr id="44" name="Down Arrow 43"/>
          <p:cNvSpPr/>
          <p:nvPr/>
        </p:nvSpPr>
        <p:spPr bwMode="auto">
          <a:xfrm>
            <a:off x="1066800" y="3886200"/>
            <a:ext cx="152400" cy="304800"/>
          </a:xfrm>
          <a:prstGeom prst="downArrow">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457200" rtl="0" eaLnBrk="0" fontAlgn="base" latinLnBrk="0" hangingPunct="0">
              <a:lnSpc>
                <a:spcPct val="100000"/>
              </a:lnSpc>
              <a:spcBef>
                <a:spcPct val="0"/>
              </a:spcBef>
              <a:spcAft>
                <a:spcPct val="0"/>
              </a:spcAft>
              <a:buClr>
                <a:srgbClr val="080808"/>
              </a:buClr>
              <a:buSzPct val="100000"/>
              <a:buFont typeface="Tahoma" charset="0"/>
              <a:buNone/>
              <a:tabLst/>
            </a:pPr>
            <a:endParaRPr kumimoji="0" lang="en-US" sz="1600" b="0" i="0" u="none" strike="noStrike" cap="none" normalizeH="0" baseline="0" dirty="0" smtClean="0">
              <a:ln>
                <a:noFill/>
              </a:ln>
              <a:solidFill>
                <a:schemeClr val="tx1"/>
              </a:solidFill>
              <a:effectLst/>
              <a:latin typeface="Calibri" pitchFamily="34" charset="0"/>
            </a:endParaRPr>
          </a:p>
        </p:txBody>
      </p:sp>
      <p:sp>
        <p:nvSpPr>
          <p:cNvPr id="46" name="Down Arrow 45"/>
          <p:cNvSpPr/>
          <p:nvPr/>
        </p:nvSpPr>
        <p:spPr bwMode="auto">
          <a:xfrm>
            <a:off x="3352800" y="3886200"/>
            <a:ext cx="152400" cy="304800"/>
          </a:xfrm>
          <a:prstGeom prst="downArrow">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457200" rtl="0" eaLnBrk="0" fontAlgn="base" latinLnBrk="0" hangingPunct="0">
              <a:lnSpc>
                <a:spcPct val="100000"/>
              </a:lnSpc>
              <a:spcBef>
                <a:spcPct val="0"/>
              </a:spcBef>
              <a:spcAft>
                <a:spcPct val="0"/>
              </a:spcAft>
              <a:buClr>
                <a:srgbClr val="080808"/>
              </a:buClr>
              <a:buSzPct val="100000"/>
              <a:buFont typeface="Tahoma" charset="0"/>
              <a:buNone/>
              <a:tabLst/>
            </a:pP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48" name="Straight Connector 47"/>
          <p:cNvCxnSpPr/>
          <p:nvPr/>
        </p:nvCxnSpPr>
        <p:spPr bwMode="auto">
          <a:xfrm>
            <a:off x="2438400" y="1752600"/>
            <a:ext cx="663920" cy="0"/>
          </a:xfrm>
          <a:prstGeom prst="line">
            <a:avLst/>
          </a:prstGeom>
          <a:solidFill>
            <a:schemeClr val="bg1"/>
          </a:solidFill>
          <a:ln w="25400" cap="flat" cmpd="sng" algn="ctr">
            <a:solidFill>
              <a:schemeClr val="tx1"/>
            </a:solidFill>
            <a:prstDash val="sysDash"/>
            <a:round/>
            <a:headEnd type="none" w="med" len="med"/>
            <a:tailEnd type="none"/>
          </a:ln>
          <a:effectLst/>
        </p:spPr>
      </p:cxnSp>
      <p:sp>
        <p:nvSpPr>
          <p:cNvPr id="38" name="Down Arrow 37"/>
          <p:cNvSpPr/>
          <p:nvPr/>
        </p:nvSpPr>
        <p:spPr bwMode="auto">
          <a:xfrm>
            <a:off x="2209800" y="2133600"/>
            <a:ext cx="152400" cy="304800"/>
          </a:xfrm>
          <a:prstGeom prst="downArrow">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457200" rtl="0" eaLnBrk="0" fontAlgn="base" latinLnBrk="0" hangingPunct="0">
              <a:lnSpc>
                <a:spcPct val="100000"/>
              </a:lnSpc>
              <a:spcBef>
                <a:spcPct val="0"/>
              </a:spcBef>
              <a:spcAft>
                <a:spcPct val="0"/>
              </a:spcAft>
              <a:buClr>
                <a:srgbClr val="080808"/>
              </a:buClr>
              <a:buSzPct val="100000"/>
              <a:buFont typeface="Tahoma" charset="0"/>
              <a:buNone/>
              <a:tabLst/>
            </a:pPr>
            <a:endParaRPr kumimoji="0" lang="en-US" sz="1600" b="0" i="0" u="none" strike="noStrike" cap="none" normalizeH="0" baseline="0" dirty="0" smtClean="0">
              <a:ln>
                <a:noFill/>
              </a:ln>
              <a:solidFill>
                <a:schemeClr val="tx1"/>
              </a:solidFill>
              <a:effectLst/>
              <a:latin typeface="Calibri" pitchFamily="34" charset="0"/>
            </a:endParaRPr>
          </a:p>
        </p:txBody>
      </p:sp>
      <p:sp>
        <p:nvSpPr>
          <p:cNvPr id="45" name="Content Placeholder 3"/>
          <p:cNvSpPr txBox="1">
            <a:spLocks/>
          </p:cNvSpPr>
          <p:nvPr/>
        </p:nvSpPr>
        <p:spPr>
          <a:xfrm>
            <a:off x="5105400" y="1371600"/>
            <a:ext cx="3749675" cy="4648200"/>
          </a:xfrm>
          <a:prstGeom prst="rect">
            <a:avLst/>
          </a:prstGeom>
        </p:spPr>
        <p:txBody>
          <a:bodyPr/>
          <a:lstStyle/>
          <a:p>
            <a:pPr marL="173038" marR="0" lvl="0" indent="-173038" algn="l" defTabSz="457200" rtl="0" eaLnBrk="0" fontAlgn="base" latinLnBrk="0" hangingPunct="0">
              <a:lnSpc>
                <a:spcPct val="98000"/>
              </a:lnSpc>
              <a:spcBef>
                <a:spcPts val="600"/>
              </a:spcBef>
              <a:spcAft>
                <a:spcPct val="0"/>
              </a:spcAft>
              <a:buClr>
                <a:srgbClr val="000000"/>
              </a:buClr>
              <a:buSzPct val="65000"/>
              <a:buFont typeface="Wingdings" charset="2"/>
              <a:buChar char=""/>
              <a:tabLst/>
              <a:defRPr/>
            </a:pPr>
            <a:r>
              <a:rPr kumimoji="0" lang="en-US" sz="2400" b="0" i="0" u="none" strike="noStrike" kern="0" cap="none" spc="0" normalizeH="0" baseline="0" noProof="0" dirty="0" smtClean="0">
                <a:ln>
                  <a:noFill/>
                </a:ln>
                <a:solidFill>
                  <a:srgbClr val="080808"/>
                </a:solidFill>
                <a:effectLst/>
                <a:uLnTx/>
                <a:uFillTx/>
                <a:latin typeface="+mn-lt"/>
                <a:ea typeface="+mn-ea"/>
                <a:cs typeface="+mn-cs"/>
              </a:rPr>
              <a:t>Debugging </a:t>
            </a:r>
          </a:p>
          <a:p>
            <a:pPr marL="515938" marR="0" lvl="1" indent="-173038" algn="l" defTabSz="457200" rtl="0" eaLnBrk="0" fontAlgn="base" latinLnBrk="0" hangingPunct="0">
              <a:lnSpc>
                <a:spcPct val="98000"/>
              </a:lnSpc>
              <a:spcBef>
                <a:spcPts val="500"/>
              </a:spcBef>
              <a:spcAft>
                <a:spcPct val="0"/>
              </a:spcAft>
              <a:buClr>
                <a:srgbClr val="002448"/>
              </a:buClr>
              <a:buSzPct val="65000"/>
              <a:buFont typeface="Wingdings" charset="2"/>
              <a:buChar char=""/>
              <a:tabLst/>
              <a:defRPr/>
            </a:pPr>
            <a:r>
              <a:rPr kumimoji="0" lang="en-US" sz="2000" b="0" i="0" u="none" strike="noStrike" kern="0" cap="none" spc="0" normalizeH="0" baseline="0" noProof="0" dirty="0" smtClean="0">
                <a:ln>
                  <a:noFill/>
                </a:ln>
                <a:solidFill>
                  <a:srgbClr val="080808"/>
                </a:solidFill>
                <a:effectLst/>
                <a:uLnTx/>
                <a:uFillTx/>
                <a:latin typeface="+mn-lt"/>
              </a:rPr>
              <a:t>Memory race detection</a:t>
            </a:r>
          </a:p>
          <a:p>
            <a:pPr marL="515938" marR="0" lvl="1" indent="-173038" algn="l" defTabSz="457200" rtl="0" eaLnBrk="0" fontAlgn="base" latinLnBrk="0" hangingPunct="0">
              <a:lnSpc>
                <a:spcPct val="98000"/>
              </a:lnSpc>
              <a:spcBef>
                <a:spcPts val="500"/>
              </a:spcBef>
              <a:spcAft>
                <a:spcPct val="0"/>
              </a:spcAft>
              <a:buClr>
                <a:srgbClr val="002448"/>
              </a:buClr>
              <a:buSzPct val="65000"/>
              <a:buFont typeface="Wingdings" charset="2"/>
              <a:buChar char=""/>
              <a:tabLst/>
              <a:defRPr/>
            </a:pPr>
            <a:r>
              <a:rPr kumimoji="0" lang="en-US" sz="2000" b="0" i="0" u="none" strike="noStrike" kern="0" cap="none" spc="0" normalizeH="0" baseline="0" noProof="0" dirty="0" smtClean="0">
                <a:ln>
                  <a:noFill/>
                </a:ln>
                <a:solidFill>
                  <a:srgbClr val="080808"/>
                </a:solidFill>
                <a:effectLst/>
                <a:uLnTx/>
                <a:uFillTx/>
                <a:latin typeface="+mn-lt"/>
              </a:rPr>
              <a:t>Bounds checks</a:t>
            </a:r>
          </a:p>
          <a:p>
            <a:pPr marL="630238" lvl="1" indent="-173038" algn="l">
              <a:lnSpc>
                <a:spcPct val="98000"/>
              </a:lnSpc>
              <a:spcBef>
                <a:spcPts val="600"/>
              </a:spcBef>
              <a:buClr>
                <a:srgbClr val="000000"/>
              </a:buClr>
              <a:buSzPct val="65000"/>
              <a:buFont typeface="Wingdings" charset="2"/>
              <a:buChar char=""/>
            </a:pPr>
            <a:endParaRPr kumimoji="0" lang="en-US" sz="2400" b="0" i="0" u="none" strike="noStrike" kern="0" cap="none" spc="0" normalizeH="0" baseline="0" noProof="0" dirty="0" smtClean="0">
              <a:ln>
                <a:noFill/>
              </a:ln>
              <a:solidFill>
                <a:srgbClr val="080808"/>
              </a:solidFill>
              <a:effectLst/>
              <a:uLnTx/>
              <a:uFillTx/>
              <a:latin typeface="+mn-lt"/>
              <a:ea typeface="+mn-ea"/>
              <a:cs typeface="+mn-cs"/>
            </a:endParaRPr>
          </a:p>
          <a:p>
            <a:pPr marL="173038" marR="0" lvl="0" indent="-173038" algn="l" defTabSz="457200" rtl="0" eaLnBrk="0" fontAlgn="base" latinLnBrk="0" hangingPunct="0">
              <a:lnSpc>
                <a:spcPct val="98000"/>
              </a:lnSpc>
              <a:spcBef>
                <a:spcPts val="600"/>
              </a:spcBef>
              <a:spcAft>
                <a:spcPct val="0"/>
              </a:spcAft>
              <a:buClr>
                <a:srgbClr val="000000"/>
              </a:buClr>
              <a:buSzPct val="65000"/>
              <a:buFont typeface="Wingdings" charset="2"/>
              <a:buChar char=""/>
              <a:tabLst/>
              <a:defRPr/>
            </a:pPr>
            <a:r>
              <a:rPr kumimoji="0" lang="en-US" sz="2400" b="0" i="0" u="none" strike="noStrike" kern="0" cap="none" spc="0" normalizeH="0" baseline="0" noProof="0" dirty="0" smtClean="0">
                <a:ln>
                  <a:noFill/>
                </a:ln>
                <a:solidFill>
                  <a:srgbClr val="080808"/>
                </a:solidFill>
                <a:effectLst/>
                <a:uLnTx/>
                <a:uFillTx/>
                <a:latin typeface="+mn-lt"/>
                <a:ea typeface="+mn-ea"/>
                <a:cs typeface="+mn-cs"/>
              </a:rPr>
              <a:t>Profiling/Performance Tuning</a:t>
            </a:r>
          </a:p>
          <a:p>
            <a:pPr marL="515938" marR="0" lvl="1" indent="-173038" algn="l" defTabSz="457200" rtl="0" eaLnBrk="0" fontAlgn="base" latinLnBrk="0" hangingPunct="0">
              <a:lnSpc>
                <a:spcPct val="98000"/>
              </a:lnSpc>
              <a:spcBef>
                <a:spcPts val="500"/>
              </a:spcBef>
              <a:spcAft>
                <a:spcPct val="0"/>
              </a:spcAft>
              <a:buClr>
                <a:srgbClr val="002448"/>
              </a:buClr>
              <a:buSzPct val="65000"/>
              <a:buFont typeface="Wingdings" charset="2"/>
              <a:buChar char=""/>
              <a:tabLst/>
              <a:defRPr/>
            </a:pPr>
            <a:r>
              <a:rPr kumimoji="0" lang="en-US" sz="2000" b="0" i="0" u="none" strike="noStrike" kern="0" cap="none" spc="0" normalizeH="0" baseline="0" noProof="0" dirty="0" smtClean="0">
                <a:ln>
                  <a:noFill/>
                </a:ln>
                <a:solidFill>
                  <a:srgbClr val="080808"/>
                </a:solidFill>
                <a:effectLst/>
                <a:uLnTx/>
                <a:uFillTx/>
                <a:latin typeface="+mn-lt"/>
              </a:rPr>
              <a:t>Alignment behavior</a:t>
            </a:r>
          </a:p>
          <a:p>
            <a:pPr marL="515938" marR="0" lvl="1" indent="-173038" algn="l" defTabSz="457200" rtl="0" eaLnBrk="0" fontAlgn="base" latinLnBrk="0" hangingPunct="0">
              <a:lnSpc>
                <a:spcPct val="98000"/>
              </a:lnSpc>
              <a:spcBef>
                <a:spcPts val="500"/>
              </a:spcBef>
              <a:spcAft>
                <a:spcPct val="0"/>
              </a:spcAft>
              <a:buClr>
                <a:srgbClr val="002448"/>
              </a:buClr>
              <a:buSzPct val="65000"/>
              <a:buFont typeface="Wingdings" charset="2"/>
              <a:buChar char=""/>
              <a:tabLst/>
              <a:defRPr/>
            </a:pPr>
            <a:r>
              <a:rPr kumimoji="0" lang="en-US" sz="2000" b="0" i="0" u="none" strike="noStrike" kern="0" cap="none" spc="0" normalizeH="0" baseline="0" noProof="0" dirty="0" smtClean="0">
                <a:ln>
                  <a:noFill/>
                </a:ln>
                <a:solidFill>
                  <a:srgbClr val="080808"/>
                </a:solidFill>
                <a:effectLst/>
                <a:uLnTx/>
                <a:uFillTx/>
                <a:latin typeface="+mn-lt"/>
              </a:rPr>
              <a:t>Control flow behavior</a:t>
            </a:r>
          </a:p>
          <a:p>
            <a:pPr marL="515938" marR="0" lvl="1" indent="-173038" algn="l" defTabSz="457200" rtl="0" eaLnBrk="0" fontAlgn="base" latinLnBrk="0" hangingPunct="0">
              <a:lnSpc>
                <a:spcPct val="98000"/>
              </a:lnSpc>
              <a:spcBef>
                <a:spcPts val="500"/>
              </a:spcBef>
              <a:spcAft>
                <a:spcPct val="0"/>
              </a:spcAft>
              <a:buClr>
                <a:srgbClr val="002448"/>
              </a:buClr>
              <a:buSzPct val="65000"/>
              <a:buFont typeface="Wingdings" charset="2"/>
              <a:buChar char=""/>
              <a:tabLst/>
              <a:defRPr/>
            </a:pPr>
            <a:r>
              <a:rPr kumimoji="0" lang="en-US" sz="2000" b="0" i="0" u="none" strike="noStrike" kern="0" cap="none" spc="0" normalizeH="0" baseline="0" noProof="0" dirty="0" smtClean="0">
                <a:ln>
                  <a:noFill/>
                </a:ln>
                <a:solidFill>
                  <a:srgbClr val="080808"/>
                </a:solidFill>
                <a:effectLst/>
                <a:uLnTx/>
                <a:uFillTx/>
                <a:latin typeface="+mn-lt"/>
              </a:rPr>
              <a:t>Inter-thread data flow</a:t>
            </a:r>
          </a:p>
          <a:p>
            <a:pPr marL="515938" lvl="1" indent="-173038" algn="l">
              <a:lnSpc>
                <a:spcPct val="98000"/>
              </a:lnSpc>
              <a:spcBef>
                <a:spcPts val="500"/>
              </a:spcBef>
              <a:buClr>
                <a:srgbClr val="002448"/>
              </a:buClr>
              <a:buSzPct val="65000"/>
              <a:buFont typeface="Wingdings" charset="2"/>
              <a:buChar char=""/>
            </a:pPr>
            <a:endParaRPr lang="en-US" sz="2000" b="0" kern="0" dirty="0" smtClean="0">
              <a:solidFill>
                <a:srgbClr val="080808"/>
              </a:solidFill>
              <a:latin typeface="+mn-lt"/>
            </a:endParaRPr>
          </a:p>
          <a:p>
            <a:pPr marL="58738" indent="-173038" algn="l">
              <a:lnSpc>
                <a:spcPct val="98000"/>
              </a:lnSpc>
              <a:spcBef>
                <a:spcPts val="500"/>
              </a:spcBef>
              <a:buClr>
                <a:srgbClr val="002448"/>
              </a:buClr>
              <a:buSzPct val="65000"/>
              <a:buFont typeface="Wingdings" charset="2"/>
              <a:buChar char=""/>
            </a:pPr>
            <a:r>
              <a:rPr lang="en-US" sz="2000" b="0" kern="0" dirty="0" smtClean="0">
                <a:solidFill>
                  <a:srgbClr val="080808"/>
                </a:solidFill>
                <a:latin typeface="+mn-lt"/>
              </a:rPr>
              <a:t>Integration with Front-End profiling tools</a:t>
            </a:r>
          </a:p>
          <a:p>
            <a:pPr marL="515938" lvl="1" indent="-173038" algn="l">
              <a:lnSpc>
                <a:spcPct val="98000"/>
              </a:lnSpc>
              <a:spcBef>
                <a:spcPts val="500"/>
              </a:spcBef>
              <a:buClr>
                <a:srgbClr val="002448"/>
              </a:buClr>
              <a:buSzPct val="65000"/>
              <a:buFont typeface="Wingdings" charset="2"/>
              <a:buChar char=""/>
            </a:pPr>
            <a:r>
              <a:rPr lang="en-US" sz="2000" b="0" kern="0" dirty="0" smtClean="0">
                <a:solidFill>
                  <a:srgbClr val="080808"/>
                </a:solidFill>
                <a:latin typeface="+mn-lt"/>
              </a:rPr>
              <a:t>GLIMPSES  (S. Pande)</a:t>
            </a:r>
            <a:endParaRPr kumimoji="0" lang="en-US" sz="2000" b="0" i="0" u="none" strike="noStrike" kern="0" cap="none" spc="0" normalizeH="0" baseline="0" noProof="0" dirty="0">
              <a:ln>
                <a:noFill/>
              </a:ln>
              <a:solidFill>
                <a:srgbClr val="080808"/>
              </a:solidFill>
              <a:effectLst/>
              <a:uLnTx/>
              <a:uFillTx/>
              <a:latin typeface="+mn-lt"/>
            </a:endParaRPr>
          </a:p>
        </p:txBody>
      </p:sp>
      <p:sp>
        <p:nvSpPr>
          <p:cNvPr id="51" name="AutoShape 15"/>
          <p:cNvSpPr>
            <a:spLocks noChangeArrowheads="1"/>
          </p:cNvSpPr>
          <p:nvPr/>
        </p:nvSpPr>
        <p:spPr bwMode="auto">
          <a:xfrm>
            <a:off x="1371600" y="1447800"/>
            <a:ext cx="838200" cy="571500"/>
          </a:xfrm>
          <a:prstGeom prst="flowChartMultidocument">
            <a:avLst/>
          </a:prstGeom>
          <a:solidFill>
            <a:srgbClr val="FFFFCC"/>
          </a:solidFill>
          <a:ln w="12700" cap="sq">
            <a:solidFill>
              <a:schemeClr val="tx1"/>
            </a:solidFill>
            <a:miter lim="800000"/>
            <a:headEnd type="none" w="sm" len="sm"/>
            <a:tailEnd type="none" w="sm" len="sm"/>
          </a:ln>
        </p:spPr>
        <p:txBody>
          <a:bodyPr wrap="square" lIns="92075" tIns="46038" rIns="92075" bIns="46038" anchor="ctr">
            <a:noAutofit/>
          </a:bodyPr>
          <a:lstStyle/>
          <a:p>
            <a:endParaRPr lang="en-US">
              <a:solidFill>
                <a:schemeClr val="tx1"/>
              </a:solidFill>
            </a:endParaRPr>
          </a:p>
        </p:txBody>
      </p:sp>
      <p:sp>
        <p:nvSpPr>
          <p:cNvPr id="52" name="AutoShape 15"/>
          <p:cNvSpPr>
            <a:spLocks noChangeArrowheads="1"/>
          </p:cNvSpPr>
          <p:nvPr/>
        </p:nvSpPr>
        <p:spPr bwMode="auto">
          <a:xfrm>
            <a:off x="304800" y="1447800"/>
            <a:ext cx="838200" cy="571500"/>
          </a:xfrm>
          <a:prstGeom prst="flowChartMultidocument">
            <a:avLst/>
          </a:prstGeom>
          <a:solidFill>
            <a:srgbClr val="FFFFCC"/>
          </a:solidFill>
          <a:ln w="12700" cap="sq">
            <a:solidFill>
              <a:schemeClr val="tx1"/>
            </a:solidFill>
            <a:miter lim="800000"/>
            <a:headEnd type="none" w="sm" len="sm"/>
            <a:tailEnd type="none" w="sm" len="sm"/>
          </a:ln>
        </p:spPr>
        <p:txBody>
          <a:bodyPr wrap="square" lIns="92075" tIns="46038" rIns="92075" bIns="46038" anchor="ctr">
            <a:noAutofit/>
          </a:bodyPr>
          <a:lstStyle/>
          <a:p>
            <a:endParaRPr lang="en-US">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230188" y="381000"/>
            <a:ext cx="8683625"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smtClean="0">
                <a:solidFill>
                  <a:srgbClr val="002060"/>
                </a:solidFill>
              </a:rPr>
              <a:t>Ocelot data</a:t>
            </a:r>
            <a:endParaRPr lang="en-US" sz="3600" b="0" dirty="0">
              <a:solidFill>
                <a:srgbClr val="002060"/>
              </a:solidFill>
            </a:endParaRPr>
          </a:p>
        </p:txBody>
      </p:sp>
      <p:pic>
        <p:nvPicPr>
          <p:cNvPr id="9" name="Picture 8" descr="kernel-a.png"/>
          <p:cNvPicPr>
            <a:picLocks noChangeAspect="1"/>
          </p:cNvPicPr>
          <p:nvPr/>
        </p:nvPicPr>
        <p:blipFill>
          <a:blip r:embed="rId3" cstate="print"/>
          <a:stretch>
            <a:fillRect/>
          </a:stretch>
        </p:blipFill>
        <p:spPr>
          <a:xfrm>
            <a:off x="228600" y="1143000"/>
            <a:ext cx="2743200" cy="4466053"/>
          </a:xfrm>
          <a:prstGeom prst="rect">
            <a:avLst/>
          </a:prstGeom>
        </p:spPr>
      </p:pic>
      <p:pic>
        <p:nvPicPr>
          <p:cNvPr id="10" name="Picture 9" descr="kernel-b.png"/>
          <p:cNvPicPr>
            <a:picLocks noChangeAspect="1"/>
          </p:cNvPicPr>
          <p:nvPr/>
        </p:nvPicPr>
        <p:blipFill>
          <a:blip r:embed="rId4" cstate="print"/>
          <a:stretch>
            <a:fillRect/>
          </a:stretch>
        </p:blipFill>
        <p:spPr>
          <a:xfrm>
            <a:off x="3505200" y="1295400"/>
            <a:ext cx="3200400" cy="4414911"/>
          </a:xfrm>
          <a:prstGeom prst="rect">
            <a:avLst/>
          </a:prstGeom>
        </p:spPr>
      </p:pic>
      <p:pic>
        <p:nvPicPr>
          <p:cNvPr id="12" name="Picture 11" descr="kernel-c.png"/>
          <p:cNvPicPr>
            <a:picLocks noChangeAspect="1"/>
          </p:cNvPicPr>
          <p:nvPr/>
        </p:nvPicPr>
        <p:blipFill>
          <a:blip r:embed="rId5" cstate="print"/>
          <a:stretch>
            <a:fillRect/>
          </a:stretch>
        </p:blipFill>
        <p:spPr>
          <a:xfrm>
            <a:off x="6644944" y="1009262"/>
            <a:ext cx="2499056" cy="5459877"/>
          </a:xfrm>
          <a:prstGeom prst="rect">
            <a:avLst/>
          </a:prstGeom>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230188" y="381000"/>
            <a:ext cx="8683625"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002060"/>
                </a:solidFill>
              </a:rPr>
              <a:t>Ocelot Findings</a:t>
            </a:r>
            <a:endParaRPr lang="en-US" sz="3600" b="0" dirty="0">
              <a:solidFill>
                <a:srgbClr val="002060"/>
              </a:solidFill>
            </a:endParaRPr>
          </a:p>
        </p:txBody>
      </p:sp>
      <p:pic>
        <p:nvPicPr>
          <p:cNvPr id="2050" name="Picture 2" descr="C:\Users\dc78\Desktop\overall.png"/>
          <p:cNvPicPr>
            <a:picLocks noChangeAspect="1" noChangeArrowheads="1"/>
          </p:cNvPicPr>
          <p:nvPr/>
        </p:nvPicPr>
        <p:blipFill>
          <a:blip r:embed="rId3" cstate="print"/>
          <a:srcRect/>
          <a:stretch>
            <a:fillRect/>
          </a:stretch>
        </p:blipFill>
        <p:spPr bwMode="auto">
          <a:xfrm>
            <a:off x="306352" y="1163214"/>
            <a:ext cx="5615354" cy="2438400"/>
          </a:xfrm>
          <a:prstGeom prst="rect">
            <a:avLst/>
          </a:prstGeom>
          <a:noFill/>
          <a:ln>
            <a:solidFill>
              <a:schemeClr val="tx1"/>
            </a:solidFill>
          </a:ln>
        </p:spPr>
      </p:pic>
      <p:sp>
        <p:nvSpPr>
          <p:cNvPr id="8" name="Rectangular Callout 7"/>
          <p:cNvSpPr/>
          <p:nvPr/>
        </p:nvSpPr>
        <p:spPr bwMode="auto">
          <a:xfrm>
            <a:off x="6172200" y="1600200"/>
            <a:ext cx="2362200" cy="609600"/>
          </a:xfrm>
          <a:prstGeom prst="wedgeRectCallout">
            <a:avLst>
              <a:gd name="adj1" fmla="val -118421"/>
              <a:gd name="adj2" fmla="val 144597"/>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1" i="0" u="none" strike="noStrike" cap="none" normalizeH="0" baseline="0" dirty="0" smtClean="0">
                <a:ln>
                  <a:noFill/>
                </a:ln>
                <a:solidFill>
                  <a:schemeClr val="bg1"/>
                </a:solidFill>
                <a:effectLst/>
                <a:latin typeface="Arial" charset="0"/>
                <a:cs typeface="DejaVu Sans" charset="0"/>
              </a:rPr>
              <a:t>82.25 FLOPS</a:t>
            </a:r>
            <a:r>
              <a:rPr kumimoji="0" lang="en-US" sz="1600" b="1" i="0" u="none" strike="noStrike" cap="none" normalizeH="0" dirty="0" smtClean="0">
                <a:ln>
                  <a:noFill/>
                </a:ln>
                <a:solidFill>
                  <a:schemeClr val="bg1"/>
                </a:solidFill>
                <a:effectLst/>
                <a:latin typeface="Arial" charset="0"/>
                <a:cs typeface="DejaVu Sans" charset="0"/>
              </a:rPr>
              <a:t> per pixel*pulse, too high</a:t>
            </a:r>
            <a:endParaRPr kumimoji="0" lang="en-US" sz="1600" b="1" i="0" u="none" strike="noStrike" cap="none" normalizeH="0" baseline="0" dirty="0" smtClean="0">
              <a:ln>
                <a:noFill/>
              </a:ln>
              <a:solidFill>
                <a:schemeClr val="bg1"/>
              </a:solidFill>
              <a:effectLst/>
              <a:latin typeface="Arial" charset="0"/>
              <a:cs typeface="DejaVu Sans" charset="0"/>
            </a:endParaRPr>
          </a:p>
        </p:txBody>
      </p:sp>
      <p:pic>
        <p:nvPicPr>
          <p:cNvPr id="2052" name="Picture 4" descr="C:\Users\dc78\Desktop\shared-conflict.png"/>
          <p:cNvPicPr>
            <a:picLocks noChangeAspect="1" noChangeArrowheads="1"/>
          </p:cNvPicPr>
          <p:nvPr/>
        </p:nvPicPr>
        <p:blipFill>
          <a:blip r:embed="rId4" cstate="print"/>
          <a:srcRect/>
          <a:stretch>
            <a:fillRect/>
          </a:stretch>
        </p:blipFill>
        <p:spPr bwMode="auto">
          <a:xfrm>
            <a:off x="3094655" y="3657600"/>
            <a:ext cx="5990665" cy="2715768"/>
          </a:xfrm>
          <a:prstGeom prst="rect">
            <a:avLst/>
          </a:prstGeom>
          <a:noFill/>
          <a:ln>
            <a:solidFill>
              <a:schemeClr val="tx1"/>
            </a:solidFill>
          </a:ln>
        </p:spPr>
      </p:pic>
      <p:sp>
        <p:nvSpPr>
          <p:cNvPr id="11" name="Rectangular Callout 10"/>
          <p:cNvSpPr/>
          <p:nvPr/>
        </p:nvSpPr>
        <p:spPr bwMode="auto">
          <a:xfrm>
            <a:off x="1066800" y="4495800"/>
            <a:ext cx="2362200" cy="381000"/>
          </a:xfrm>
          <a:prstGeom prst="wedgeRectCallout">
            <a:avLst>
              <a:gd name="adj1" fmla="val 96062"/>
              <a:gd name="adj2" fmla="val 89495"/>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1" i="0" u="none" strike="noStrike" cap="none" normalizeH="0" baseline="0" dirty="0" smtClean="0">
                <a:ln>
                  <a:noFill/>
                </a:ln>
                <a:solidFill>
                  <a:schemeClr val="bg1"/>
                </a:solidFill>
                <a:effectLst/>
                <a:latin typeface="Arial" charset="0"/>
                <a:cs typeface="DejaVu Sans" charset="0"/>
              </a:rPr>
              <a:t>Did</a:t>
            </a:r>
            <a:r>
              <a:rPr kumimoji="0" lang="en-US" sz="1600" b="1" i="0" u="none" strike="noStrike" cap="none" normalizeH="0" dirty="0" smtClean="0">
                <a:ln>
                  <a:noFill/>
                </a:ln>
                <a:solidFill>
                  <a:schemeClr val="bg1"/>
                </a:solidFill>
                <a:effectLst/>
                <a:latin typeface="Arial" charset="0"/>
                <a:cs typeface="DejaVu Sans" charset="0"/>
              </a:rPr>
              <a:t> no</a:t>
            </a:r>
            <a:r>
              <a:rPr kumimoji="0" lang="en-US" sz="1600" b="1" i="0" u="none" strike="noStrike" cap="none" normalizeH="0" baseline="0" dirty="0" smtClean="0">
                <a:ln>
                  <a:noFill/>
                </a:ln>
                <a:solidFill>
                  <a:schemeClr val="bg1"/>
                </a:solidFill>
                <a:effectLst/>
                <a:latin typeface="Arial" charset="0"/>
                <a:cs typeface="DejaVu Sans" charset="0"/>
              </a:rPr>
              <a:t>t expect any!</a:t>
            </a:r>
          </a:p>
        </p:txBody>
      </p:sp>
      <p:sp>
        <p:nvSpPr>
          <p:cNvPr id="15" name="Rounded Rectangular Callout 14"/>
          <p:cNvSpPr/>
          <p:nvPr/>
        </p:nvSpPr>
        <p:spPr bwMode="auto">
          <a:xfrm>
            <a:off x="66869" y="5257800"/>
            <a:ext cx="2971800" cy="1066800"/>
          </a:xfrm>
          <a:prstGeom prst="wedgeRoundRectCallout">
            <a:avLst>
              <a:gd name="adj1" fmla="val 91883"/>
              <a:gd name="adj2" fmla="val -70562"/>
              <a:gd name="adj3" fmla="val 16667"/>
            </a:avLst>
          </a:prstGeom>
          <a:solidFill>
            <a:schemeClr val="bg2">
              <a:lumMod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buClr>
                <a:srgbClr val="000000"/>
              </a:buClr>
              <a:buSzPct val="100000"/>
            </a:pPr>
            <a:r>
              <a:rPr lang="en-US" sz="1400" dirty="0" err="1" smtClean="0">
                <a:latin typeface="Courier New" pitchFamily="49" charset="0"/>
                <a:cs typeface="Courier New" pitchFamily="49" charset="0"/>
              </a:rPr>
              <a:t>tyx</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ThreadIdx.x</a:t>
            </a:r>
            <a:r>
              <a:rPr lang="en-US" sz="1400" dirty="0" smtClean="0">
                <a:latin typeface="Courier New" pitchFamily="49" charset="0"/>
                <a:cs typeface="Courier New" pitchFamily="49" charset="0"/>
              </a:rPr>
              <a:t> * BLOCK </a:t>
            </a:r>
          </a:p>
          <a:p>
            <a:pPr eaLnBrk="0" hangingPunct="0">
              <a:buClr>
                <a:srgbClr val="000000"/>
              </a:buClr>
              <a:buSzPct val="100000"/>
            </a:pP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ThreadIdx.y</a:t>
            </a:r>
            <a:r>
              <a:rPr lang="en-US" sz="1400" dirty="0" smtClean="0">
                <a:latin typeface="Courier New" pitchFamily="49" charset="0"/>
                <a:cs typeface="Courier New" pitchFamily="49" charset="0"/>
              </a:rPr>
              <a:t>;</a:t>
            </a:r>
          </a:p>
          <a:p>
            <a:pPr eaLnBrk="0" hangingPunct="0">
              <a:buClr>
                <a:srgbClr val="000000"/>
              </a:buClr>
              <a:buSzPct val="100000"/>
            </a:pPr>
            <a:r>
              <a:rPr lang="en-US" sz="1400" dirty="0" smtClean="0">
                <a:latin typeface="Courier New" pitchFamily="49" charset="0"/>
                <a:cs typeface="Courier New" pitchFamily="49" charset="0"/>
              </a:rPr>
              <a:t>share[</a:t>
            </a:r>
            <a:r>
              <a:rPr lang="en-US" sz="1400" dirty="0" err="1" smtClean="0">
                <a:latin typeface="Courier New" pitchFamily="49" charset="0"/>
                <a:cs typeface="Courier New" pitchFamily="49" charset="0"/>
              </a:rPr>
              <a:t>tyx</a:t>
            </a:r>
            <a:r>
              <a:rPr lang="en-US" sz="1400" dirty="0" smtClean="0">
                <a:latin typeface="Courier New" pitchFamily="49" charset="0"/>
                <a:cs typeface="Courier New" pitchFamily="49" charset="0"/>
              </a:rPr>
              <a:t>] = </a:t>
            </a:r>
            <a:r>
              <a:rPr lang="en-US" sz="1400" dirty="0" err="1" smtClean="0">
                <a:latin typeface="Courier New" pitchFamily="49" charset="0"/>
                <a:cs typeface="Courier New" pitchFamily="49" charset="0"/>
              </a:rPr>
              <a:t>foo</a:t>
            </a:r>
            <a:r>
              <a:rPr lang="en-US" sz="1400" dirty="0" smtClean="0">
                <a:latin typeface="Courier New" pitchFamily="49" charset="0"/>
                <a:cs typeface="Courier New" pitchFamily="49" charset="0"/>
              </a:rPr>
              <a:t>;</a:t>
            </a:r>
          </a:p>
          <a:p>
            <a:pPr lvl="0" algn="ctr" eaLnBrk="0" hangingPunct="0">
              <a:spcBef>
                <a:spcPts val="600"/>
              </a:spcBef>
              <a:buClr>
                <a:srgbClr val="000000"/>
              </a:buClr>
              <a:buSzPct val="100000"/>
            </a:pPr>
            <a:r>
              <a:rPr lang="en-US" dirty="0" smtClean="0">
                <a:solidFill>
                  <a:prstClr val="white"/>
                </a:solidFill>
                <a:latin typeface="Arial"/>
                <a:cs typeface="Courier New" pitchFamily="49" charset="0"/>
              </a:rPr>
              <a:t>5% Speedup</a:t>
            </a:r>
          </a:p>
          <a:p>
            <a:pPr eaLnBrk="0" hangingPunct="0">
              <a:buClr>
                <a:srgbClr val="000000"/>
              </a:buClr>
              <a:buSzPct val="100000"/>
            </a:pPr>
            <a:endParaRPr lang="en-US" sz="1400" dirty="0" smtClean="0">
              <a:latin typeface="Courier New" pitchFamily="49" charset="0"/>
              <a:cs typeface="Courier New" pitchFamily="49" charset="0"/>
            </a:endParaRPr>
          </a:p>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1" i="0" u="none" strike="noStrike" cap="none" normalizeH="0" baseline="0" dirty="0" smtClean="0">
              <a:ln>
                <a:noFill/>
              </a:ln>
              <a:effectLst/>
              <a:latin typeface="Arial" charset="0"/>
              <a:cs typeface="DejaVu Sans" charset="0"/>
            </a:endParaRPr>
          </a:p>
        </p:txBody>
      </p:sp>
      <p:sp>
        <p:nvSpPr>
          <p:cNvPr id="16" name="Rounded Rectangular Callout 15"/>
          <p:cNvSpPr/>
          <p:nvPr/>
        </p:nvSpPr>
        <p:spPr bwMode="auto">
          <a:xfrm>
            <a:off x="6019800" y="2514600"/>
            <a:ext cx="2971800" cy="1066800"/>
          </a:xfrm>
          <a:prstGeom prst="wedgeRoundRectCallout">
            <a:avLst>
              <a:gd name="adj1" fmla="val -82205"/>
              <a:gd name="adj2" fmla="val -22375"/>
              <a:gd name="adj3" fmla="val 16667"/>
            </a:avLst>
          </a:prstGeom>
          <a:solidFill>
            <a:schemeClr val="bg2">
              <a:lumMod val="2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buClr>
                <a:srgbClr val="000000"/>
              </a:buClr>
              <a:buSzPct val="100000"/>
            </a:pPr>
            <a:r>
              <a:rPr lang="en-US" sz="1400" dirty="0" smtClean="0">
                <a:latin typeface="Courier New" pitchFamily="49" charset="0"/>
                <a:cs typeface="Courier New" pitchFamily="49" charset="0"/>
              </a:rPr>
              <a:t>a = calc1();</a:t>
            </a:r>
          </a:p>
          <a:p>
            <a:pPr eaLnBrk="0" hangingPunct="0">
              <a:buClr>
                <a:srgbClr val="000000"/>
              </a:buClr>
              <a:buSzPct val="100000"/>
            </a:pPr>
            <a:r>
              <a:rPr lang="en-US" sz="1400" dirty="0" smtClean="0">
                <a:latin typeface="Courier New" pitchFamily="49" charset="0"/>
                <a:cs typeface="Courier New" pitchFamily="49" charset="0"/>
              </a:rPr>
              <a:t>b = calc2();</a:t>
            </a:r>
          </a:p>
          <a:p>
            <a:pPr eaLnBrk="0" hangingPunct="0">
              <a:buClr>
                <a:srgbClr val="000000"/>
              </a:buClr>
              <a:buSzPct val="100000"/>
            </a:pPr>
            <a:r>
              <a:rPr lang="en-US" sz="1400" dirty="0" smtClean="0">
                <a:latin typeface="Courier New" pitchFamily="49" charset="0"/>
                <a:cs typeface="Courier New" pitchFamily="49" charset="0"/>
              </a:rPr>
              <a:t>if (a&lt;constant) {…</a:t>
            </a:r>
          </a:p>
          <a:p>
            <a:pPr algn="ctr" eaLnBrk="0" hangingPunct="0">
              <a:spcBef>
                <a:spcPts val="600"/>
              </a:spcBef>
              <a:buClr>
                <a:srgbClr val="000000"/>
              </a:buClr>
              <a:buSzPct val="100000"/>
            </a:pPr>
            <a:r>
              <a:rPr lang="en-US" dirty="0" smtClean="0">
                <a:latin typeface="+mn-lt"/>
                <a:cs typeface="Courier New" pitchFamily="49" charset="0"/>
              </a:rPr>
              <a:t>25% Speedup</a:t>
            </a:r>
          </a:p>
          <a:p>
            <a:pPr eaLnBrk="0" hangingPunct="0">
              <a:buClr>
                <a:srgbClr val="000000"/>
              </a:buClr>
              <a:buSzPct val="100000"/>
            </a:pPr>
            <a:endParaRPr lang="en-US" sz="1400" dirty="0" smtClean="0">
              <a:latin typeface="Courier New" pitchFamily="49" charset="0"/>
              <a:cs typeface="Courier New" pitchFamily="49" charset="0"/>
            </a:endParaRPr>
          </a:p>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1" i="0" u="none" strike="noStrike" cap="none" normalizeH="0" baseline="0" dirty="0" smtClean="0">
              <a:ln>
                <a:noFill/>
              </a:ln>
              <a:effectLst/>
              <a:latin typeface="Arial" charset="0"/>
              <a:cs typeface="DejaVu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381000"/>
            <a:ext cx="9144000"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002060"/>
                </a:solidFill>
              </a:rPr>
              <a:t>Performance versus Image Size</a:t>
            </a:r>
          </a:p>
        </p:txBody>
      </p:sp>
      <p:graphicFrame>
        <p:nvGraphicFramePr>
          <p:cNvPr id="6" name="Chart 5"/>
          <p:cNvGraphicFramePr/>
          <p:nvPr/>
        </p:nvGraphicFramePr>
        <p:xfrm>
          <a:off x="750711" y="1066800"/>
          <a:ext cx="7642579"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381000"/>
            <a:ext cx="9144000"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smtClean="0">
                <a:solidFill>
                  <a:srgbClr val="002060"/>
                </a:solidFill>
              </a:rPr>
              <a:t>Strong </a:t>
            </a:r>
            <a:r>
              <a:rPr lang="en-US" sz="3600" dirty="0" smtClean="0">
                <a:solidFill>
                  <a:srgbClr val="002060"/>
                </a:solidFill>
              </a:rPr>
              <a:t>Scaling Results</a:t>
            </a:r>
            <a:endParaRPr lang="en-US" sz="3600" b="0" dirty="0">
              <a:solidFill>
                <a:srgbClr val="002060"/>
              </a:solidFill>
            </a:endParaRPr>
          </a:p>
        </p:txBody>
      </p:sp>
      <p:graphicFrame>
        <p:nvGraphicFramePr>
          <p:cNvPr id="5" name="Chart 4"/>
          <p:cNvGraphicFramePr/>
          <p:nvPr/>
        </p:nvGraphicFramePr>
        <p:xfrm>
          <a:off x="876300" y="1143000"/>
          <a:ext cx="73914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381000"/>
            <a:ext cx="9144000"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002060"/>
                </a:solidFill>
              </a:rPr>
              <a:t>Performance – Alternate Configurations</a:t>
            </a:r>
            <a:endParaRPr lang="en-US" sz="3600" b="0" dirty="0">
              <a:solidFill>
                <a:srgbClr val="002060"/>
              </a:solidFill>
            </a:endParaRPr>
          </a:p>
        </p:txBody>
      </p:sp>
      <p:graphicFrame>
        <p:nvGraphicFramePr>
          <p:cNvPr id="4" name="Table 3"/>
          <p:cNvGraphicFramePr>
            <a:graphicFrameLocks noGrp="1"/>
          </p:cNvGraphicFramePr>
          <p:nvPr/>
        </p:nvGraphicFramePr>
        <p:xfrm>
          <a:off x="685800" y="1397000"/>
          <a:ext cx="7391400" cy="2717800"/>
        </p:xfrm>
        <a:graphic>
          <a:graphicData uri="http://schemas.openxmlformats.org/drawingml/2006/table">
            <a:tbl>
              <a:tblPr firstRow="1" bandRow="1">
                <a:tableStyleId>{5C22544A-7EE6-4342-B048-85BDC9FD1C3A}</a:tableStyleId>
              </a:tblPr>
              <a:tblGrid>
                <a:gridCol w="1907458"/>
                <a:gridCol w="1589548"/>
                <a:gridCol w="1033206"/>
                <a:gridCol w="1430594"/>
                <a:gridCol w="1430594"/>
              </a:tblGrid>
              <a:tr h="543560">
                <a:tc>
                  <a:txBody>
                    <a:bodyPr/>
                    <a:lstStyle/>
                    <a:p>
                      <a:r>
                        <a:rPr lang="en-US" dirty="0" smtClean="0"/>
                        <a:t>Configuration</a:t>
                      </a:r>
                      <a:endParaRPr lang="en-US" dirty="0"/>
                    </a:p>
                  </a:txBody>
                  <a:tcPr anchor="b"/>
                </a:tc>
                <a:tc>
                  <a:txBody>
                    <a:bodyPr/>
                    <a:lstStyle/>
                    <a:p>
                      <a:r>
                        <a:rPr lang="en-US" dirty="0" smtClean="0"/>
                        <a:t>Run time</a:t>
                      </a:r>
                      <a:r>
                        <a:rPr lang="en-US" baseline="0" dirty="0" smtClean="0"/>
                        <a:t> (s)</a:t>
                      </a:r>
                      <a:endParaRPr lang="en-US" dirty="0"/>
                    </a:p>
                  </a:txBody>
                  <a:tcPr anchor="b"/>
                </a:tc>
                <a:tc>
                  <a:txBody>
                    <a:bodyPr/>
                    <a:lstStyle/>
                    <a:p>
                      <a:r>
                        <a:rPr lang="en-US" dirty="0" smtClean="0"/>
                        <a:t>pp/s</a:t>
                      </a:r>
                      <a:endParaRPr lang="en-US" dirty="0"/>
                    </a:p>
                  </a:txBody>
                  <a:tcPr anchor="b"/>
                </a:tc>
                <a:tc>
                  <a:txBody>
                    <a:bodyPr/>
                    <a:lstStyle/>
                    <a:p>
                      <a:r>
                        <a:rPr lang="en-US" dirty="0" smtClean="0"/>
                        <a:t>FLOPS/pp</a:t>
                      </a:r>
                      <a:endParaRPr lang="en-US" dirty="0"/>
                    </a:p>
                  </a:txBody>
                  <a:tcPr anchor="b"/>
                </a:tc>
                <a:tc>
                  <a:txBody>
                    <a:bodyPr/>
                    <a:lstStyle/>
                    <a:p>
                      <a:r>
                        <a:rPr lang="en-US" dirty="0" smtClean="0"/>
                        <a:t>FLOPS/s</a:t>
                      </a:r>
                      <a:endParaRPr lang="en-US" dirty="0"/>
                    </a:p>
                  </a:txBody>
                  <a:tcPr anchor="b"/>
                </a:tc>
              </a:tr>
              <a:tr h="543560">
                <a:tc>
                  <a:txBody>
                    <a:bodyPr/>
                    <a:lstStyle/>
                    <a:p>
                      <a:r>
                        <a:rPr lang="en-US" dirty="0" smtClean="0"/>
                        <a:t>SAS</a:t>
                      </a:r>
                      <a:endParaRPr lang="en-US" dirty="0"/>
                    </a:p>
                  </a:txBody>
                  <a:tcPr anchor="b"/>
                </a:tc>
                <a:tc>
                  <a:txBody>
                    <a:bodyPr/>
                    <a:lstStyle/>
                    <a:p>
                      <a:pPr algn="r" fontAlgn="b"/>
                      <a:r>
                        <a:rPr lang="en-US" sz="1800" b="0" i="0" u="none" strike="noStrike" dirty="0">
                          <a:solidFill>
                            <a:srgbClr val="000000"/>
                          </a:solidFill>
                          <a:latin typeface="Arial" pitchFamily="34" charset="0"/>
                          <a:cs typeface="Arial" pitchFamily="34" charset="0"/>
                        </a:rPr>
                        <a:t>14.78</a:t>
                      </a:r>
                    </a:p>
                  </a:txBody>
                  <a:tcPr marL="9525" marR="9525" marT="9525" marB="0" anchor="b"/>
                </a:tc>
                <a:tc>
                  <a:txBody>
                    <a:bodyPr/>
                    <a:lstStyle/>
                    <a:p>
                      <a:pPr algn="r" fontAlgn="b"/>
                      <a:r>
                        <a:rPr lang="en-US" sz="1800" b="0" i="0" u="none" strike="noStrike" dirty="0">
                          <a:solidFill>
                            <a:srgbClr val="000000"/>
                          </a:solidFill>
                          <a:latin typeface="Arial" pitchFamily="34" charset="0"/>
                          <a:cs typeface="Arial" pitchFamily="34" charset="0"/>
                        </a:rPr>
                        <a:t>4.13E+9</a:t>
                      </a:r>
                    </a:p>
                  </a:txBody>
                  <a:tcPr marL="9525" marR="9525" marT="9525" marB="0" anchor="b"/>
                </a:tc>
                <a:tc>
                  <a:txBody>
                    <a:bodyPr/>
                    <a:lstStyle/>
                    <a:p>
                      <a:pPr algn="r"/>
                      <a:endParaRPr lang="en-US" sz="1800" dirty="0">
                        <a:latin typeface="+mn-lt"/>
                      </a:endParaRPr>
                    </a:p>
                  </a:txBody>
                  <a:tcPr anchor="b"/>
                </a:tc>
                <a:tc>
                  <a:txBody>
                    <a:bodyPr/>
                    <a:lstStyle/>
                    <a:p>
                      <a:pPr algn="r"/>
                      <a:endParaRPr lang="en-US" sz="1800">
                        <a:latin typeface="+mn-lt"/>
                      </a:endParaRPr>
                    </a:p>
                  </a:txBody>
                  <a:tcPr anchor="b"/>
                </a:tc>
              </a:tr>
              <a:tr h="543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Stop &amp; Hop</a:t>
                      </a:r>
                    </a:p>
                  </a:txBody>
                  <a:tcPr anchor="b"/>
                </a:tc>
                <a:tc>
                  <a:txBody>
                    <a:bodyPr/>
                    <a:lstStyle/>
                    <a:p>
                      <a:pPr algn="r" fontAlgn="b"/>
                      <a:r>
                        <a:rPr lang="en-US" sz="1800" b="0" i="0" u="none" strike="noStrike" dirty="0">
                          <a:solidFill>
                            <a:srgbClr val="000000"/>
                          </a:solidFill>
                          <a:latin typeface="Arial" pitchFamily="34" charset="0"/>
                          <a:cs typeface="Arial" pitchFamily="34" charset="0"/>
                        </a:rPr>
                        <a:t>12.82</a:t>
                      </a:r>
                    </a:p>
                  </a:txBody>
                  <a:tcPr marL="9525" marR="9525" marT="9525" marB="0" anchor="b"/>
                </a:tc>
                <a:tc>
                  <a:txBody>
                    <a:bodyPr/>
                    <a:lstStyle/>
                    <a:p>
                      <a:pPr algn="r" fontAlgn="b"/>
                      <a:r>
                        <a:rPr lang="en-US" sz="1800" b="0" i="0" u="none" strike="noStrike" dirty="0">
                          <a:solidFill>
                            <a:srgbClr val="000000"/>
                          </a:solidFill>
                          <a:latin typeface="Arial" pitchFamily="34" charset="0"/>
                          <a:cs typeface="Arial" pitchFamily="34" charset="0"/>
                        </a:rPr>
                        <a:t>4.76E+9</a:t>
                      </a:r>
                    </a:p>
                  </a:txBody>
                  <a:tcPr marL="9525" marR="9525" marT="9525" marB="0" anchor="b"/>
                </a:tc>
                <a:tc>
                  <a:txBody>
                    <a:bodyPr/>
                    <a:lstStyle/>
                    <a:p>
                      <a:endParaRPr lang="en-US"/>
                    </a:p>
                  </a:txBody>
                  <a:tcPr marL="9525" marR="9525" marT="9525" marB="0" anchor="b"/>
                </a:tc>
                <a:tc>
                  <a:txBody>
                    <a:bodyPr/>
                    <a:lstStyle/>
                    <a:p>
                      <a:endParaRPr lang="en-US" dirty="0"/>
                    </a:p>
                  </a:txBody>
                  <a:tcPr marL="9525" marR="9525" marT="9525" marB="0" anchor="b"/>
                </a:tc>
              </a:tr>
              <a:tr h="543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Ignore</a:t>
                      </a:r>
                      <a:r>
                        <a:rPr lang="en-US" baseline="0" dirty="0" smtClean="0"/>
                        <a:t> Beam</a:t>
                      </a:r>
                      <a:endParaRPr lang="en-US" dirty="0" smtClean="0"/>
                    </a:p>
                  </a:txBody>
                  <a:tcPr anchor="b"/>
                </a:tc>
                <a:tc>
                  <a:txBody>
                    <a:bodyPr/>
                    <a:lstStyle/>
                    <a:p>
                      <a:pPr algn="r" fontAlgn="b"/>
                      <a:r>
                        <a:rPr lang="en-US" sz="1800" b="0" i="0" u="none" strike="noStrike" dirty="0">
                          <a:solidFill>
                            <a:srgbClr val="000000"/>
                          </a:solidFill>
                          <a:latin typeface="Arial" pitchFamily="34" charset="0"/>
                          <a:cs typeface="Arial" pitchFamily="34" charset="0"/>
                        </a:rPr>
                        <a:t>22.81</a:t>
                      </a:r>
                    </a:p>
                  </a:txBody>
                  <a:tcPr marL="9525" marR="9525" marT="9525" marB="0" anchor="b"/>
                </a:tc>
                <a:tc>
                  <a:txBody>
                    <a:bodyPr/>
                    <a:lstStyle/>
                    <a:p>
                      <a:pPr algn="r" fontAlgn="b"/>
                      <a:r>
                        <a:rPr lang="en-US" sz="1800" b="0" i="0" u="none" strike="noStrike" dirty="0">
                          <a:solidFill>
                            <a:srgbClr val="000000"/>
                          </a:solidFill>
                          <a:latin typeface="Arial" pitchFamily="34" charset="0"/>
                          <a:cs typeface="Arial" pitchFamily="34" charset="0"/>
                        </a:rPr>
                        <a:t>2.67E+9</a:t>
                      </a:r>
                    </a:p>
                  </a:txBody>
                  <a:tcPr marL="9525" marR="9525" marT="9525" marB="0" anchor="b"/>
                </a:tc>
                <a:tc>
                  <a:txBody>
                    <a:bodyPr/>
                    <a:lstStyle/>
                    <a:p>
                      <a:pPr algn="r"/>
                      <a:r>
                        <a:rPr lang="en-US" sz="1800" dirty="0" smtClean="0">
                          <a:latin typeface="+mn-lt"/>
                        </a:rPr>
                        <a:t>111</a:t>
                      </a:r>
                      <a:endParaRPr lang="en-US" sz="1800" dirty="0">
                        <a:latin typeface="+mn-lt"/>
                      </a:endParaRPr>
                    </a:p>
                  </a:txBody>
                  <a:tcPr marT="0" marB="0" anchor="b"/>
                </a:tc>
                <a:tc>
                  <a:txBody>
                    <a:bodyPr/>
                    <a:lstStyle/>
                    <a:p>
                      <a:pPr algn="r" fontAlgn="b"/>
                      <a:r>
                        <a:rPr lang="en-US" sz="1800" b="0" i="0" u="none" strike="noStrike" dirty="0" smtClean="0">
                          <a:solidFill>
                            <a:srgbClr val="000000"/>
                          </a:solidFill>
                          <a:latin typeface="+mn-lt"/>
                        </a:rPr>
                        <a:t>296.73E+9</a:t>
                      </a:r>
                    </a:p>
                  </a:txBody>
                  <a:tcPr marL="9525" marR="9525" marT="9525" marB="0" anchor="b"/>
                </a:tc>
              </a:tr>
              <a:tr h="543560">
                <a:tc>
                  <a:txBody>
                    <a:bodyPr/>
                    <a:lstStyle/>
                    <a:p>
                      <a:r>
                        <a:rPr lang="en-US" dirty="0" smtClean="0"/>
                        <a:t>SAR (S&amp;H+IB)</a:t>
                      </a:r>
                      <a:endParaRPr lang="en-US" dirty="0"/>
                    </a:p>
                  </a:txBody>
                  <a:tcPr anchor="b"/>
                </a:tc>
                <a:tc>
                  <a:txBody>
                    <a:bodyPr/>
                    <a:lstStyle/>
                    <a:p>
                      <a:pPr algn="r" fontAlgn="b"/>
                      <a:r>
                        <a:rPr lang="en-US" sz="1800" b="0" i="0" u="none" strike="noStrike" dirty="0">
                          <a:solidFill>
                            <a:srgbClr val="000000"/>
                          </a:solidFill>
                          <a:latin typeface="Arial" pitchFamily="34" charset="0"/>
                          <a:cs typeface="Arial" pitchFamily="34" charset="0"/>
                        </a:rPr>
                        <a:t>16.52</a:t>
                      </a:r>
                    </a:p>
                  </a:txBody>
                  <a:tcPr marL="9525" marR="9525" marT="9525" marB="0" anchor="b"/>
                </a:tc>
                <a:tc>
                  <a:txBody>
                    <a:bodyPr/>
                    <a:lstStyle/>
                    <a:p>
                      <a:pPr algn="r" fontAlgn="b"/>
                      <a:r>
                        <a:rPr lang="en-US" sz="1800" b="0" i="0" u="none" strike="noStrike" dirty="0">
                          <a:solidFill>
                            <a:srgbClr val="000000"/>
                          </a:solidFill>
                          <a:latin typeface="Arial" pitchFamily="34" charset="0"/>
                          <a:cs typeface="Arial" pitchFamily="34" charset="0"/>
                        </a:rPr>
                        <a:t>3.69E+9</a:t>
                      </a:r>
                    </a:p>
                  </a:txBody>
                  <a:tcPr marL="9525" marR="9525" marT="9525" marB="0" anchor="b"/>
                </a:tc>
                <a:tc>
                  <a:txBody>
                    <a:bodyPr/>
                    <a:lstStyle/>
                    <a:p>
                      <a:pPr algn="r"/>
                      <a:r>
                        <a:rPr lang="en-US" sz="1800" dirty="0" smtClean="0">
                          <a:latin typeface="+mn-lt"/>
                        </a:rPr>
                        <a:t>32</a:t>
                      </a:r>
                      <a:endParaRPr lang="en-US" sz="1800" dirty="0">
                        <a:latin typeface="+mn-lt"/>
                      </a:endParaRPr>
                    </a:p>
                  </a:txBody>
                  <a:tcPr marT="0" marB="0" anchor="b"/>
                </a:tc>
                <a:tc>
                  <a:txBody>
                    <a:bodyPr/>
                    <a:lstStyle/>
                    <a:p>
                      <a:pPr algn="r" fontAlgn="b"/>
                      <a:r>
                        <a:rPr lang="en-US" sz="1800" b="0" i="0" u="none" strike="noStrike" dirty="0">
                          <a:solidFill>
                            <a:srgbClr val="000000"/>
                          </a:solidFill>
                          <a:latin typeface="+mn-lt"/>
                        </a:rPr>
                        <a:t>118.12E+9</a:t>
                      </a:r>
                    </a:p>
                  </a:txBody>
                  <a:tcPr marL="9525" marR="9525" marT="9525" marB="0" anchor="b"/>
                </a:tc>
              </a:tr>
            </a:tbl>
          </a:graphicData>
        </a:graphic>
      </p:graphicFrame>
      <p:sp>
        <p:nvSpPr>
          <p:cNvPr id="6" name="Text Box 3"/>
          <p:cNvSpPr txBox="1">
            <a:spLocks noChangeArrowheads="1"/>
          </p:cNvSpPr>
          <p:nvPr/>
        </p:nvSpPr>
        <p:spPr bwMode="auto">
          <a:xfrm>
            <a:off x="230188" y="4267200"/>
            <a:ext cx="8683625" cy="1524000"/>
          </a:xfrm>
          <a:prstGeom prst="rect">
            <a:avLst/>
          </a:prstGeom>
          <a:noFill/>
          <a:ln w="9525">
            <a:noFill/>
            <a:round/>
            <a:headEnd/>
            <a:tailEnd/>
          </a:ln>
        </p:spPr>
        <p:txBody>
          <a:bodyPr/>
          <a:lstStyle/>
          <a:p>
            <a:pPr marL="341313" lvl="1" indent="-341313" eaLnBrk="0" hangingPunct="0">
              <a:spcBef>
                <a:spcPts val="0"/>
              </a:spcBef>
              <a:spcAft>
                <a:spcPts val="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rgbClr val="002A54"/>
                </a:solidFill>
              </a:rPr>
              <a:t>3936 x 3936 Image from 3936 pulses</a:t>
            </a:r>
          </a:p>
          <a:p>
            <a:pPr marL="341313" lvl="1" indent="-341313" eaLnBrk="0" hangingPunct="0">
              <a:spcBef>
                <a:spcPts val="0"/>
              </a:spcBef>
              <a:spcAft>
                <a:spcPts val="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rgbClr val="002A54"/>
                </a:solidFill>
              </a:rPr>
              <a:t>Alternate configurations not optimized</a:t>
            </a:r>
          </a:p>
          <a:p>
            <a:pPr marL="341313" lvl="1" indent="-341313" eaLnBrk="0" hangingPunct="0">
              <a:spcBef>
                <a:spcPts val="0"/>
              </a:spcBef>
              <a:spcAft>
                <a:spcPts val="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rgbClr val="002A54"/>
                </a:solidFill>
              </a:rPr>
              <a:t>GTX 480</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381000"/>
            <a:ext cx="9144000"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smtClean="0">
                <a:solidFill>
                  <a:srgbClr val="002060"/>
                </a:solidFill>
              </a:rPr>
              <a:t>Future Work</a:t>
            </a:r>
            <a:endParaRPr lang="en-US" sz="3600" b="0" dirty="0">
              <a:solidFill>
                <a:srgbClr val="002060"/>
              </a:solidFill>
            </a:endParaRPr>
          </a:p>
        </p:txBody>
      </p:sp>
      <p:sp>
        <p:nvSpPr>
          <p:cNvPr id="33796" name="Text Box 3"/>
          <p:cNvSpPr txBox="1">
            <a:spLocks noChangeArrowheads="1"/>
          </p:cNvSpPr>
          <p:nvPr/>
        </p:nvSpPr>
        <p:spPr bwMode="auto">
          <a:xfrm>
            <a:off x="230188" y="1328738"/>
            <a:ext cx="8683625" cy="4767262"/>
          </a:xfrm>
          <a:prstGeom prst="rect">
            <a:avLst/>
          </a:prstGeom>
          <a:noFill/>
          <a:ln w="9525">
            <a:noFill/>
            <a:round/>
            <a:headEnd/>
            <a:tailEnd/>
          </a:ln>
        </p:spPr>
        <p:txBody>
          <a:bodyPr/>
          <a:lstStyle/>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Further optimization</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err="1" smtClean="0">
                <a:solidFill>
                  <a:srgbClr val="002A54"/>
                </a:solidFill>
              </a:rPr>
              <a:t>Reoptimize</a:t>
            </a:r>
            <a:r>
              <a:rPr lang="en-US" sz="2800" dirty="0" smtClean="0">
                <a:solidFill>
                  <a:srgbClr val="002A54"/>
                </a:solidFill>
              </a:rPr>
              <a:t> for Fermi</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Tune for multi-GPU</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Multi-node</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Improve error handling, edge cases, etc.</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Backpropagation server</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8600" y="381000"/>
            <a:ext cx="8682038" cy="609600"/>
          </a:xfrm>
        </p:spPr>
        <p:txBody>
          <a:bodyPr/>
          <a:lstStyle/>
          <a:p>
            <a:r>
              <a:rPr lang="en-US" dirty="0" smtClean="0">
                <a:ea typeface="DejaVu Sans"/>
              </a:rPr>
              <a:t>Sonar Imaging via </a:t>
            </a:r>
            <a:r>
              <a:rPr lang="en-US" dirty="0" err="1" smtClean="0">
                <a:ea typeface="DejaVu Sans"/>
              </a:rPr>
              <a:t>Backpropagation</a:t>
            </a:r>
            <a:endParaRPr lang="en-US" dirty="0" smtClean="0">
              <a:ea typeface="DejaVu Sans"/>
            </a:endParaRPr>
          </a:p>
        </p:txBody>
      </p:sp>
      <p:sp>
        <p:nvSpPr>
          <p:cNvPr id="43011" name="Content Placeholder 2"/>
          <p:cNvSpPr>
            <a:spLocks noGrp="1"/>
          </p:cNvSpPr>
          <p:nvPr>
            <p:ph idx="4294967295"/>
          </p:nvPr>
        </p:nvSpPr>
        <p:spPr>
          <a:xfrm>
            <a:off x="0" y="5410200"/>
            <a:ext cx="9144000" cy="990600"/>
          </a:xfrm>
        </p:spPr>
        <p:txBody>
          <a:bodyPr/>
          <a:lstStyle/>
          <a:p>
            <a:pPr marL="0">
              <a:lnSpc>
                <a:spcPct val="100000"/>
              </a:lnSpc>
              <a:spcBef>
                <a:spcPts val="0"/>
              </a:spcBef>
              <a:spcAft>
                <a:spcPts val="0"/>
              </a:spcAft>
              <a:buClr>
                <a:srgbClr val="002060"/>
              </a:buClr>
              <a:buNone/>
            </a:pPr>
            <a:r>
              <a:rPr lang="en-US" sz="1800" dirty="0" smtClean="0">
                <a:ea typeface="DejaVu Sans"/>
              </a:rPr>
              <a:t>As the sonar passes by the scene, it transmits pulses and records returns.    </a:t>
            </a:r>
          </a:p>
          <a:p>
            <a:pPr marL="0">
              <a:lnSpc>
                <a:spcPct val="100000"/>
              </a:lnSpc>
              <a:spcBef>
                <a:spcPts val="0"/>
              </a:spcBef>
              <a:spcAft>
                <a:spcPts val="0"/>
              </a:spcAft>
              <a:buClr>
                <a:srgbClr val="002060"/>
              </a:buClr>
              <a:buNone/>
            </a:pPr>
            <a:r>
              <a:rPr lang="en-US" sz="1800" dirty="0" smtClean="0">
                <a:ea typeface="DejaVu Sans"/>
              </a:rPr>
              <a:t>Each output pixel is computed by returns from the pulses for which it is within the </a:t>
            </a:r>
            <a:r>
              <a:rPr lang="en-US" sz="1800" dirty="0" err="1" smtClean="0">
                <a:ea typeface="DejaVu Sans"/>
              </a:rPr>
              <a:t>beamwidth</a:t>
            </a:r>
            <a:r>
              <a:rPr lang="en-US" sz="1800" dirty="0" smtClean="0">
                <a:ea typeface="DejaVu Sans"/>
              </a:rPr>
              <a:t> (shown in red).  A typical integration path is shown in yellow.</a:t>
            </a:r>
          </a:p>
        </p:txBody>
      </p:sp>
      <p:pic>
        <p:nvPicPr>
          <p:cNvPr id="5" name="Picture 4" descr="sas_collection_to_scale.png"/>
          <p:cNvPicPr>
            <a:picLocks noChangeAspect="1"/>
          </p:cNvPicPr>
          <p:nvPr/>
        </p:nvPicPr>
        <p:blipFill>
          <a:blip r:embed="rId2" cstate="print"/>
          <a:srcRect t="1691"/>
          <a:stretch>
            <a:fillRect/>
          </a:stretch>
        </p:blipFill>
        <p:spPr>
          <a:xfrm>
            <a:off x="304800" y="1066800"/>
            <a:ext cx="8534400" cy="4429910"/>
          </a:xfrm>
          <a:prstGeom prst="rect">
            <a:avLst/>
          </a:prstGeom>
        </p:spPr>
      </p:pic>
      <p:sp>
        <p:nvSpPr>
          <p:cNvPr id="6" name="Content Placeholder 2"/>
          <p:cNvSpPr txBox="1">
            <a:spLocks/>
          </p:cNvSpPr>
          <p:nvPr/>
        </p:nvSpPr>
        <p:spPr bwMode="auto">
          <a:xfrm rot="16200000">
            <a:off x="-114299" y="2857501"/>
            <a:ext cx="2362200" cy="457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0" marR="0" lvl="0" indent="-342900" algn="ctr" defTabSz="457200" rtl="0" eaLnBrk="0" fontAlgn="base" latinLnBrk="0" hangingPunct="0">
              <a:lnSpc>
                <a:spcPct val="100000"/>
              </a:lnSpc>
              <a:spcBef>
                <a:spcPts val="0"/>
              </a:spcBef>
              <a:spcAft>
                <a:spcPts val="0"/>
              </a:spcAft>
              <a:buClr>
                <a:srgbClr val="002060"/>
              </a:buClr>
              <a:buSzPct val="100000"/>
              <a:buFont typeface="Times New Roman" pitchFamily="18" charset="0"/>
              <a:buNone/>
              <a:tabLst/>
              <a:defRPr/>
            </a:pPr>
            <a:r>
              <a:rPr kumimoji="0" lang="en-US" sz="1400" b="1" i="0" u="none" strike="noStrike" kern="0" cap="none" spc="0" normalizeH="0" baseline="0" noProof="0" dirty="0" smtClean="0">
                <a:ln>
                  <a:noFill/>
                </a:ln>
                <a:solidFill>
                  <a:srgbClr val="002A54"/>
                </a:solidFill>
                <a:effectLst/>
                <a:uLnTx/>
                <a:uFillTx/>
                <a:latin typeface="+mn-lt"/>
                <a:ea typeface="DejaVu Sans"/>
                <a:cs typeface="+mn-cs"/>
              </a:rPr>
              <a:t>Forward Travel</a:t>
            </a:r>
          </a:p>
        </p:txBody>
      </p:sp>
      <p:cxnSp>
        <p:nvCxnSpPr>
          <p:cNvPr id="8" name="Straight Arrow Connector 7"/>
          <p:cNvCxnSpPr/>
          <p:nvPr/>
        </p:nvCxnSpPr>
        <p:spPr bwMode="auto">
          <a:xfrm rot="5400000" flipH="1" flipV="1">
            <a:off x="267494" y="3085306"/>
            <a:ext cx="17526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8600" y="381000"/>
            <a:ext cx="8682038" cy="609600"/>
          </a:xfrm>
        </p:spPr>
        <p:txBody>
          <a:bodyPr/>
          <a:lstStyle/>
          <a:p>
            <a:r>
              <a:rPr lang="en-US" dirty="0" err="1" smtClean="0">
                <a:ea typeface="DejaVu Sans"/>
              </a:rPr>
              <a:t>Backpropagation</a:t>
            </a:r>
            <a:endParaRPr lang="en-US" dirty="0" smtClean="0">
              <a:ea typeface="DejaVu Sans"/>
            </a:endParaRPr>
          </a:p>
        </p:txBody>
      </p:sp>
      <p:sp>
        <p:nvSpPr>
          <p:cNvPr id="43011" name="Content Placeholder 2"/>
          <p:cNvSpPr>
            <a:spLocks noGrp="1"/>
          </p:cNvSpPr>
          <p:nvPr>
            <p:ph idx="4294967295"/>
          </p:nvPr>
        </p:nvSpPr>
        <p:spPr>
          <a:xfrm>
            <a:off x="228600" y="1143000"/>
            <a:ext cx="8686800" cy="5029200"/>
          </a:xfrm>
        </p:spPr>
        <p:txBody>
          <a:bodyPr/>
          <a:lstStyle/>
          <a:p>
            <a:pPr>
              <a:lnSpc>
                <a:spcPct val="100000"/>
              </a:lnSpc>
              <a:spcBef>
                <a:spcPts val="0"/>
              </a:spcBef>
              <a:spcAft>
                <a:spcPts val="600"/>
              </a:spcAft>
              <a:buClr>
                <a:srgbClr val="002060"/>
              </a:buClr>
            </a:pPr>
            <a:r>
              <a:rPr lang="en-US" dirty="0" err="1" smtClean="0">
                <a:ea typeface="DejaVu Sans"/>
              </a:rPr>
              <a:t>Backpropagation</a:t>
            </a:r>
            <a:r>
              <a:rPr lang="en-US" dirty="0" smtClean="0">
                <a:ea typeface="DejaVu Sans"/>
              </a:rPr>
              <a:t> is the simplest synthetic aperture image reconstruction algorithm</a:t>
            </a:r>
          </a:p>
          <a:p>
            <a:pPr>
              <a:lnSpc>
                <a:spcPct val="100000"/>
              </a:lnSpc>
              <a:spcBef>
                <a:spcPts val="0"/>
              </a:spcBef>
              <a:spcAft>
                <a:spcPts val="600"/>
              </a:spcAft>
              <a:buClr>
                <a:srgbClr val="002060"/>
              </a:buClr>
            </a:pPr>
            <a:endParaRPr lang="en-US" dirty="0" smtClean="0">
              <a:ea typeface="DejaVu Sans"/>
            </a:endParaRPr>
          </a:p>
          <a:p>
            <a:pPr>
              <a:lnSpc>
                <a:spcPct val="100000"/>
              </a:lnSpc>
              <a:spcBef>
                <a:spcPts val="0"/>
              </a:spcBef>
              <a:spcAft>
                <a:spcPts val="600"/>
              </a:spcAft>
              <a:buClr>
                <a:srgbClr val="002060"/>
              </a:buClr>
            </a:pPr>
            <a:endParaRPr lang="en-US" dirty="0" smtClean="0">
              <a:ea typeface="DejaVu Sans"/>
            </a:endParaRPr>
          </a:p>
          <a:p>
            <a:pPr>
              <a:lnSpc>
                <a:spcPct val="100000"/>
              </a:lnSpc>
              <a:spcBef>
                <a:spcPts val="0"/>
              </a:spcBef>
              <a:spcAft>
                <a:spcPts val="600"/>
              </a:spcAft>
              <a:buClr>
                <a:srgbClr val="002060"/>
              </a:buClr>
              <a:buNone/>
            </a:pPr>
            <a:endParaRPr lang="en-US" dirty="0" smtClean="0">
              <a:ea typeface="DejaVu Sans"/>
            </a:endParaRPr>
          </a:p>
          <a:p>
            <a:pPr>
              <a:lnSpc>
                <a:spcPct val="100000"/>
              </a:lnSpc>
              <a:spcBef>
                <a:spcPts val="0"/>
              </a:spcBef>
              <a:spcAft>
                <a:spcPts val="600"/>
              </a:spcAft>
              <a:buClr>
                <a:srgbClr val="002060"/>
              </a:buClr>
              <a:buNone/>
            </a:pPr>
            <a:r>
              <a:rPr lang="en-US" dirty="0" smtClean="0">
                <a:ea typeface="DejaVu Sans"/>
              </a:rPr>
              <a:t>for each output pixel:</a:t>
            </a:r>
          </a:p>
          <a:p>
            <a:pPr lvl="1">
              <a:lnSpc>
                <a:spcPct val="100000"/>
              </a:lnSpc>
              <a:spcBef>
                <a:spcPts val="0"/>
              </a:spcBef>
              <a:spcAft>
                <a:spcPts val="600"/>
              </a:spcAft>
              <a:buClr>
                <a:srgbClr val="002060"/>
              </a:buClr>
            </a:pPr>
            <a:r>
              <a:rPr lang="en-US" dirty="0" smtClean="0">
                <a:ea typeface="DejaVu Sans"/>
              </a:rPr>
              <a:t>Find all pulses containing reflections from that location on the ground</a:t>
            </a:r>
          </a:p>
          <a:p>
            <a:pPr lvl="1">
              <a:lnSpc>
                <a:spcPct val="100000"/>
              </a:lnSpc>
              <a:spcBef>
                <a:spcPts val="0"/>
              </a:spcBef>
              <a:spcAft>
                <a:spcPts val="600"/>
              </a:spcAft>
              <a:buClr>
                <a:srgbClr val="002060"/>
              </a:buClr>
            </a:pPr>
            <a:r>
              <a:rPr lang="en-US" dirty="0" smtClean="0">
                <a:ea typeface="DejaVu Sans"/>
              </a:rPr>
              <a:t>Find recorded samples at each round-trip range</a:t>
            </a:r>
          </a:p>
          <a:p>
            <a:pPr lvl="1">
              <a:lnSpc>
                <a:spcPct val="100000"/>
              </a:lnSpc>
              <a:spcBef>
                <a:spcPts val="0"/>
              </a:spcBef>
              <a:spcAft>
                <a:spcPts val="600"/>
              </a:spcAft>
              <a:buClr>
                <a:srgbClr val="002060"/>
              </a:buClr>
            </a:pPr>
            <a:r>
              <a:rPr lang="en-US" dirty="0" smtClean="0">
                <a:ea typeface="DejaVu Sans"/>
              </a:rPr>
              <a:t>Inner product with expected reflection</a:t>
            </a:r>
          </a:p>
          <a:p>
            <a:pPr lvl="1">
              <a:lnSpc>
                <a:spcPct val="100000"/>
              </a:lnSpc>
              <a:spcBef>
                <a:spcPts val="0"/>
              </a:spcBef>
              <a:spcAft>
                <a:spcPts val="600"/>
              </a:spcAft>
              <a:buClr>
                <a:srgbClr val="002060"/>
              </a:buClr>
            </a:pPr>
            <a:r>
              <a:rPr lang="en-US" dirty="0" smtClean="0">
                <a:ea typeface="DejaVu Sans"/>
              </a:rPr>
              <a:t>Sum all of these data points</a:t>
            </a:r>
          </a:p>
          <a:p>
            <a:pPr>
              <a:lnSpc>
                <a:spcPct val="100000"/>
              </a:lnSpc>
              <a:spcBef>
                <a:spcPts val="0"/>
              </a:spcBef>
              <a:spcAft>
                <a:spcPts val="600"/>
              </a:spcAft>
              <a:buClr>
                <a:srgbClr val="002060"/>
              </a:buClr>
              <a:buNone/>
            </a:pPr>
            <a:r>
              <a:rPr lang="en-US" dirty="0" smtClean="0">
                <a:ea typeface="DejaVu Sans"/>
              </a:rPr>
              <a:t>end</a:t>
            </a:r>
          </a:p>
        </p:txBody>
      </p:sp>
      <p:pic>
        <p:nvPicPr>
          <p:cNvPr id="1027" name="Picture 3"/>
          <p:cNvPicPr>
            <a:picLocks noChangeAspect="1" noChangeArrowheads="1"/>
          </p:cNvPicPr>
          <p:nvPr/>
        </p:nvPicPr>
        <p:blipFill>
          <a:blip r:embed="rId2" cstate="print"/>
          <a:srcRect/>
          <a:stretch>
            <a:fillRect/>
          </a:stretch>
        </p:blipFill>
        <p:spPr bwMode="auto">
          <a:xfrm>
            <a:off x="1888912" y="2057400"/>
            <a:ext cx="536617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0" y="381000"/>
            <a:ext cx="9144000" cy="609600"/>
          </a:xfrm>
        </p:spPr>
        <p:txBody>
          <a:bodyPr/>
          <a:lstStyle/>
          <a:p>
            <a:r>
              <a:rPr lang="en-US" dirty="0" smtClean="0">
                <a:ea typeface="DejaVu Sans"/>
              </a:rPr>
              <a:t>Backpropagation – Practical Advantages</a:t>
            </a:r>
          </a:p>
        </p:txBody>
      </p:sp>
      <p:sp>
        <p:nvSpPr>
          <p:cNvPr id="43011" name="Content Placeholder 2"/>
          <p:cNvSpPr>
            <a:spLocks noGrp="1"/>
          </p:cNvSpPr>
          <p:nvPr>
            <p:ph idx="4294967295"/>
          </p:nvPr>
        </p:nvSpPr>
        <p:spPr>
          <a:xfrm>
            <a:off x="228600" y="990600"/>
            <a:ext cx="8839200" cy="5181600"/>
          </a:xfrm>
        </p:spPr>
        <p:txBody>
          <a:bodyPr/>
          <a:lstStyle/>
          <a:p>
            <a:pPr>
              <a:lnSpc>
                <a:spcPct val="100000"/>
              </a:lnSpc>
              <a:spcBef>
                <a:spcPts val="0"/>
              </a:spcBef>
              <a:spcAft>
                <a:spcPts val="0"/>
              </a:spcAft>
            </a:pPr>
            <a:r>
              <a:rPr lang="en-US" dirty="0" smtClean="0"/>
              <a:t>Procedure</a:t>
            </a:r>
          </a:p>
          <a:p>
            <a:pPr lvl="1">
              <a:lnSpc>
                <a:spcPct val="100000"/>
              </a:lnSpc>
              <a:spcBef>
                <a:spcPts val="0"/>
              </a:spcBef>
              <a:spcAft>
                <a:spcPts val="0"/>
              </a:spcAft>
            </a:pPr>
            <a:r>
              <a:rPr lang="en-US" sz="2000" strike="sngStrike" dirty="0" smtClean="0"/>
              <a:t>Attempt to fly a perfectly straight line</a:t>
            </a:r>
          </a:p>
          <a:p>
            <a:pPr lvl="1">
              <a:lnSpc>
                <a:spcPct val="100000"/>
              </a:lnSpc>
              <a:spcBef>
                <a:spcPts val="0"/>
              </a:spcBef>
              <a:spcAft>
                <a:spcPts val="0"/>
              </a:spcAft>
            </a:pPr>
            <a:r>
              <a:rPr lang="en-US" sz="2000" strike="sngStrike" dirty="0" smtClean="0"/>
              <a:t>Compensate for unwanted motion</a:t>
            </a:r>
          </a:p>
          <a:p>
            <a:pPr lvl="1">
              <a:lnSpc>
                <a:spcPct val="100000"/>
              </a:lnSpc>
              <a:spcBef>
                <a:spcPts val="0"/>
              </a:spcBef>
              <a:spcAft>
                <a:spcPts val="0"/>
              </a:spcAft>
            </a:pPr>
            <a:r>
              <a:rPr lang="en-US" sz="2000" dirty="0" smtClean="0"/>
              <a:t>Form image using </a:t>
            </a:r>
            <a:r>
              <a:rPr lang="en-US" sz="2000" strike="sngStrike" dirty="0" smtClean="0"/>
              <a:t>Fourier-based method </a:t>
            </a:r>
            <a:r>
              <a:rPr lang="en-US" sz="2000" dirty="0" err="1" smtClean="0"/>
              <a:t>backpropagation</a:t>
            </a:r>
            <a:endParaRPr lang="en-US" sz="2000" dirty="0" smtClean="0"/>
          </a:p>
          <a:p>
            <a:pPr lvl="1">
              <a:lnSpc>
                <a:spcPct val="100000"/>
              </a:lnSpc>
              <a:spcBef>
                <a:spcPts val="0"/>
              </a:spcBef>
              <a:spcAft>
                <a:spcPts val="0"/>
              </a:spcAft>
            </a:pPr>
            <a:r>
              <a:rPr lang="en-US" sz="2000" strike="sngStrike" dirty="0" smtClean="0"/>
              <a:t>Register and interpolate image onto map coordinates</a:t>
            </a:r>
          </a:p>
          <a:p>
            <a:pPr>
              <a:lnSpc>
                <a:spcPct val="100000"/>
              </a:lnSpc>
              <a:spcBef>
                <a:spcPts val="0"/>
              </a:spcBef>
              <a:spcAft>
                <a:spcPts val="0"/>
              </a:spcAft>
            </a:pPr>
            <a:r>
              <a:rPr lang="en-US" dirty="0" smtClean="0"/>
              <a:t>Algorithmic simplicity</a:t>
            </a:r>
          </a:p>
          <a:p>
            <a:pPr lvl="1">
              <a:lnSpc>
                <a:spcPct val="100000"/>
              </a:lnSpc>
              <a:spcBef>
                <a:spcPts val="0"/>
              </a:spcBef>
              <a:spcAft>
                <a:spcPts val="0"/>
              </a:spcAft>
            </a:pPr>
            <a:r>
              <a:rPr lang="en-US" sz="2000" dirty="0" smtClean="0"/>
              <a:t>Easier to code and troubleshoot</a:t>
            </a:r>
          </a:p>
          <a:p>
            <a:pPr lvl="1">
              <a:lnSpc>
                <a:spcPct val="100000"/>
              </a:lnSpc>
              <a:spcBef>
                <a:spcPts val="0"/>
              </a:spcBef>
              <a:spcAft>
                <a:spcPts val="0"/>
              </a:spcAft>
            </a:pPr>
            <a:r>
              <a:rPr lang="en-US" sz="2000" dirty="0" smtClean="0"/>
              <a:t>Less accumulated numerical error</a:t>
            </a:r>
          </a:p>
          <a:p>
            <a:pPr>
              <a:lnSpc>
                <a:spcPct val="100000"/>
              </a:lnSpc>
              <a:spcBef>
                <a:spcPts val="0"/>
              </a:spcBef>
              <a:spcAft>
                <a:spcPts val="0"/>
              </a:spcAft>
            </a:pPr>
            <a:r>
              <a:rPr lang="en-US" dirty="0" smtClean="0"/>
              <a:t>Flexibility</a:t>
            </a:r>
          </a:p>
          <a:p>
            <a:pPr lvl="1">
              <a:lnSpc>
                <a:spcPct val="100000"/>
              </a:lnSpc>
              <a:spcBef>
                <a:spcPts val="0"/>
              </a:spcBef>
              <a:spcAft>
                <a:spcPts val="0"/>
              </a:spcAft>
            </a:pPr>
            <a:r>
              <a:rPr lang="en-US" sz="2000" dirty="0" smtClean="0"/>
              <a:t>Can image directly onto map coordinates without the need for </a:t>
            </a:r>
            <a:r>
              <a:rPr lang="en-US" sz="2000" dirty="0" err="1" smtClean="0"/>
              <a:t>postprocessing</a:t>
            </a:r>
            <a:r>
              <a:rPr lang="en-US" sz="2000" dirty="0" smtClean="0"/>
              <a:t> (including bathymetric maps)</a:t>
            </a:r>
          </a:p>
          <a:p>
            <a:pPr>
              <a:lnSpc>
                <a:spcPct val="100000"/>
              </a:lnSpc>
              <a:spcBef>
                <a:spcPts val="0"/>
              </a:spcBef>
              <a:spcAft>
                <a:spcPts val="0"/>
              </a:spcAft>
            </a:pPr>
            <a:r>
              <a:rPr lang="en-US" dirty="0" smtClean="0"/>
              <a:t>Expanded operating envelope</a:t>
            </a:r>
          </a:p>
          <a:p>
            <a:pPr lvl="1">
              <a:lnSpc>
                <a:spcPct val="100000"/>
              </a:lnSpc>
              <a:spcBef>
                <a:spcPts val="0"/>
              </a:spcBef>
              <a:spcAft>
                <a:spcPts val="0"/>
              </a:spcAft>
            </a:pPr>
            <a:r>
              <a:rPr lang="en-US" sz="2000" dirty="0" smtClean="0"/>
              <a:t>Can form imagery in adverse environmental conditions and during maneuvers</a:t>
            </a:r>
            <a:endParaRPr lang="en-US" sz="2000" dirty="0" smtClean="0">
              <a:ea typeface="DejaVu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8600" y="381000"/>
            <a:ext cx="8682038" cy="609600"/>
          </a:xfrm>
        </p:spPr>
        <p:txBody>
          <a:bodyPr/>
          <a:lstStyle/>
          <a:p>
            <a:r>
              <a:rPr lang="en-US" dirty="0" smtClean="0">
                <a:ea typeface="DejaVu Sans"/>
              </a:rPr>
              <a:t>Sonar vs. Radar</a:t>
            </a:r>
          </a:p>
        </p:txBody>
      </p:sp>
      <p:sp>
        <p:nvSpPr>
          <p:cNvPr id="43011" name="Content Placeholder 2"/>
          <p:cNvSpPr>
            <a:spLocks noGrp="1"/>
          </p:cNvSpPr>
          <p:nvPr>
            <p:ph idx="4294967295"/>
          </p:nvPr>
        </p:nvSpPr>
        <p:spPr>
          <a:xfrm>
            <a:off x="228600" y="1025525"/>
            <a:ext cx="8915400" cy="4765675"/>
          </a:xfrm>
        </p:spPr>
        <p:txBody>
          <a:bodyPr/>
          <a:lstStyle/>
          <a:p>
            <a:pPr algn="just">
              <a:lnSpc>
                <a:spcPct val="100000"/>
              </a:lnSpc>
              <a:spcBef>
                <a:spcPts val="0"/>
              </a:spcBef>
              <a:spcAft>
                <a:spcPts val="600"/>
              </a:spcAft>
              <a:buClr>
                <a:srgbClr val="002060"/>
              </a:buClr>
            </a:pPr>
            <a:r>
              <a:rPr lang="en-US" sz="2800" dirty="0" smtClean="0">
                <a:ea typeface="DejaVu Sans"/>
              </a:rPr>
              <a:t>Typical SAS range/resolution:  100m/3cm</a:t>
            </a:r>
          </a:p>
          <a:p>
            <a:pPr algn="just">
              <a:lnSpc>
                <a:spcPct val="100000"/>
              </a:lnSpc>
              <a:spcBef>
                <a:spcPts val="0"/>
              </a:spcBef>
              <a:spcAft>
                <a:spcPts val="600"/>
              </a:spcAft>
              <a:buClr>
                <a:srgbClr val="002060"/>
              </a:buClr>
            </a:pPr>
            <a:r>
              <a:rPr lang="en-US" sz="2800" dirty="0" smtClean="0">
                <a:ea typeface="DejaVu Sans"/>
              </a:rPr>
              <a:t>Typical SAR range/resolution:  10km/0.3m</a:t>
            </a:r>
          </a:p>
          <a:p>
            <a:pPr algn="just">
              <a:lnSpc>
                <a:spcPct val="100000"/>
              </a:lnSpc>
              <a:spcBef>
                <a:spcPts val="0"/>
              </a:spcBef>
              <a:spcAft>
                <a:spcPts val="600"/>
              </a:spcAft>
              <a:buClr>
                <a:srgbClr val="002060"/>
              </a:buClr>
            </a:pPr>
            <a:r>
              <a:rPr lang="en-US" sz="2800" dirty="0" smtClean="0">
                <a:ea typeface="DejaVu Sans"/>
              </a:rPr>
              <a:t>SAS and SAR are mathematically equivalent, allowing the same code to be used for both</a:t>
            </a:r>
          </a:p>
          <a:p>
            <a:pPr lvl="1" algn="just">
              <a:lnSpc>
                <a:spcPct val="100000"/>
              </a:lnSpc>
              <a:spcBef>
                <a:spcPts val="0"/>
              </a:spcBef>
              <a:spcAft>
                <a:spcPts val="600"/>
              </a:spcAft>
              <a:buClr>
                <a:srgbClr val="002060"/>
              </a:buClr>
            </a:pPr>
            <a:r>
              <a:rPr lang="en-US" dirty="0" smtClean="0">
                <a:ea typeface="DejaVu Sans"/>
              </a:rPr>
              <a:t>The sensor is in continual motion, so it moves while the signal travels to and from the ground</a:t>
            </a:r>
          </a:p>
          <a:p>
            <a:pPr algn="just">
              <a:lnSpc>
                <a:spcPct val="100000"/>
              </a:lnSpc>
              <a:spcBef>
                <a:spcPts val="0"/>
              </a:spcBef>
              <a:spcAft>
                <a:spcPts val="600"/>
              </a:spcAft>
              <a:buClr>
                <a:srgbClr val="002060"/>
              </a:buClr>
            </a:pPr>
            <a:r>
              <a:rPr lang="en-US" dirty="0" smtClean="0">
                <a:ea typeface="DejaVu Sans"/>
              </a:rPr>
              <a:t>Light travels 200,000 times faster than sound, so SAR processing can be accelerated by assuming the platform is effectively stationary for each pulse.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8600" y="381000"/>
            <a:ext cx="8682038" cy="609600"/>
          </a:xfrm>
        </p:spPr>
        <p:txBody>
          <a:bodyPr/>
          <a:lstStyle/>
          <a:p>
            <a:r>
              <a:rPr lang="en-US" dirty="0" smtClean="0">
                <a:ea typeface="DejaVu Sans"/>
              </a:rPr>
              <a:t>Sonar vs. Radar</a:t>
            </a:r>
          </a:p>
        </p:txBody>
      </p:sp>
      <p:sp>
        <p:nvSpPr>
          <p:cNvPr id="5" name="Content Placeholder 2"/>
          <p:cNvSpPr txBox="1">
            <a:spLocks/>
          </p:cNvSpPr>
          <p:nvPr/>
        </p:nvSpPr>
        <p:spPr bwMode="auto">
          <a:xfrm>
            <a:off x="0" y="5486400"/>
            <a:ext cx="9144000" cy="9906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0" marR="0" lvl="0" indent="-342900" algn="l" defTabSz="457200" rtl="0" eaLnBrk="0" fontAlgn="base" latinLnBrk="0" hangingPunct="0">
              <a:lnSpc>
                <a:spcPct val="100000"/>
              </a:lnSpc>
              <a:spcBef>
                <a:spcPts val="0"/>
              </a:spcBef>
              <a:spcAft>
                <a:spcPts val="0"/>
              </a:spcAft>
              <a:buClr>
                <a:srgbClr val="002060"/>
              </a:buClr>
              <a:buSzPct val="100000"/>
              <a:buFont typeface="Times New Roman" pitchFamily="18" charset="0"/>
              <a:buNone/>
              <a:tabLst/>
              <a:defRPr/>
            </a:pPr>
            <a:r>
              <a:rPr lang="en-US" sz="1800" kern="0" dirty="0" smtClean="0">
                <a:solidFill>
                  <a:srgbClr val="002A54"/>
                </a:solidFill>
                <a:latin typeface="+mn-lt"/>
                <a:ea typeface="DejaVu Sans"/>
                <a:cs typeface="+mn-cs"/>
              </a:rPr>
              <a:t>In general, the sensor is at a different position by the time the signal is received (above).  If the propagation is very fast (i.e., speed of light), then the platform can be considered motionless between transmit and receive (below).</a:t>
            </a:r>
            <a:endParaRPr kumimoji="0" lang="en-US" sz="1800" b="1" i="0" u="none" strike="noStrike" kern="0" cap="none" spc="0" normalizeH="0" baseline="0" noProof="0" dirty="0" smtClean="0">
              <a:ln>
                <a:noFill/>
              </a:ln>
              <a:solidFill>
                <a:srgbClr val="002A54"/>
              </a:solidFill>
              <a:effectLst/>
              <a:uLnTx/>
              <a:uFillTx/>
              <a:latin typeface="+mn-lt"/>
              <a:ea typeface="DejaVu Sans"/>
              <a:cs typeface="+mn-cs"/>
            </a:endParaRPr>
          </a:p>
        </p:txBody>
      </p:sp>
      <p:pic>
        <p:nvPicPr>
          <p:cNvPr id="6" name="Picture 5" descr="stop-and-hop.png"/>
          <p:cNvPicPr>
            <a:picLocks noChangeAspect="1"/>
          </p:cNvPicPr>
          <p:nvPr/>
        </p:nvPicPr>
        <p:blipFill>
          <a:blip r:embed="rId2" cstate="print"/>
          <a:stretch>
            <a:fillRect/>
          </a:stretch>
        </p:blipFill>
        <p:spPr>
          <a:xfrm>
            <a:off x="1447800" y="1100666"/>
            <a:ext cx="6260605" cy="41757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8600" y="381000"/>
            <a:ext cx="8682038" cy="609600"/>
          </a:xfrm>
        </p:spPr>
        <p:txBody>
          <a:bodyPr/>
          <a:lstStyle/>
          <a:p>
            <a:r>
              <a:rPr lang="en-US" dirty="0" smtClean="0">
                <a:ea typeface="DejaVu Sans"/>
              </a:rPr>
              <a:t>Advantages of </a:t>
            </a:r>
            <a:r>
              <a:rPr lang="en-US" dirty="0" err="1" smtClean="0">
                <a:ea typeface="DejaVu Sans"/>
              </a:rPr>
              <a:t>Backpropagation</a:t>
            </a:r>
            <a:endParaRPr lang="en-US" dirty="0" smtClean="0">
              <a:ea typeface="DejaVu Sans"/>
            </a:endParaRPr>
          </a:p>
        </p:txBody>
      </p:sp>
      <p:sp>
        <p:nvSpPr>
          <p:cNvPr id="43011" name="Content Placeholder 2"/>
          <p:cNvSpPr>
            <a:spLocks noGrp="1"/>
          </p:cNvSpPr>
          <p:nvPr>
            <p:ph idx="4294967295"/>
          </p:nvPr>
        </p:nvSpPr>
        <p:spPr>
          <a:xfrm>
            <a:off x="228600" y="1025525"/>
            <a:ext cx="8686800" cy="4765675"/>
          </a:xfrm>
        </p:spPr>
        <p:txBody>
          <a:bodyPr/>
          <a:lstStyle/>
          <a:p>
            <a:pPr>
              <a:lnSpc>
                <a:spcPct val="100000"/>
              </a:lnSpc>
              <a:spcBef>
                <a:spcPts val="0"/>
              </a:spcBef>
              <a:spcAft>
                <a:spcPts val="600"/>
              </a:spcAft>
              <a:buClr>
                <a:srgbClr val="002060"/>
              </a:buClr>
            </a:pPr>
            <a:endParaRPr lang="en-US" dirty="0" smtClean="0">
              <a:ea typeface="DejaVu Sans"/>
            </a:endParaRPr>
          </a:p>
          <a:p>
            <a:pPr>
              <a:lnSpc>
                <a:spcPct val="100000"/>
              </a:lnSpc>
              <a:spcBef>
                <a:spcPts val="0"/>
              </a:spcBef>
              <a:spcAft>
                <a:spcPts val="600"/>
              </a:spcAft>
              <a:buClr>
                <a:srgbClr val="002060"/>
              </a:buClr>
            </a:pPr>
            <a:r>
              <a:rPr lang="en-US" dirty="0" smtClean="0">
                <a:ea typeface="DejaVu Sans"/>
              </a:rPr>
              <a:t>FFT-based reconstruction techniques exist</a:t>
            </a:r>
          </a:p>
          <a:p>
            <a:pPr lvl="1">
              <a:lnSpc>
                <a:spcPct val="100000"/>
              </a:lnSpc>
              <a:spcBef>
                <a:spcPts val="0"/>
              </a:spcBef>
              <a:spcAft>
                <a:spcPts val="600"/>
              </a:spcAft>
              <a:buClr>
                <a:srgbClr val="002060"/>
              </a:buClr>
            </a:pPr>
            <a:r>
              <a:rPr lang="en-US" dirty="0" smtClean="0">
                <a:ea typeface="DejaVu Sans"/>
              </a:rPr>
              <a:t>Require either linear or circular collections</a:t>
            </a:r>
          </a:p>
          <a:p>
            <a:pPr lvl="1">
              <a:lnSpc>
                <a:spcPct val="100000"/>
              </a:lnSpc>
              <a:spcBef>
                <a:spcPts val="0"/>
              </a:spcBef>
              <a:spcAft>
                <a:spcPts val="600"/>
              </a:spcAft>
              <a:buClr>
                <a:srgbClr val="002060"/>
              </a:buClr>
            </a:pPr>
            <a:r>
              <a:rPr lang="en-US" dirty="0" smtClean="0">
                <a:ea typeface="DejaVu Sans"/>
              </a:rPr>
              <a:t>Only modest deviations can be compensated</a:t>
            </a:r>
          </a:p>
          <a:p>
            <a:pPr lvl="1">
              <a:lnSpc>
                <a:spcPct val="100000"/>
              </a:lnSpc>
              <a:spcBef>
                <a:spcPts val="0"/>
              </a:spcBef>
              <a:spcAft>
                <a:spcPts val="600"/>
              </a:spcAft>
              <a:buClr>
                <a:srgbClr val="002060"/>
              </a:buClr>
            </a:pPr>
            <a:r>
              <a:rPr lang="en-US" dirty="0" smtClean="0">
                <a:ea typeface="DejaVu Sans"/>
              </a:rPr>
              <a:t>Requires extra steps to get </a:t>
            </a:r>
            <a:r>
              <a:rPr lang="en-US" dirty="0" err="1" smtClean="0">
                <a:ea typeface="DejaVu Sans"/>
              </a:rPr>
              <a:t>georeferenced</a:t>
            </a:r>
            <a:r>
              <a:rPr lang="en-US" dirty="0" smtClean="0">
                <a:ea typeface="DejaVu Sans"/>
              </a:rPr>
              <a:t> imagery</a:t>
            </a:r>
          </a:p>
          <a:p>
            <a:pPr>
              <a:lnSpc>
                <a:spcPct val="100000"/>
              </a:lnSpc>
              <a:spcBef>
                <a:spcPts val="0"/>
              </a:spcBef>
              <a:spcAft>
                <a:spcPts val="600"/>
              </a:spcAft>
              <a:buClr>
                <a:srgbClr val="002060"/>
              </a:buClr>
            </a:pPr>
            <a:r>
              <a:rPr lang="en-US" dirty="0" smtClean="0">
                <a:ea typeface="DejaVu Sans"/>
              </a:rPr>
              <a:t> </a:t>
            </a:r>
            <a:r>
              <a:rPr lang="en-US" dirty="0" err="1" smtClean="0">
                <a:ea typeface="DejaVu Sans"/>
              </a:rPr>
              <a:t>Backpropagation</a:t>
            </a:r>
            <a:r>
              <a:rPr lang="en-US" dirty="0" smtClean="0">
                <a:ea typeface="DejaVu Sans"/>
              </a:rPr>
              <a:t> is far more expensive, but is the most accurate approach</a:t>
            </a:r>
          </a:p>
          <a:p>
            <a:pPr lvl="1">
              <a:lnSpc>
                <a:spcPct val="100000"/>
              </a:lnSpc>
              <a:spcBef>
                <a:spcPts val="0"/>
              </a:spcBef>
              <a:spcAft>
                <a:spcPts val="600"/>
              </a:spcAft>
              <a:buClr>
                <a:srgbClr val="002060"/>
              </a:buClr>
            </a:pPr>
            <a:r>
              <a:rPr lang="en-US" dirty="0" smtClean="0">
                <a:ea typeface="DejaVu Sans"/>
              </a:rPr>
              <a:t>No constraints on collection geometry: can image during maneuvers</a:t>
            </a:r>
          </a:p>
          <a:p>
            <a:pPr lvl="1">
              <a:lnSpc>
                <a:spcPct val="100000"/>
              </a:lnSpc>
              <a:spcBef>
                <a:spcPts val="0"/>
              </a:spcBef>
              <a:spcAft>
                <a:spcPts val="600"/>
              </a:spcAft>
              <a:buClr>
                <a:srgbClr val="002060"/>
              </a:buClr>
            </a:pPr>
            <a:r>
              <a:rPr lang="en-US" dirty="0" smtClean="0">
                <a:ea typeface="DejaVu Sans"/>
              </a:rPr>
              <a:t>Directly produces imagery located on any map coordinates desired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905000"/>
            <a:ext cx="9144000" cy="25146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1" i="0" u="none" strike="noStrike" cap="none" normalizeH="0" baseline="0" smtClean="0">
              <a:ln>
                <a:noFill/>
              </a:ln>
              <a:solidFill>
                <a:schemeClr val="bg1"/>
              </a:solidFill>
              <a:effectLst/>
              <a:latin typeface="Arial" charset="0"/>
              <a:cs typeface="DejaVu Sans" charset="0"/>
            </a:endParaRPr>
          </a:p>
        </p:txBody>
      </p:sp>
      <p:sp>
        <p:nvSpPr>
          <p:cNvPr id="43010" name="Title 1"/>
          <p:cNvSpPr>
            <a:spLocks noGrp="1"/>
          </p:cNvSpPr>
          <p:nvPr>
            <p:ph type="title" idx="4294967295"/>
          </p:nvPr>
        </p:nvSpPr>
        <p:spPr>
          <a:xfrm>
            <a:off x="228600" y="381000"/>
            <a:ext cx="8682038" cy="609600"/>
          </a:xfrm>
        </p:spPr>
        <p:txBody>
          <a:bodyPr/>
          <a:lstStyle/>
          <a:p>
            <a:r>
              <a:rPr lang="en-US" dirty="0" smtClean="0">
                <a:ea typeface="DejaVu Sans"/>
              </a:rPr>
              <a:t>Minimum FLOPs</a:t>
            </a:r>
          </a:p>
        </p:txBody>
      </p:sp>
      <p:sp>
        <p:nvSpPr>
          <p:cNvPr id="43011" name="Content Placeholder 2"/>
          <p:cNvSpPr>
            <a:spLocks noGrp="1"/>
          </p:cNvSpPr>
          <p:nvPr>
            <p:ph idx="4294967295"/>
          </p:nvPr>
        </p:nvSpPr>
        <p:spPr>
          <a:xfrm>
            <a:off x="228600" y="1025525"/>
            <a:ext cx="8915400" cy="4765675"/>
          </a:xfrm>
        </p:spPr>
        <p:txBody>
          <a:bodyPr/>
          <a:lstStyle/>
          <a:p>
            <a:pPr algn="just">
              <a:lnSpc>
                <a:spcPct val="100000"/>
              </a:lnSpc>
              <a:spcBef>
                <a:spcPts val="0"/>
              </a:spcBef>
              <a:spcAft>
                <a:spcPts val="0"/>
              </a:spcAft>
              <a:buClr>
                <a:srgbClr val="002060"/>
              </a:buClr>
              <a:buNone/>
            </a:pPr>
            <a:r>
              <a:rPr lang="en-US" sz="2800" dirty="0" smtClean="0">
                <a:ea typeface="DejaVu Sans"/>
              </a:rPr>
              <a:t>Range out															9</a:t>
            </a:r>
          </a:p>
          <a:p>
            <a:pPr algn="just">
              <a:lnSpc>
                <a:spcPct val="100000"/>
              </a:lnSpc>
              <a:spcBef>
                <a:spcPts val="0"/>
              </a:spcBef>
              <a:spcAft>
                <a:spcPts val="0"/>
              </a:spcAft>
              <a:buClr>
                <a:srgbClr val="002060"/>
              </a:buClr>
              <a:buNone/>
            </a:pPr>
            <a:r>
              <a:rPr lang="en-US" sz="2800" dirty="0" smtClean="0">
                <a:ea typeface="DejaVu Sans"/>
              </a:rPr>
              <a:t>Estimated r/t time												1</a:t>
            </a:r>
          </a:p>
          <a:p>
            <a:pPr>
              <a:lnSpc>
                <a:spcPct val="100000"/>
              </a:lnSpc>
              <a:spcBef>
                <a:spcPts val="0"/>
              </a:spcBef>
              <a:spcAft>
                <a:spcPts val="0"/>
              </a:spcAft>
              <a:buClr>
                <a:srgbClr val="002060"/>
              </a:buClr>
              <a:buNone/>
            </a:pPr>
            <a:r>
              <a:rPr lang="en-US" sz="2800" dirty="0" smtClean="0">
                <a:ea typeface="DejaVu Sans"/>
              </a:rPr>
              <a:t>Beam Check														5</a:t>
            </a:r>
          </a:p>
          <a:p>
            <a:pPr>
              <a:lnSpc>
                <a:spcPct val="100000"/>
              </a:lnSpc>
              <a:spcBef>
                <a:spcPts val="0"/>
              </a:spcBef>
              <a:spcAft>
                <a:spcPts val="0"/>
              </a:spcAft>
              <a:buClr>
                <a:srgbClr val="002060"/>
              </a:buClr>
              <a:buNone/>
            </a:pPr>
            <a:r>
              <a:rPr lang="en-US" sz="2800" dirty="0" smtClean="0">
                <a:ea typeface="DejaVu Sans"/>
              </a:rPr>
              <a:t>Final receiver position							   		   65</a:t>
            </a:r>
          </a:p>
          <a:p>
            <a:pPr lvl="1">
              <a:lnSpc>
                <a:spcPct val="100000"/>
              </a:lnSpc>
              <a:spcBef>
                <a:spcPts val="0"/>
              </a:spcBef>
              <a:spcAft>
                <a:spcPts val="0"/>
              </a:spcAft>
              <a:buClr>
                <a:srgbClr val="002060"/>
              </a:buClr>
              <a:buNone/>
            </a:pPr>
            <a:r>
              <a:rPr lang="en-US" sz="2000" dirty="0" smtClean="0">
                <a:ea typeface="DejaVu Sans"/>
              </a:rPr>
              <a:t>Final platform orientation		      	  6</a:t>
            </a:r>
          </a:p>
          <a:p>
            <a:pPr lvl="1">
              <a:lnSpc>
                <a:spcPct val="100000"/>
              </a:lnSpc>
              <a:spcBef>
                <a:spcPts val="0"/>
              </a:spcBef>
              <a:spcAft>
                <a:spcPts val="0"/>
              </a:spcAft>
              <a:buClr>
                <a:srgbClr val="002060"/>
              </a:buClr>
              <a:buNone/>
            </a:pPr>
            <a:r>
              <a:rPr lang="en-US" sz="2000" dirty="0" smtClean="0">
                <a:ea typeface="DejaVu Sans"/>
              </a:rPr>
              <a:t>Construct platform final R		    	35</a:t>
            </a:r>
          </a:p>
          <a:p>
            <a:pPr lvl="1">
              <a:lnSpc>
                <a:spcPct val="100000"/>
              </a:lnSpc>
              <a:spcBef>
                <a:spcPts val="0"/>
              </a:spcBef>
              <a:spcAft>
                <a:spcPts val="0"/>
              </a:spcAft>
              <a:buClr>
                <a:srgbClr val="002060"/>
              </a:buClr>
              <a:buNone/>
            </a:pPr>
            <a:r>
              <a:rPr lang="en-US" sz="2000" dirty="0" smtClean="0">
                <a:ea typeface="DejaVu Sans"/>
              </a:rPr>
              <a:t>Apply R						    	15</a:t>
            </a:r>
          </a:p>
          <a:p>
            <a:pPr lvl="1">
              <a:lnSpc>
                <a:spcPct val="100000"/>
              </a:lnSpc>
              <a:spcBef>
                <a:spcPts val="0"/>
              </a:spcBef>
              <a:spcAft>
                <a:spcPts val="0"/>
              </a:spcAft>
              <a:buClr>
                <a:srgbClr val="002060"/>
              </a:buClr>
              <a:buNone/>
            </a:pPr>
            <a:r>
              <a:rPr lang="en-US" sz="2000" dirty="0" smtClean="0">
                <a:ea typeface="DejaVu Sans"/>
              </a:rPr>
              <a:t>Add platform motion			 	  9</a:t>
            </a:r>
          </a:p>
          <a:p>
            <a:pPr>
              <a:lnSpc>
                <a:spcPct val="100000"/>
              </a:lnSpc>
              <a:spcBef>
                <a:spcPts val="0"/>
              </a:spcBef>
              <a:spcAft>
                <a:spcPts val="0"/>
              </a:spcAft>
              <a:buClr>
                <a:srgbClr val="002060"/>
              </a:buClr>
              <a:buNone/>
            </a:pPr>
            <a:r>
              <a:rPr lang="en-US" dirty="0" smtClean="0">
                <a:ea typeface="DejaVu Sans"/>
              </a:rPr>
              <a:t>Range In														 	9</a:t>
            </a:r>
          </a:p>
          <a:p>
            <a:pPr>
              <a:lnSpc>
                <a:spcPct val="100000"/>
              </a:lnSpc>
              <a:spcBef>
                <a:spcPts val="0"/>
              </a:spcBef>
              <a:spcAft>
                <a:spcPts val="0"/>
              </a:spcAft>
              <a:buClr>
                <a:srgbClr val="002060"/>
              </a:buClr>
              <a:buNone/>
            </a:pPr>
            <a:r>
              <a:rPr lang="en-US" dirty="0" smtClean="0">
                <a:ea typeface="DejaVu Sans"/>
              </a:rPr>
              <a:t>Range-&gt;Bin													 	2</a:t>
            </a:r>
          </a:p>
          <a:p>
            <a:pPr>
              <a:lnSpc>
                <a:spcPct val="100000"/>
              </a:lnSpc>
              <a:spcBef>
                <a:spcPts val="0"/>
              </a:spcBef>
              <a:spcAft>
                <a:spcPts val="0"/>
              </a:spcAft>
              <a:buClr>
                <a:srgbClr val="002060"/>
              </a:buClr>
              <a:buNone/>
            </a:pPr>
            <a:r>
              <a:rPr lang="en-US" dirty="0" smtClean="0">
                <a:ea typeface="DejaVu Sans"/>
              </a:rPr>
              <a:t>Sample &amp; Interpolate										 	9</a:t>
            </a:r>
          </a:p>
          <a:p>
            <a:pPr>
              <a:lnSpc>
                <a:spcPct val="100000"/>
              </a:lnSpc>
              <a:spcBef>
                <a:spcPts val="0"/>
              </a:spcBef>
              <a:spcAft>
                <a:spcPts val="0"/>
              </a:spcAft>
              <a:buClr>
                <a:srgbClr val="002060"/>
              </a:buClr>
              <a:buNone/>
            </a:pPr>
            <a:r>
              <a:rPr lang="en-US" dirty="0" smtClean="0">
                <a:ea typeface="DejaVu Sans"/>
              </a:rPr>
              <a:t>Correlate with ideal reflector							 		9</a:t>
            </a:r>
          </a:p>
          <a:p>
            <a:pPr>
              <a:lnSpc>
                <a:spcPct val="100000"/>
              </a:lnSpc>
              <a:spcBef>
                <a:spcPts val="0"/>
              </a:spcBef>
              <a:spcAft>
                <a:spcPts val="0"/>
              </a:spcAft>
              <a:buClr>
                <a:srgbClr val="002060"/>
              </a:buClr>
              <a:buNone/>
            </a:pPr>
            <a:r>
              <a:rPr lang="en-US" u="sng" dirty="0" smtClean="0">
                <a:ea typeface="DejaVu Sans"/>
              </a:rPr>
              <a:t>Accumulate													 	2</a:t>
            </a:r>
          </a:p>
          <a:p>
            <a:pPr>
              <a:lnSpc>
                <a:spcPct val="100000"/>
              </a:lnSpc>
              <a:spcBef>
                <a:spcPts val="0"/>
              </a:spcBef>
              <a:spcAft>
                <a:spcPts val="0"/>
              </a:spcAft>
              <a:buClr>
                <a:srgbClr val="002060"/>
              </a:buClr>
              <a:buNone/>
            </a:pPr>
            <a:r>
              <a:rPr lang="en-US" dirty="0" smtClean="0">
                <a:ea typeface="DejaVu Sans"/>
              </a:rPr>
              <a:t>Total																 111</a:t>
            </a:r>
          </a:p>
          <a:p>
            <a:pPr>
              <a:lnSpc>
                <a:spcPct val="100000"/>
              </a:lnSpc>
              <a:spcBef>
                <a:spcPts val="0"/>
              </a:spcBef>
              <a:spcAft>
                <a:spcPts val="600"/>
              </a:spcAft>
              <a:buClr>
                <a:srgbClr val="002060"/>
              </a:buClr>
              <a:buNone/>
            </a:pPr>
            <a:endParaRPr lang="en-US" dirty="0" smtClean="0">
              <a:ea typeface="DejaVu Sans"/>
            </a:endParaRPr>
          </a:p>
        </p:txBody>
      </p:sp>
      <p:sp>
        <p:nvSpPr>
          <p:cNvPr id="5" name="Rounded Rectangular Callout 4"/>
          <p:cNvSpPr/>
          <p:nvPr/>
        </p:nvSpPr>
        <p:spPr bwMode="auto">
          <a:xfrm>
            <a:off x="6629400" y="1066800"/>
            <a:ext cx="1524000" cy="685800"/>
          </a:xfrm>
          <a:prstGeom prst="wedgeRoundRectCallout">
            <a:avLst>
              <a:gd name="adj1" fmla="val -61268"/>
              <a:gd name="adj2" fmla="val 142210"/>
              <a:gd name="adj3" fmla="val 16667"/>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1" i="0" u="none" strike="noStrike" cap="none" normalizeH="0" baseline="0" dirty="0" smtClean="0">
                <a:ln>
                  <a:noFill/>
                </a:ln>
                <a:solidFill>
                  <a:schemeClr val="bg1"/>
                </a:solidFill>
                <a:effectLst/>
                <a:latin typeface="Arial" charset="0"/>
                <a:cs typeface="DejaVu Sans" charset="0"/>
              </a:rPr>
              <a:t>Not needed</a:t>
            </a:r>
            <a:r>
              <a:rPr kumimoji="0" lang="en-US" sz="1600" b="1" i="0" u="none" strike="noStrike" cap="none" normalizeH="0" dirty="0" smtClean="0">
                <a:ln>
                  <a:noFill/>
                </a:ln>
                <a:solidFill>
                  <a:schemeClr val="bg1"/>
                </a:solidFill>
                <a:effectLst/>
                <a:latin typeface="Arial" charset="0"/>
                <a:cs typeface="DejaVu Sans" charset="0"/>
              </a:rPr>
              <a:t> for Radar</a:t>
            </a:r>
            <a:endParaRPr kumimoji="0" lang="en-US" sz="1600" b="1" i="0" u="none" strike="noStrike" cap="none" normalizeH="0" baseline="0" dirty="0" smtClean="0">
              <a:ln>
                <a:noFill/>
              </a:ln>
              <a:solidFill>
                <a:schemeClr val="bg1"/>
              </a:solidFill>
              <a:effectLst/>
              <a:latin typeface="Arial" charset="0"/>
              <a:cs typeface="DejaVu San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0" y="381000"/>
            <a:ext cx="9144000" cy="609600"/>
          </a:xfrm>
          <a:prstGeom prst="rect">
            <a:avLst/>
          </a:prstGeom>
          <a:noFill/>
          <a:ln w="9525">
            <a:noFill/>
            <a:round/>
            <a:headEnd/>
            <a:tailEnd/>
          </a:ln>
        </p:spPr>
        <p:txBody>
          <a:bodyPr lIns="45720" rIns="45720" anchor="ctr" anchorCtr="1"/>
          <a:lstStyle/>
          <a:p>
            <a:pPr algn="ctr" eaLnBrk="0" hangingPunct="0">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smtClean="0">
                <a:solidFill>
                  <a:srgbClr val="002060"/>
                </a:solidFill>
              </a:rPr>
              <a:t>GPU Backpropagation</a:t>
            </a:r>
            <a:endParaRPr lang="en-US" sz="3600" b="0" dirty="0">
              <a:solidFill>
                <a:srgbClr val="002060"/>
              </a:solidFill>
            </a:endParaRPr>
          </a:p>
        </p:txBody>
      </p:sp>
      <p:sp>
        <p:nvSpPr>
          <p:cNvPr id="33796" name="Text Box 3"/>
          <p:cNvSpPr txBox="1">
            <a:spLocks noChangeArrowheads="1"/>
          </p:cNvSpPr>
          <p:nvPr/>
        </p:nvSpPr>
        <p:spPr bwMode="auto">
          <a:xfrm>
            <a:off x="230188" y="1328738"/>
            <a:ext cx="8683625" cy="4767262"/>
          </a:xfrm>
          <a:prstGeom prst="rect">
            <a:avLst/>
          </a:prstGeom>
          <a:noFill/>
          <a:ln w="9525">
            <a:noFill/>
            <a:round/>
            <a:headEnd/>
            <a:tailEnd/>
          </a:ln>
        </p:spPr>
        <p:txBody>
          <a:bodyPr/>
          <a:lstStyle/>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GTRI SAR/S Toolbox, MATLAB Based</a:t>
            </a:r>
          </a:p>
          <a:p>
            <a:pPr marL="741363" lvl="2"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002A54"/>
                </a:solidFill>
              </a:rPr>
              <a:t>Multiple image formations</a:t>
            </a:r>
          </a:p>
          <a:p>
            <a:pPr marL="741363" lvl="2"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002A54"/>
                </a:solidFill>
              </a:rPr>
              <a:t>Backpropagation too slow</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GPU Accelerated plug-in to MATLAB toolbox</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CUDA/C++</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One output pixel per thread</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Stream groups of pulses to GPU memory</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rgbClr val="002A54"/>
                </a:solidFill>
              </a:rPr>
              <a:t>Kernel invocation per pulse group</a:t>
            </a:r>
          </a:p>
          <a:p>
            <a:pPr marL="341313" lvl="1" indent="-341313" eaLnBrk="0" hangingPunct="0">
              <a:spcBef>
                <a:spcPts val="0"/>
              </a:spcBef>
              <a:spcAft>
                <a:spcPts val="600"/>
              </a:spcAft>
              <a:buClr>
                <a:srgbClr val="002A54"/>
              </a:buClr>
              <a:buSzPct val="9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olidFill>
                <a:srgbClr val="002A54"/>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1"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1"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1"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600" b="1"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44203</TotalTime>
  <Words>728</Words>
  <Application>Microsoft Office PowerPoint</Application>
  <PresentationFormat>On-screen Show (4:3)</PresentationFormat>
  <Paragraphs>166</Paragraphs>
  <Slides>18</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DejaVu Sans</vt:lpstr>
      <vt:lpstr>Times New Roman</vt:lpstr>
      <vt:lpstr>Calibri</vt:lpstr>
      <vt:lpstr>Tahoma</vt:lpstr>
      <vt:lpstr>Wingdings</vt:lpstr>
      <vt:lpstr>Courier New</vt:lpstr>
      <vt:lpstr>ＭＳ Ｐゴシック</vt:lpstr>
      <vt:lpstr>2_Office Theme</vt:lpstr>
      <vt:lpstr>3_Office Theme</vt:lpstr>
      <vt:lpstr>Slide 1</vt:lpstr>
      <vt:lpstr>Sonar Imaging via Backpropagation</vt:lpstr>
      <vt:lpstr>Backpropagation</vt:lpstr>
      <vt:lpstr>Backpropagation – Practical Advantages</vt:lpstr>
      <vt:lpstr>Sonar vs. Radar</vt:lpstr>
      <vt:lpstr>Sonar vs. Radar</vt:lpstr>
      <vt:lpstr>Advantages of Backpropagation</vt:lpstr>
      <vt:lpstr>Minimum FLOPs</vt:lpstr>
      <vt:lpstr>Slide 9</vt:lpstr>
      <vt:lpstr>Slide 10</vt:lpstr>
      <vt:lpstr>Slide 11</vt:lpstr>
      <vt:lpstr>Productivity Tools for Hybrid Systems</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ECRB Proj Plan</dc:title>
  <dc:creator>Mike Brinkmann</dc:creator>
  <cp:lastModifiedBy>LE14814</cp:lastModifiedBy>
  <cp:revision>972</cp:revision>
  <cp:lastPrinted>1601-01-01T00:00:00Z</cp:lastPrinted>
  <dcterms:created xsi:type="dcterms:W3CDTF">2005-08-29T20:45:46Z</dcterms:created>
  <dcterms:modified xsi:type="dcterms:W3CDTF">2010-10-29T19:01:15Z</dcterms:modified>
</cp:coreProperties>
</file>