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3" r:id="rId4"/>
  </p:sldMasterIdLst>
  <p:notesMasterIdLst>
    <p:notesMasterId r:id="rId10"/>
  </p:notesMasterIdLst>
  <p:handoutMasterIdLst>
    <p:handoutMasterId r:id="rId11"/>
  </p:handoutMasterIdLst>
  <p:sldIdLst>
    <p:sldId id="889" r:id="rId5"/>
    <p:sldId id="892" r:id="rId6"/>
    <p:sldId id="1081" r:id="rId7"/>
    <p:sldId id="1082" r:id="rId8"/>
    <p:sldId id="1083" r:id="rId9"/>
  </p:sldIdLst>
  <p:sldSz cx="9144000" cy="6858000" type="screen4x3"/>
  <p:notesSz cx="6400800" cy="86868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eywell" initials="H" lastIdx="23" clrIdx="0"/>
  <p:cmAuthor id="1" name="Eric Grobelny" initials="EMG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FF"/>
    <a:srgbClr val="414141"/>
    <a:srgbClr val="C8D8FC"/>
    <a:srgbClr val="51DC00"/>
    <a:srgbClr val="616A74"/>
    <a:srgbClr val="D3E0FD"/>
    <a:srgbClr val="C4D5FC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39" autoAdjust="0"/>
    <p:restoredTop sz="98942" autoAdjust="0"/>
  </p:normalViewPr>
  <p:slideViewPr>
    <p:cSldViewPr snapToGrid="0">
      <p:cViewPr>
        <p:scale>
          <a:sx n="100" d="100"/>
          <a:sy n="100" d="100"/>
        </p:scale>
        <p:origin x="-678" y="126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468" y="-78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75021" y="8276459"/>
            <a:ext cx="655098" cy="22310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none" lIns="82287" tIns="41893" rIns="82287" bIns="41893">
            <a:spAutoFit/>
          </a:bodyPr>
          <a:lstStyle/>
          <a:p>
            <a:pPr algn="ctr" defTabSz="806506" eaLnBrk="0" hangingPunct="0">
              <a:lnSpc>
                <a:spcPct val="90000"/>
              </a:lnSpc>
              <a:defRPr/>
            </a:pPr>
            <a:r>
              <a:rPr lang="en-US" sz="1000" b="0" dirty="0">
                <a:latin typeface="Arial" charset="0"/>
              </a:rPr>
              <a:t>Page </a:t>
            </a:r>
            <a:fld id="{D0A9F758-3EBB-4CDE-BAC9-3AB1CA0C7FA7}" type="slidenum">
              <a:rPr lang="en-US" sz="1000" b="0">
                <a:latin typeface="Arial" charset="0"/>
              </a:rPr>
              <a:pPr algn="ctr" defTabSz="806506" eaLnBrk="0" hangingPunct="0">
                <a:lnSpc>
                  <a:spcPct val="90000"/>
                </a:lnSpc>
                <a:defRPr/>
              </a:pPr>
              <a:t>‹#›</a:t>
            </a:fld>
            <a:endParaRPr lang="en-US" sz="10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75021" y="8276459"/>
            <a:ext cx="655098" cy="22310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none" lIns="82287" tIns="41893" rIns="82287" bIns="41893">
            <a:spAutoFit/>
          </a:bodyPr>
          <a:lstStyle/>
          <a:p>
            <a:pPr algn="ctr" defTabSz="806506" eaLnBrk="0" hangingPunct="0">
              <a:lnSpc>
                <a:spcPct val="90000"/>
              </a:lnSpc>
              <a:defRPr/>
            </a:pPr>
            <a:r>
              <a:rPr lang="en-US" sz="1000" b="0" dirty="0">
                <a:latin typeface="Arial" charset="0"/>
              </a:rPr>
              <a:t>Page </a:t>
            </a:r>
            <a:fld id="{57702965-A571-4CA1-B3A7-303EC0FD70D0}" type="slidenum">
              <a:rPr lang="en-US" sz="1000" b="0">
                <a:latin typeface="Arial" charset="0"/>
              </a:rPr>
              <a:pPr algn="ctr" defTabSz="806506" eaLnBrk="0" hangingPunct="0">
                <a:lnSpc>
                  <a:spcPct val="90000"/>
                </a:lnSpc>
                <a:defRPr/>
              </a:pPr>
              <a:t>‹#›</a:t>
            </a:fld>
            <a:endParaRPr lang="en-US" sz="1000" b="0" dirty="0">
              <a:latin typeface="Arial" charset="0"/>
            </a:endParaRP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0875"/>
            <a:ext cx="4343400" cy="325755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3633" y="4125638"/>
            <a:ext cx="4693534" cy="391231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vert="horz" wrap="square" lIns="85282" tIns="43389" rIns="85282" bIns="43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328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5572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0657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3C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1588" y="4803775"/>
            <a:ext cx="9140825" cy="2054225"/>
            <a:chOff x="1" y="3026"/>
            <a:chExt cx="5758" cy="1294"/>
          </a:xfrm>
        </p:grpSpPr>
        <p:sp>
          <p:nvSpPr>
            <p:cNvPr id="5" name="Freeform 11"/>
            <p:cNvSpPr>
              <a:spLocks/>
            </p:cNvSpPr>
            <p:nvPr userDrawn="1"/>
          </p:nvSpPr>
          <p:spPr bwMode="auto">
            <a:xfrm>
              <a:off x="1" y="3026"/>
              <a:ext cx="5758" cy="288"/>
            </a:xfrm>
            <a:custGeom>
              <a:avLst/>
              <a:gdLst/>
              <a:ahLst/>
              <a:cxnLst>
                <a:cxn ang="0">
                  <a:pos x="0" y="314"/>
                </a:cxn>
                <a:cxn ang="0">
                  <a:pos x="2879" y="0"/>
                </a:cxn>
                <a:cxn ang="0">
                  <a:pos x="5758" y="314"/>
                </a:cxn>
              </a:cxnLst>
              <a:rect l="0" t="0" r="r" b="b"/>
              <a:pathLst>
                <a:path w="5758" h="314">
                  <a:moveTo>
                    <a:pt x="0" y="314"/>
                  </a:moveTo>
                  <a:cubicBezTo>
                    <a:pt x="959" y="157"/>
                    <a:pt x="1919" y="0"/>
                    <a:pt x="2879" y="0"/>
                  </a:cubicBezTo>
                  <a:cubicBezTo>
                    <a:pt x="3839" y="0"/>
                    <a:pt x="4798" y="157"/>
                    <a:pt x="5758" y="3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lnSpc>
                  <a:spcPct val="110000"/>
                </a:lnSpc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15"/>
            <p:cNvSpPr>
              <a:spLocks noChangeArrowheads="1"/>
            </p:cNvSpPr>
            <p:nvPr userDrawn="1"/>
          </p:nvSpPr>
          <p:spPr bwMode="auto">
            <a:xfrm>
              <a:off x="1" y="3314"/>
              <a:ext cx="5758" cy="1006"/>
            </a:xfrm>
            <a:prstGeom prst="rect">
              <a:avLst/>
            </a:prstGeom>
            <a:solidFill>
              <a:schemeClr val="bg1"/>
            </a:solidFill>
            <a:ln w="12699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>
                <a:lnSpc>
                  <a:spcPct val="110000"/>
                </a:lnSpc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7" name="Picture 14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5903913"/>
            <a:ext cx="1835150" cy="3397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087438"/>
            <a:ext cx="7772400" cy="1905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5000"/>
              </a:lnSpc>
              <a:spcBef>
                <a:spcPct val="15000"/>
              </a:spcBef>
              <a:defRPr sz="440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095625"/>
            <a:ext cx="6400800" cy="14366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800">
                <a:solidFill>
                  <a:srgbClr val="0053A5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88" y="4802188"/>
            <a:ext cx="9140825" cy="2054225"/>
            <a:chOff x="1" y="3026"/>
            <a:chExt cx="5758" cy="1294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" y="3026"/>
              <a:ext cx="5758" cy="288"/>
            </a:xfrm>
            <a:custGeom>
              <a:avLst/>
              <a:gdLst/>
              <a:ahLst/>
              <a:cxnLst>
                <a:cxn ang="0">
                  <a:pos x="0" y="314"/>
                </a:cxn>
                <a:cxn ang="0">
                  <a:pos x="2879" y="0"/>
                </a:cxn>
                <a:cxn ang="0">
                  <a:pos x="5758" y="314"/>
                </a:cxn>
              </a:cxnLst>
              <a:rect l="0" t="0" r="r" b="b"/>
              <a:pathLst>
                <a:path w="5758" h="314">
                  <a:moveTo>
                    <a:pt x="0" y="314"/>
                  </a:moveTo>
                  <a:cubicBezTo>
                    <a:pt x="959" y="157"/>
                    <a:pt x="1919" y="0"/>
                    <a:pt x="2879" y="0"/>
                  </a:cubicBezTo>
                  <a:cubicBezTo>
                    <a:pt x="3839" y="0"/>
                    <a:pt x="4798" y="157"/>
                    <a:pt x="5758" y="3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lnSpc>
                  <a:spcPct val="110000"/>
                </a:lnSpc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" y="3314"/>
              <a:ext cx="5758" cy="1006"/>
            </a:xfrm>
            <a:prstGeom prst="rect">
              <a:avLst/>
            </a:prstGeom>
            <a:solidFill>
              <a:schemeClr val="bg1"/>
            </a:solidFill>
            <a:ln w="12699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>
                <a:lnSpc>
                  <a:spcPct val="110000"/>
                </a:lnSpc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7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5902325"/>
            <a:ext cx="1835150" cy="3397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</p:pic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85850"/>
            <a:ext cx="77724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94038"/>
            <a:ext cx="6400800" cy="143668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863600"/>
            <a:ext cx="3922712" cy="503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863600"/>
            <a:ext cx="3922713" cy="503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163513"/>
            <a:ext cx="1998663" cy="5732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3563" y="163513"/>
            <a:ext cx="5846762" cy="5732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7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49213" y="6584950"/>
            <a:ext cx="3365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fld id="{71B02786-84AC-42B8-AEED-CAB7C8B1BF97}" type="slidenum">
              <a:rPr lang="en-US" sz="1000" i="1">
                <a:latin typeface="Arial" charset="0"/>
              </a:rPr>
              <a:pPr eaLnBrk="0" hangingPunct="0">
                <a:lnSpc>
                  <a:spcPct val="90000"/>
                </a:lnSpc>
                <a:defRPr/>
              </a:pPr>
              <a:t>‹#›</a:t>
            </a:fld>
            <a:endParaRPr lang="en-US" sz="1000" i="1">
              <a:latin typeface="Arial" charset="0"/>
            </a:endParaRPr>
          </a:p>
        </p:txBody>
      </p:sp>
      <p:pic>
        <p:nvPicPr>
          <p:cNvPr id="1027" name="Picture 19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2363" y="415925"/>
            <a:ext cx="13350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Line 22"/>
          <p:cNvSpPr>
            <a:spLocks noChangeShapeType="1"/>
          </p:cNvSpPr>
          <p:nvPr userDrawn="1"/>
        </p:nvSpPr>
        <p:spPr bwMode="auto">
          <a:xfrm>
            <a:off x="280988" y="738188"/>
            <a:ext cx="8574087" cy="0"/>
          </a:xfrm>
          <a:prstGeom prst="line">
            <a:avLst/>
          </a:prstGeom>
          <a:noFill/>
          <a:ln w="12700">
            <a:solidFill>
              <a:srgbClr val="DC241F"/>
            </a:solidFill>
            <a:round/>
            <a:headEnd/>
            <a:tailEnd/>
          </a:ln>
          <a:effectLst/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4" r:id="rId1"/>
    <p:sldLayoutId id="2147485645" r:id="rId2"/>
    <p:sldLayoutId id="2147485602" r:id="rId3"/>
    <p:sldLayoutId id="2147485603" r:id="rId4"/>
    <p:sldLayoutId id="2147485604" r:id="rId5"/>
    <p:sldLayoutId id="2147485605" r:id="rId6"/>
    <p:sldLayoutId id="2147485646" r:id="rId7"/>
    <p:sldLayoutId id="2147485606" r:id="rId8"/>
    <p:sldLayoutId id="2147485607" r:id="rId9"/>
    <p:sldLayoutId id="2147485608" r:id="rId10"/>
    <p:sldLayoutId id="2147485609" r:id="rId11"/>
    <p:sldLayoutId id="2147485610" r:id="rId12"/>
    <p:sldLayoutId id="2147485611" r:id="rId13"/>
  </p:sldLayoutIdLst>
  <p:transition>
    <p:wipe dir="r"/>
  </p:transition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4625" indent="-17462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DC241F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0053A5"/>
        </a:buClr>
        <a:buSzPct val="120000"/>
        <a:buFont typeface="Arial" pitchFamily="34" charset="0"/>
        <a:buChar char="-"/>
        <a:defRPr sz="2000" b="1">
          <a:solidFill>
            <a:schemeClr val="tx1"/>
          </a:solidFill>
          <a:latin typeface="+mn-lt"/>
        </a:defRPr>
      </a:lvl2pPr>
      <a:lvl3pPr marL="738188" indent="-16668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317023"/>
        </a:buClr>
        <a:buSzPct val="90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973138" indent="-1206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3304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3563" y="163513"/>
            <a:ext cx="7997825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#1 Title – 24 Pt. Arial Bold Title Case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3563" y="863600"/>
            <a:ext cx="7997825" cy="503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level – 18 pt. Arial bold sentence case</a:t>
            </a:r>
          </a:p>
          <a:p>
            <a:pPr lvl="1"/>
            <a:r>
              <a:rPr lang="en-US" smtClean="0"/>
              <a:t>Second level – 16 pt. Arial bold sentence case</a:t>
            </a:r>
          </a:p>
          <a:p>
            <a:pPr lvl="2"/>
            <a:r>
              <a:rPr lang="en-US" smtClean="0"/>
              <a:t>Third level – 14 pt. Arial sentence case</a:t>
            </a:r>
          </a:p>
          <a:p>
            <a:pPr lvl="3"/>
            <a:r>
              <a:rPr lang="en-US" smtClean="0"/>
              <a:t>Third level – 12 pt. Arial sentence case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280988" y="6532563"/>
            <a:ext cx="8604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000">
                <a:latin typeface="Arial" charset="0"/>
              </a:rPr>
              <a:t>6/29/05</a:t>
            </a:r>
            <a:r>
              <a:rPr lang="en-US" sz="1000" i="1">
                <a:latin typeface="Arial" charset="0"/>
              </a:rPr>
              <a:t>   </a:t>
            </a:r>
            <a:fld id="{C52368D9-5596-4DBC-A0BD-C3F2F556AACD}" type="slidenum">
              <a:rPr lang="en-US" sz="1000" i="1">
                <a:latin typeface="Arial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sz="1000" i="1">
              <a:latin typeface="Arial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280988" y="533400"/>
            <a:ext cx="8574087" cy="204788"/>
            <a:chOff x="183" y="456"/>
            <a:chExt cx="5401" cy="129"/>
          </a:xfrm>
        </p:grpSpPr>
        <p:pic>
          <p:nvPicPr>
            <p:cNvPr id="2056" name="Picture 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90" y="456"/>
              <a:ext cx="594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887" name="Line 7"/>
            <p:cNvSpPr>
              <a:spLocks noChangeShapeType="1"/>
            </p:cNvSpPr>
            <p:nvPr/>
          </p:nvSpPr>
          <p:spPr bwMode="auto">
            <a:xfrm>
              <a:off x="183" y="585"/>
              <a:ext cx="5401" cy="0"/>
            </a:xfrm>
            <a:prstGeom prst="line">
              <a:avLst/>
            </a:prstGeom>
            <a:noFill/>
            <a:ln w="12700">
              <a:solidFill>
                <a:srgbClr val="DC241F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0" hangingPunct="0">
                <a:lnSpc>
                  <a:spcPct val="110000"/>
                </a:lnSpc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78888" name="Rectangle 8"/>
          <p:cNvSpPr>
            <a:spLocks noChangeArrowheads="1"/>
          </p:cNvSpPr>
          <p:nvPr userDrawn="1"/>
        </p:nvSpPr>
        <p:spPr bwMode="auto">
          <a:xfrm>
            <a:off x="6451600" y="6530975"/>
            <a:ext cx="15748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000">
                <a:latin typeface="Arial" charset="0"/>
              </a:rPr>
              <a:t>Honeywell Confidential</a:t>
            </a:r>
            <a:endParaRPr lang="en-US" sz="1000" i="1">
              <a:latin typeface="Arial" charset="0"/>
            </a:endParaRPr>
          </a:p>
        </p:txBody>
      </p:sp>
      <p:pic>
        <p:nvPicPr>
          <p:cNvPr id="2055" name="Picture 9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8638" y="6154738"/>
            <a:ext cx="1095375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47" r:id="rId1"/>
    <p:sldLayoutId id="2147485612" r:id="rId2"/>
    <p:sldLayoutId id="2147485613" r:id="rId3"/>
    <p:sldLayoutId id="2147485614" r:id="rId4"/>
    <p:sldLayoutId id="2147485615" r:id="rId5"/>
    <p:sldLayoutId id="2147485616" r:id="rId6"/>
    <p:sldLayoutId id="2147485617" r:id="rId7"/>
    <p:sldLayoutId id="2147485618" r:id="rId8"/>
    <p:sldLayoutId id="2147485619" r:id="rId9"/>
    <p:sldLayoutId id="2147485620" r:id="rId10"/>
    <p:sldLayoutId id="21474856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SzPct val="60000"/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C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7"/>
          <p:cNvGrpSpPr>
            <a:grpSpLocks/>
          </p:cNvGrpSpPr>
          <p:nvPr/>
        </p:nvGrpSpPr>
        <p:grpSpPr bwMode="auto">
          <a:xfrm>
            <a:off x="1588" y="4803775"/>
            <a:ext cx="9140825" cy="2054225"/>
            <a:chOff x="1" y="3026"/>
            <a:chExt cx="5758" cy="1294"/>
          </a:xfrm>
        </p:grpSpPr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1" y="3026"/>
              <a:ext cx="5758" cy="288"/>
            </a:xfrm>
            <a:custGeom>
              <a:avLst/>
              <a:gdLst/>
              <a:ahLst/>
              <a:cxnLst>
                <a:cxn ang="0">
                  <a:pos x="0" y="314"/>
                </a:cxn>
                <a:cxn ang="0">
                  <a:pos x="2879" y="0"/>
                </a:cxn>
                <a:cxn ang="0">
                  <a:pos x="5758" y="314"/>
                </a:cxn>
              </a:cxnLst>
              <a:rect l="0" t="0" r="r" b="b"/>
              <a:pathLst>
                <a:path w="5758" h="314">
                  <a:moveTo>
                    <a:pt x="0" y="314"/>
                  </a:moveTo>
                  <a:cubicBezTo>
                    <a:pt x="959" y="157"/>
                    <a:pt x="1919" y="0"/>
                    <a:pt x="2879" y="0"/>
                  </a:cubicBezTo>
                  <a:cubicBezTo>
                    <a:pt x="3839" y="0"/>
                    <a:pt x="4798" y="157"/>
                    <a:pt x="5758" y="3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1" y="3314"/>
              <a:ext cx="5758" cy="1006"/>
            </a:xfrm>
            <a:prstGeom prst="rect">
              <a:avLst/>
            </a:prstGeom>
            <a:solidFill>
              <a:schemeClr val="bg1"/>
            </a:solidFill>
            <a:ln w="12699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</a:endParaRPr>
            </a:p>
          </p:txBody>
        </p:sp>
      </p:grpSp>
      <p:pic>
        <p:nvPicPr>
          <p:cNvPr id="3075" name="Picture 14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4450" y="5903913"/>
            <a:ext cx="1835150" cy="3397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22" r:id="rId1"/>
    <p:sldLayoutId id="2147485623" r:id="rId2"/>
    <p:sldLayoutId id="2147485624" r:id="rId3"/>
    <p:sldLayoutId id="2147485625" r:id="rId4"/>
    <p:sldLayoutId id="2147485626" r:id="rId5"/>
    <p:sldLayoutId id="2147485627" r:id="rId6"/>
    <p:sldLayoutId id="2147485628" r:id="rId7"/>
    <p:sldLayoutId id="2147485629" r:id="rId8"/>
    <p:sldLayoutId id="2147485630" r:id="rId9"/>
    <p:sldLayoutId id="2147485631" r:id="rId10"/>
    <p:sldLayoutId id="2147485632" r:id="rId11"/>
  </p:sldLayoutIdLst>
  <p:transition>
    <p:wipe dir="r"/>
  </p:transition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4625" indent="-17462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DC241F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0053A5"/>
        </a:buClr>
        <a:buSzPct val="120000"/>
        <a:buFont typeface="Arial" pitchFamily="34" charset="0"/>
        <a:buChar char="-"/>
        <a:defRPr sz="2000" b="1">
          <a:solidFill>
            <a:schemeClr val="tx1"/>
          </a:solidFill>
          <a:latin typeface="+mn-lt"/>
        </a:defRPr>
      </a:lvl2pPr>
      <a:lvl3pPr marL="738188" indent="-16668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317023"/>
        </a:buClr>
        <a:buSzPct val="9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973138" indent="-1206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3304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4379913" y="6470650"/>
            <a:ext cx="3365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84DE2E5C-82DE-40AA-8025-391AA8CD3667}" type="slidenum">
              <a:rPr lang="en-US" sz="1000" i="1">
                <a:latin typeface="+mn-lt"/>
              </a:rPr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i="1">
              <a:latin typeface="+mn-lt"/>
            </a:endParaRPr>
          </a:p>
        </p:txBody>
      </p:sp>
      <p:pic>
        <p:nvPicPr>
          <p:cNvPr id="4099" name="Picture 19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72363" y="415925"/>
            <a:ext cx="13350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280988" y="738188"/>
            <a:ext cx="8574087" cy="0"/>
          </a:xfrm>
          <a:prstGeom prst="line">
            <a:avLst/>
          </a:prstGeom>
          <a:noFill/>
          <a:ln w="12700">
            <a:solidFill>
              <a:srgbClr val="DC241F"/>
            </a:solidFill>
            <a:round/>
            <a:headEnd/>
            <a:tailEnd/>
          </a:ln>
          <a:effectLst/>
        </p:spPr>
        <p:txBody>
          <a:bodyPr wrap="none" lIns="90488" tIns="44450" rIns="90488" bIns="444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</a:endParaRPr>
          </a:p>
        </p:txBody>
      </p:sp>
      <p:pic>
        <p:nvPicPr>
          <p:cNvPr id="4101" name="Picture 33" descr="uftran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125" y="6443663"/>
            <a:ext cx="11557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37525" y="5984875"/>
            <a:ext cx="917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36" descr="AAD66F94-1E46-4D08-B0F8-92469AFD6FB3@loca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35100" y="6216650"/>
            <a:ext cx="67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33" r:id="rId1"/>
    <p:sldLayoutId id="2147485634" r:id="rId2"/>
    <p:sldLayoutId id="2147485635" r:id="rId3"/>
    <p:sldLayoutId id="2147485636" r:id="rId4"/>
    <p:sldLayoutId id="2147485637" r:id="rId5"/>
    <p:sldLayoutId id="2147485638" r:id="rId6"/>
    <p:sldLayoutId id="2147485639" r:id="rId7"/>
    <p:sldLayoutId id="2147485640" r:id="rId8"/>
    <p:sldLayoutId id="2147485641" r:id="rId9"/>
    <p:sldLayoutId id="2147485642" r:id="rId10"/>
    <p:sldLayoutId id="2147485643" r:id="rId11"/>
  </p:sldLayoutIdLst>
  <p:transition>
    <p:wipe dir="r"/>
  </p:transition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4625" indent="-17462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DC241F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0053A5"/>
        </a:buClr>
        <a:buSzPct val="120000"/>
        <a:buFont typeface="Arial" pitchFamily="34" charset="0"/>
        <a:buChar char="-"/>
        <a:defRPr sz="2000" b="1">
          <a:solidFill>
            <a:schemeClr val="tx1"/>
          </a:solidFill>
          <a:latin typeface="+mn-lt"/>
        </a:defRPr>
      </a:lvl2pPr>
      <a:lvl3pPr marL="738188" indent="-16668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317023"/>
        </a:buClr>
        <a:buSzPct val="9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973138" indent="-1206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3304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590550" y="3600450"/>
            <a:ext cx="7934325" cy="15811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53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2432" y="4952659"/>
            <a:ext cx="51689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lvl="0" indent="-227013" algn="ctr" eaLnBrk="0" hangingPunct="0">
              <a:lnSpc>
                <a:spcPct val="85000"/>
              </a:lnSpc>
              <a:spcBef>
                <a:spcPts val="0"/>
              </a:spcBef>
              <a:buClr>
                <a:srgbClr val="0053A1"/>
              </a:buCl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Dr. John R. Samson, Jr.</a:t>
            </a:r>
          </a:p>
          <a:p>
            <a:pPr marL="227013" lvl="0" indent="-227013" algn="ctr" eaLnBrk="0" hangingPunct="0">
              <a:lnSpc>
                <a:spcPct val="85000"/>
              </a:lnSpc>
              <a:spcBef>
                <a:spcPts val="0"/>
              </a:spcBef>
              <a:buClr>
                <a:srgbClr val="0053A1"/>
              </a:buCl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Honeywell Defense &amp; Space, Clearwater, FL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1165" y="3100001"/>
            <a:ext cx="711143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Précis</a:t>
            </a:r>
          </a:p>
          <a:p>
            <a:pPr algn="ctr"/>
            <a:r>
              <a:rPr lang="en-US" dirty="0" smtClean="0"/>
              <a:t> </a:t>
            </a:r>
            <a:endParaRPr lang="en-US" sz="500" dirty="0" smtClean="0"/>
          </a:p>
          <a:p>
            <a:pPr algn="ctr"/>
            <a:r>
              <a:rPr lang="en-US" sz="2000" dirty="0" smtClean="0"/>
              <a:t>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High Performance Embedded Computing Workshop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479391" y="4179501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16 September 2010</a:t>
            </a: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632" y="722313"/>
            <a:ext cx="8318500" cy="1905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Dependable Multiprocessor (DM) Implementation for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Nano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-satellite and CubeSat Applications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(Challenging Packaging for High Performance Embedded Computing)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9262"/>
          </a:xfrm>
        </p:spPr>
        <p:txBody>
          <a:bodyPr/>
          <a:lstStyle/>
          <a:p>
            <a:r>
              <a:rPr lang="en-US" sz="2400" dirty="0" smtClean="0"/>
              <a:t>Overview</a:t>
            </a:r>
          </a:p>
        </p:txBody>
      </p:sp>
      <p:sp>
        <p:nvSpPr>
          <p:cNvPr id="568321" name="Rectangle 1"/>
          <p:cNvSpPr>
            <a:spLocks noChangeArrowheads="1"/>
          </p:cNvSpPr>
          <p:nvPr/>
        </p:nvSpPr>
        <p:spPr bwMode="auto">
          <a:xfrm>
            <a:off x="342900" y="1001592"/>
            <a:ext cx="85598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Space ap</a:t>
            </a:r>
            <a:r>
              <a:rPr lang="en-US" sz="2000" dirty="0" smtClean="0">
                <a:ea typeface="Times New Roman" pitchFamily="18" charset="0"/>
              </a:rPr>
              <a:t>plications have been, and will continue to be, subject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ea typeface="Times New Roman" pitchFamily="18" charset="0"/>
              </a:rPr>
              <a:t>    severe size, weight, and power constraints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endParaRPr kumimoji="0" lang="en-US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hangingPunct="0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aseline="0" dirty="0" smtClean="0">
                <a:ea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</a:t>
            </a:r>
            <a:r>
              <a:rPr lang="en-US" sz="2000" dirty="0" smtClean="0">
                <a:ea typeface="Times New Roman" pitchFamily="18" charset="0"/>
              </a:rPr>
              <a:t>need for/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use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high performanc</a:t>
            </a:r>
            <a:r>
              <a:rPr lang="en-US" sz="2000" dirty="0" smtClean="0">
                <a:ea typeface="Times New Roman" pitchFamily="18" charset="0"/>
              </a:rPr>
              <a:t>e embedded computing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space exacerbates the size, weight, and power proble</a:t>
            </a:r>
            <a:r>
              <a:rPr lang="en-US" sz="2000" dirty="0" smtClean="0">
                <a:ea typeface="Times New Roman" pitchFamily="18" charset="0"/>
              </a:rPr>
              <a:t>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ea typeface="Times New Roman" pitchFamily="18" charset="0"/>
              </a:rPr>
              <a:t>   Flying high performance embedded computing in </a:t>
            </a:r>
            <a:r>
              <a:rPr lang="en-US" sz="2000" dirty="0" err="1" smtClean="0">
                <a:ea typeface="Times New Roman" pitchFamily="18" charset="0"/>
              </a:rPr>
              <a:t>nano</a:t>
            </a:r>
            <a:r>
              <a:rPr lang="en-US" sz="2000" dirty="0" smtClean="0">
                <a:ea typeface="Times New Roman" pitchFamily="18" charset="0"/>
              </a:rPr>
              <a:t>-satellite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ea typeface="Times New Roman" pitchFamily="18" charset="0"/>
              </a:rPr>
              <a:t>     and CubeSat applications presents unique problems which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ea typeface="Times New Roman" pitchFamily="18" charset="0"/>
              </a:rPr>
              <a:t>     require unique solutions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hangingPunct="0">
              <a:spcAft>
                <a:spcPts val="0"/>
              </a:spcAft>
              <a:buFont typeface="Arial" pitchFamily="34" charset="0"/>
              <a:buChar char="•"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Small, light-weight, low power, COTS </a:t>
            </a:r>
            <a:r>
              <a:rPr lang="en-US" sz="2000" dirty="0" smtClean="0">
                <a:ea typeface="Times New Roman" pitchFamily="18" charset="0"/>
              </a:rPr>
              <a:t>Computer-on-Module (COM),</a:t>
            </a:r>
          </a:p>
          <a:p>
            <a:pPr lvl="0" eaLnBrk="0" hangingPunct="0">
              <a:spcAft>
                <a:spcPts val="0"/>
              </a:spcAft>
            </a:pPr>
            <a:r>
              <a:rPr lang="en-US" sz="2000" dirty="0" smtClean="0">
                <a:ea typeface="Times New Roman" pitchFamily="18" charset="0"/>
              </a:rPr>
              <a:t>     e.g., </a:t>
            </a:r>
            <a:r>
              <a:rPr lang="en-US" sz="2000" dirty="0" err="1" smtClean="0">
                <a:ea typeface="Times New Roman" pitchFamily="18" charset="0"/>
              </a:rPr>
              <a:t>G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umstix</a:t>
            </a:r>
            <a:r>
              <a:rPr lang="en-US" sz="2000" dirty="0" smtClean="0">
                <a:ea typeface="Times New Roman" pitchFamily="18" charset="0"/>
              </a:rPr>
              <a:t>, technologies are potential solutions to the size,</a:t>
            </a:r>
          </a:p>
          <a:p>
            <a:pPr lvl="0" eaLnBrk="0" hangingPunct="0">
              <a:spcAft>
                <a:spcPts val="0"/>
              </a:spcAft>
            </a:pPr>
            <a:r>
              <a:rPr lang="en-US" sz="2000" dirty="0" smtClean="0">
                <a:ea typeface="Times New Roman" pitchFamily="18" charset="0"/>
              </a:rPr>
              <a:t>     weight, and power problems</a:t>
            </a:r>
          </a:p>
          <a:p>
            <a:pPr lvl="0" eaLnBrk="0" hangingPunct="0">
              <a:spcAft>
                <a:spcPts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Platform-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and technology-independent Dependable Multiprocessor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ea typeface="Times New Roman" pitchFamily="18" charset="0"/>
              </a:rPr>
              <a:t> 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Middleware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DMM)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000" dirty="0" smtClean="0">
                <a:ea typeface="Times New Roman" pitchFamily="18" charset="0"/>
              </a:rPr>
              <a:t>allows COMs to be used in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nano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-satellite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ea typeface="Times New Roman" pitchFamily="18" charset="0"/>
              </a:rPr>
              <a:t>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Cubesat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ap</a:t>
            </a:r>
            <a:r>
              <a:rPr lang="en-US" sz="2000" dirty="0" smtClean="0">
                <a:ea typeface="Times New Roman" pitchFamily="18" charset="0"/>
              </a:rPr>
              <a:t>plications</a:t>
            </a:r>
            <a:endParaRPr kumimoji="0" lang="en-US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0" y="3238663"/>
            <a:ext cx="1752600" cy="215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007915" y="2922201"/>
            <a:ext cx="2890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P-POD After CubeSat Ejection ^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711200" y="5484168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*  Excerpted from “CubeSat: The Development and Launch Support Infrastructure for Eighteen Different </a:t>
            </a:r>
          </a:p>
          <a:p>
            <a:r>
              <a:rPr lang="en-US" dirty="0" smtClean="0"/>
              <a:t>    Satellite Customers on One Launch,” </a:t>
            </a:r>
            <a:r>
              <a:rPr lang="en-US" dirty="0" err="1" smtClean="0"/>
              <a:t>Jordi</a:t>
            </a:r>
            <a:r>
              <a:rPr lang="en-US" dirty="0" smtClean="0"/>
              <a:t> </a:t>
            </a:r>
            <a:r>
              <a:rPr lang="en-US" dirty="0" err="1" smtClean="0"/>
              <a:t>Puig-Suari</a:t>
            </a:r>
            <a:r>
              <a:rPr lang="en-US" dirty="0" smtClean="0"/>
              <a:t>, Clark Turner, &amp; Robert J. Twiggs, California</a:t>
            </a:r>
          </a:p>
          <a:p>
            <a:r>
              <a:rPr lang="en-US" dirty="0" smtClean="0"/>
              <a:t>    Polytechnic University, 15th Annual Utah State University Conference on Small Satellites</a:t>
            </a:r>
          </a:p>
          <a:p>
            <a:endParaRPr lang="en-US" sz="400" dirty="0" smtClean="0"/>
          </a:p>
          <a:p>
            <a:r>
              <a:rPr lang="en-US" dirty="0" smtClean="0"/>
              <a:t>^  Excerpted from </a:t>
            </a:r>
            <a:r>
              <a:rPr lang="en-US" dirty="0" err="1" smtClean="0"/>
              <a:t>Nanosatellite</a:t>
            </a:r>
            <a:r>
              <a:rPr lang="en-US" dirty="0" smtClean="0"/>
              <a:t> Separation Proposal, “</a:t>
            </a:r>
            <a:r>
              <a:rPr lang="en-US" dirty="0" err="1" smtClean="0"/>
              <a:t>Nanosatellite</a:t>
            </a:r>
            <a:r>
              <a:rPr lang="en-US" dirty="0" smtClean="0"/>
              <a:t> Separation Experiment Using a P-POD</a:t>
            </a:r>
          </a:p>
          <a:p>
            <a:r>
              <a:rPr lang="en-US" dirty="0" smtClean="0"/>
              <a:t>    Deployment Mechanism,” John </a:t>
            </a:r>
            <a:r>
              <a:rPr lang="en-US" dirty="0" err="1" smtClean="0"/>
              <a:t>Sangree</a:t>
            </a:r>
            <a:r>
              <a:rPr lang="en-US" dirty="0" smtClean="0"/>
              <a:t>, the University of Texas at Austin, circa 2007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3715" y="191701"/>
            <a:ext cx="4261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Size and Weight Challenges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48615" y="725101"/>
            <a:ext cx="6558206" cy="2200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 </a:t>
            </a:r>
            <a:r>
              <a:rPr lang="en-US" sz="1800" dirty="0" err="1" smtClean="0"/>
              <a:t>CubeSats</a:t>
            </a:r>
            <a:r>
              <a:rPr lang="en-US" sz="1800" dirty="0" smtClean="0"/>
              <a:t>  are flown in various sizes</a:t>
            </a:r>
          </a:p>
          <a:p>
            <a:pPr lvl="1"/>
            <a:r>
              <a:rPr lang="en-US" sz="1600" dirty="0" smtClean="0"/>
              <a:t>-  1U and 3U </a:t>
            </a:r>
            <a:r>
              <a:rPr lang="en-US" sz="1600" dirty="0" err="1" smtClean="0"/>
              <a:t>CubeSats</a:t>
            </a:r>
            <a:r>
              <a:rPr lang="en-US" sz="1600" dirty="0" smtClean="0"/>
              <a:t> are the most popular</a:t>
            </a:r>
          </a:p>
          <a:p>
            <a:pPr lvl="1"/>
            <a:r>
              <a:rPr lang="en-US" sz="1600" dirty="0" smtClean="0"/>
              <a:t>-  6U and 12U </a:t>
            </a:r>
            <a:r>
              <a:rPr lang="en-US" sz="1600" dirty="0" err="1" smtClean="0"/>
              <a:t>CubeSats</a:t>
            </a:r>
            <a:r>
              <a:rPr lang="en-US" sz="1600" dirty="0" smtClean="0"/>
              <a:t> are on the drawing boards</a:t>
            </a:r>
          </a:p>
          <a:p>
            <a:pPr lvl="1"/>
            <a:endParaRPr lang="en-US" sz="7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1U and 3U </a:t>
            </a:r>
            <a:r>
              <a:rPr lang="en-US" sz="1800" dirty="0" err="1" smtClean="0"/>
              <a:t>CubeSats</a:t>
            </a:r>
            <a:r>
              <a:rPr lang="en-US" sz="1800" dirty="0" smtClean="0"/>
              <a:t> are launched from P-PODs </a:t>
            </a:r>
          </a:p>
          <a:p>
            <a:r>
              <a:rPr lang="en-US" sz="1800" dirty="0" smtClean="0"/>
              <a:t>    (Poly-</a:t>
            </a:r>
            <a:r>
              <a:rPr lang="en-US" sz="1800" dirty="0" err="1" smtClean="0"/>
              <a:t>Picosatellite</a:t>
            </a:r>
            <a:r>
              <a:rPr lang="en-US" sz="1800" dirty="0" smtClean="0"/>
              <a:t> Orbital </a:t>
            </a:r>
            <a:r>
              <a:rPr lang="en-US" sz="1800" dirty="0" err="1" smtClean="0"/>
              <a:t>Deployers</a:t>
            </a:r>
            <a:r>
              <a:rPr lang="en-US" sz="1800" dirty="0" smtClean="0"/>
              <a:t>)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 A P-POD can launch three (3) 1U </a:t>
            </a:r>
            <a:r>
              <a:rPr lang="en-US" sz="1800" dirty="0" err="1" smtClean="0"/>
              <a:t>CubeSats</a:t>
            </a:r>
            <a:r>
              <a:rPr lang="en-US" sz="1800" dirty="0" smtClean="0"/>
              <a:t>, one (1) 1U</a:t>
            </a:r>
          </a:p>
          <a:p>
            <a:r>
              <a:rPr lang="en-US" sz="1800" dirty="0" smtClean="0"/>
              <a:t>    and one (1) 2U CubeSat, or one (1) 3U CubeSat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0438" y="3341688"/>
            <a:ext cx="1414462" cy="19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673100" y="2922201"/>
            <a:ext cx="525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Prototype CubeSat Launcher and CubeSat Models *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522015" y="3493701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P-POD</a:t>
            </a:r>
          </a:p>
          <a:p>
            <a:pPr algn="ctr"/>
            <a:r>
              <a:rPr lang="en-US" sz="1400" dirty="0" smtClean="0"/>
              <a:t>Launcher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3594100" y="3695700"/>
            <a:ext cx="825500" cy="1524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4445815" y="4331901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Launch</a:t>
            </a:r>
          </a:p>
          <a:p>
            <a:pPr algn="ctr"/>
            <a:r>
              <a:rPr lang="en-US" sz="1400" dirty="0" smtClean="0"/>
              <a:t>Spring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3327400" y="4152900"/>
            <a:ext cx="1016000" cy="3810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165915" y="3404801"/>
            <a:ext cx="19335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1U CubeSat</a:t>
            </a:r>
          </a:p>
          <a:p>
            <a:pPr algn="ctr"/>
            <a:r>
              <a:rPr lang="en-US" dirty="0" smtClean="0"/>
              <a:t>(10 cm x 10 cm x 10 cm)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206500" y="3911600"/>
            <a:ext cx="1295400" cy="3683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15" y="166301"/>
            <a:ext cx="6849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Power Challenges – Generation &amp; Dissipation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193800" y="1358900"/>
            <a:ext cx="927100" cy="9271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618" y="979101"/>
            <a:ext cx="3135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Axial View of P-POD Launcher</a:t>
            </a:r>
            <a:endParaRPr lang="en-US" sz="1600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900" y="1384300"/>
            <a:ext cx="21336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2"/>
          <p:cNvGrpSpPr/>
          <p:nvPr/>
        </p:nvGrpSpPr>
        <p:grpSpPr>
          <a:xfrm>
            <a:off x="4310380" y="1409700"/>
            <a:ext cx="833119" cy="1752600"/>
            <a:chOff x="3903980" y="1282700"/>
            <a:chExt cx="833119" cy="17526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013200" y="1282700"/>
              <a:ext cx="609600" cy="17526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91380" y="1282700"/>
              <a:ext cx="45719" cy="17526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03980" y="1282700"/>
              <a:ext cx="45719" cy="17526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076700" y="1320800"/>
              <a:ext cx="495300" cy="16891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flipH="1">
              <a:off x="4597399" y="2951480"/>
              <a:ext cx="101601" cy="83820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 flipH="1">
              <a:off x="3949699" y="2951480"/>
              <a:ext cx="101601" cy="83820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287315" y="826701"/>
            <a:ext cx="2302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3U CubeSat with Hinged </a:t>
            </a:r>
          </a:p>
          <a:p>
            <a:pPr algn="ctr"/>
            <a:r>
              <a:rPr lang="en-US" sz="1400" dirty="0" smtClean="0"/>
              <a:t>Solar Panels Deployed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295400" y="1460500"/>
            <a:ext cx="711200" cy="711200"/>
          </a:xfrm>
          <a:prstGeom prst="rect">
            <a:avLst/>
          </a:prstGeom>
          <a:solidFill>
            <a:schemeClr val="tx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" name="Group 15"/>
          <p:cNvGrpSpPr/>
          <p:nvPr/>
        </p:nvGrpSpPr>
        <p:grpSpPr>
          <a:xfrm>
            <a:off x="1224280" y="1498600"/>
            <a:ext cx="858519" cy="571500"/>
            <a:chOff x="1224280" y="1371600"/>
            <a:chExt cx="858519" cy="5715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224280" y="13843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037080" y="13716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16"/>
          <p:cNvGrpSpPr/>
          <p:nvPr/>
        </p:nvGrpSpPr>
        <p:grpSpPr>
          <a:xfrm rot="16200000">
            <a:off x="1211581" y="1536700"/>
            <a:ext cx="858519" cy="571500"/>
            <a:chOff x="1224280" y="1371600"/>
            <a:chExt cx="858519" cy="5715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224280" y="13843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37080" y="13716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626415" y="2642801"/>
            <a:ext cx="2302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3U CubeSat with Hinged </a:t>
            </a:r>
          </a:p>
          <a:p>
            <a:pPr algn="ctr"/>
            <a:r>
              <a:rPr lang="en-US" sz="1400" dirty="0" smtClean="0"/>
              <a:t>Solar Panels Folded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16200000" flipV="1">
            <a:off x="1619250" y="1974850"/>
            <a:ext cx="812800" cy="5715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835400" y="2349500"/>
            <a:ext cx="800100" cy="4064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422445" y="3417501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Hinges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4813300" y="3276600"/>
            <a:ext cx="279400" cy="1016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6200000" flipV="1">
            <a:off x="4368800" y="3276600"/>
            <a:ext cx="279400" cy="1016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4193845" y="814001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Solar Panels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rot="16200000" flipH="1">
            <a:off x="4914900" y="1155700"/>
            <a:ext cx="279400" cy="1016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rot="5400000">
            <a:off x="4254500" y="1181100"/>
            <a:ext cx="279400" cy="1016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6200000" flipH="1">
            <a:off x="4356100" y="1333500"/>
            <a:ext cx="647700" cy="889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3" name="Group 173"/>
          <p:cNvGrpSpPr/>
          <p:nvPr/>
        </p:nvGrpSpPr>
        <p:grpSpPr>
          <a:xfrm>
            <a:off x="716279" y="4809490"/>
            <a:ext cx="1010919" cy="985519"/>
            <a:chOff x="1071879" y="5076190"/>
            <a:chExt cx="1010919" cy="98551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219199" y="5207000"/>
              <a:ext cx="711200" cy="711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148079" y="52578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60879" y="52451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 rot="16200000">
              <a:off x="1548130" y="5695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 rot="16200000">
              <a:off x="1535430" y="48831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037079" y="52451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071879" y="525780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rot="16200000">
              <a:off x="1548130" y="57594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 rot="16200000">
              <a:off x="1535430" y="48196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5" name="Group 75"/>
            <p:cNvGrpSpPr/>
            <p:nvPr/>
          </p:nvGrpSpPr>
          <p:grpSpPr>
            <a:xfrm flipV="1">
              <a:off x="1934210" y="5219699"/>
              <a:ext cx="123189" cy="622300"/>
              <a:chOff x="2124710" y="4660899"/>
              <a:chExt cx="123189" cy="622300"/>
            </a:xfrm>
          </p:grpSpPr>
          <p:sp>
            <p:nvSpPr>
              <p:cNvPr id="63" name="Rectangle 62"/>
              <p:cNvSpPr/>
              <p:nvPr/>
            </p:nvSpPr>
            <p:spPr bwMode="auto">
              <a:xfrm rot="16200000" flipV="1">
                <a:off x="2129155" y="52152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6200000" flipV="1">
                <a:off x="2179955" y="46564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6" name="Group 76"/>
            <p:cNvGrpSpPr/>
            <p:nvPr/>
          </p:nvGrpSpPr>
          <p:grpSpPr>
            <a:xfrm flipH="1">
              <a:off x="1096010" y="5245099"/>
              <a:ext cx="123189" cy="622300"/>
              <a:chOff x="2124710" y="4660899"/>
              <a:chExt cx="123189" cy="622300"/>
            </a:xfrm>
          </p:grpSpPr>
          <p:sp>
            <p:nvSpPr>
              <p:cNvPr id="78" name="Rectangle 77"/>
              <p:cNvSpPr/>
              <p:nvPr/>
            </p:nvSpPr>
            <p:spPr bwMode="auto">
              <a:xfrm rot="16200000" flipV="1">
                <a:off x="2129155" y="52152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rot="16200000" flipV="1">
                <a:off x="2179955" y="46564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7" name="Group 79"/>
            <p:cNvGrpSpPr/>
            <p:nvPr/>
          </p:nvGrpSpPr>
          <p:grpSpPr>
            <a:xfrm rot="16200000" flipV="1">
              <a:off x="1477010" y="4838699"/>
              <a:ext cx="123189" cy="622300"/>
              <a:chOff x="2124710" y="4660899"/>
              <a:chExt cx="123189" cy="622300"/>
            </a:xfrm>
          </p:grpSpPr>
          <p:sp>
            <p:nvSpPr>
              <p:cNvPr id="81" name="Rectangle 80"/>
              <p:cNvSpPr/>
              <p:nvPr/>
            </p:nvSpPr>
            <p:spPr bwMode="auto">
              <a:xfrm rot="16200000" flipV="1">
                <a:off x="2129155" y="52152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 rot="16200000" flipV="1">
                <a:off x="2179955" y="46564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8" name="Group 82"/>
            <p:cNvGrpSpPr/>
            <p:nvPr/>
          </p:nvGrpSpPr>
          <p:grpSpPr>
            <a:xfrm rot="5400000" flipV="1">
              <a:off x="1527810" y="5676899"/>
              <a:ext cx="123189" cy="622300"/>
              <a:chOff x="2124710" y="4660899"/>
              <a:chExt cx="123189" cy="622300"/>
            </a:xfrm>
          </p:grpSpPr>
          <p:sp>
            <p:nvSpPr>
              <p:cNvPr id="84" name="Rectangle 83"/>
              <p:cNvSpPr/>
              <p:nvPr/>
            </p:nvSpPr>
            <p:spPr bwMode="auto">
              <a:xfrm rot="16200000" flipV="1">
                <a:off x="2129155" y="52152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 rot="16200000" flipV="1">
                <a:off x="2179955" y="4656454"/>
                <a:ext cx="63500" cy="72389"/>
              </a:xfrm>
              <a:prstGeom prst="rect">
                <a:avLst/>
              </a:prstGeom>
              <a:solidFill>
                <a:schemeClr val="tx1"/>
              </a:solidFill>
              <a:ln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88" name="Straight Arrow Connector 87"/>
          <p:cNvCxnSpPr/>
          <p:nvPr/>
        </p:nvCxnSpPr>
        <p:spPr bwMode="auto">
          <a:xfrm rot="5400000">
            <a:off x="1244600" y="3289300"/>
            <a:ext cx="1524000" cy="1320800"/>
          </a:xfrm>
          <a:prstGeom prst="straightConnector1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3887015" y="3912801"/>
            <a:ext cx="16466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3U CubeSat with </a:t>
            </a:r>
          </a:p>
          <a:p>
            <a:pPr algn="ctr"/>
            <a:r>
              <a:rPr lang="en-US" sz="1400" dirty="0" smtClean="0"/>
              <a:t>Hinged  Solar</a:t>
            </a:r>
          </a:p>
          <a:p>
            <a:pPr algn="ctr"/>
            <a:r>
              <a:rPr lang="en-US" sz="1400" dirty="0" smtClean="0"/>
              <a:t>Panels Partially </a:t>
            </a:r>
          </a:p>
          <a:p>
            <a:pPr algn="ctr"/>
            <a:r>
              <a:rPr lang="en-US" sz="1400" dirty="0" smtClean="0"/>
              <a:t>Deployed</a:t>
            </a:r>
            <a:endParaRPr lang="en-US" sz="1400" dirty="0"/>
          </a:p>
        </p:txBody>
      </p:sp>
      <p:sp>
        <p:nvSpPr>
          <p:cNvPr id="94" name="Rectangle 93"/>
          <p:cNvSpPr/>
          <p:nvPr/>
        </p:nvSpPr>
        <p:spPr>
          <a:xfrm>
            <a:off x="7201715" y="3620701"/>
            <a:ext cx="16466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3U CubeSat with </a:t>
            </a:r>
          </a:p>
          <a:p>
            <a:pPr algn="ctr"/>
            <a:r>
              <a:rPr lang="en-US" sz="1400" dirty="0" smtClean="0"/>
              <a:t>Hinged Solar</a:t>
            </a:r>
          </a:p>
          <a:p>
            <a:pPr algn="ctr"/>
            <a:r>
              <a:rPr lang="en-US" sz="1400" dirty="0" smtClean="0"/>
              <a:t>Panels Fully </a:t>
            </a:r>
          </a:p>
          <a:p>
            <a:pPr algn="ctr"/>
            <a:r>
              <a:rPr lang="en-US" sz="1400" dirty="0" smtClean="0"/>
              <a:t>Deployed</a:t>
            </a:r>
            <a:endParaRPr lang="en-US" sz="1400" dirty="0"/>
          </a:p>
        </p:txBody>
      </p:sp>
      <p:sp>
        <p:nvSpPr>
          <p:cNvPr id="96" name="Rectangle 95"/>
          <p:cNvSpPr/>
          <p:nvPr/>
        </p:nvSpPr>
        <p:spPr bwMode="auto">
          <a:xfrm>
            <a:off x="3378200" y="4940301"/>
            <a:ext cx="711200" cy="711200"/>
          </a:xfrm>
          <a:prstGeom prst="rect">
            <a:avLst/>
          </a:prstGeom>
          <a:solidFill>
            <a:schemeClr val="tx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9" name="Group 156"/>
          <p:cNvGrpSpPr/>
          <p:nvPr/>
        </p:nvGrpSpPr>
        <p:grpSpPr>
          <a:xfrm>
            <a:off x="4093211" y="4902201"/>
            <a:ext cx="925829" cy="558800"/>
            <a:chOff x="4423411" y="4902201"/>
            <a:chExt cx="925829" cy="558800"/>
          </a:xfrm>
        </p:grpSpPr>
        <p:sp>
          <p:nvSpPr>
            <p:cNvPr id="156" name="Rectangle 155"/>
            <p:cNvSpPr/>
            <p:nvPr/>
          </p:nvSpPr>
          <p:spPr bwMode="auto">
            <a:xfrm rot="18900000" flipH="1">
              <a:off x="4640580" y="49022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 rot="2700000">
              <a:off x="5046980" y="48768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 rot="5400000">
              <a:off x="4427856" y="49485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 rot="5400000">
              <a:off x="4808856" y="53168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7" name="Rectangle 116"/>
          <p:cNvSpPr/>
          <p:nvPr/>
        </p:nvSpPr>
        <p:spPr bwMode="auto">
          <a:xfrm>
            <a:off x="6921499" y="4749800"/>
            <a:ext cx="711200" cy="711200"/>
          </a:xfrm>
          <a:prstGeom prst="rect">
            <a:avLst/>
          </a:prstGeom>
          <a:solidFill>
            <a:schemeClr val="tx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0" name="Group 144"/>
          <p:cNvGrpSpPr/>
          <p:nvPr/>
        </p:nvGrpSpPr>
        <p:grpSpPr>
          <a:xfrm>
            <a:off x="7636510" y="4762500"/>
            <a:ext cx="1262381" cy="63500"/>
            <a:chOff x="7700010" y="5181600"/>
            <a:chExt cx="1262381" cy="63500"/>
          </a:xfrm>
        </p:grpSpPr>
        <p:sp>
          <p:nvSpPr>
            <p:cNvPr id="127" name="Rectangle 126"/>
            <p:cNvSpPr/>
            <p:nvPr/>
          </p:nvSpPr>
          <p:spPr bwMode="auto">
            <a:xfrm rot="5400000">
              <a:off x="7704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rot="5400000">
              <a:off x="8339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rot="16200000">
              <a:off x="8037830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rot="16200000">
              <a:off x="8660131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1" name="Rectangle 140"/>
          <p:cNvSpPr/>
          <p:nvPr/>
        </p:nvSpPr>
        <p:spPr bwMode="auto">
          <a:xfrm rot="16200000">
            <a:off x="5955030" y="5137150"/>
            <a:ext cx="45719" cy="558800"/>
          </a:xfrm>
          <a:prstGeom prst="rect">
            <a:avLst/>
          </a:prstGeom>
          <a:solidFill>
            <a:schemeClr val="tx2">
              <a:lumMod val="6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 rot="16200000">
            <a:off x="6577331" y="5137150"/>
            <a:ext cx="45719" cy="558800"/>
          </a:xfrm>
          <a:prstGeom prst="rect">
            <a:avLst/>
          </a:prstGeom>
          <a:solidFill>
            <a:schemeClr val="tx2">
              <a:lumMod val="6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>
            <a:off x="6256655" y="5380355"/>
            <a:ext cx="63500" cy="72389"/>
          </a:xfrm>
          <a:prstGeom prst="rect">
            <a:avLst/>
          </a:prstGeom>
          <a:solidFill>
            <a:schemeClr val="tx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>
            <a:off x="6866255" y="5380355"/>
            <a:ext cx="63500" cy="72389"/>
          </a:xfrm>
          <a:prstGeom prst="rect">
            <a:avLst/>
          </a:prstGeom>
          <a:solidFill>
            <a:schemeClr val="tx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1" name="Group 145"/>
          <p:cNvGrpSpPr/>
          <p:nvPr/>
        </p:nvGrpSpPr>
        <p:grpSpPr>
          <a:xfrm rot="5400000">
            <a:off x="6938010" y="6032501"/>
            <a:ext cx="1262381" cy="63500"/>
            <a:chOff x="7700010" y="5181600"/>
            <a:chExt cx="1262381" cy="63500"/>
          </a:xfrm>
        </p:grpSpPr>
        <p:sp>
          <p:nvSpPr>
            <p:cNvPr id="147" name="Rectangle 146"/>
            <p:cNvSpPr/>
            <p:nvPr/>
          </p:nvSpPr>
          <p:spPr bwMode="auto">
            <a:xfrm rot="5400000">
              <a:off x="7704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rot="5400000">
              <a:off x="8339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rot="16200000">
              <a:off x="8037830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 rot="16200000">
              <a:off x="8660131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2" name="Group 150"/>
          <p:cNvGrpSpPr/>
          <p:nvPr/>
        </p:nvGrpSpPr>
        <p:grpSpPr>
          <a:xfrm rot="16200000" flipV="1">
            <a:off x="6315710" y="4102101"/>
            <a:ext cx="1262381" cy="63500"/>
            <a:chOff x="7700010" y="5181600"/>
            <a:chExt cx="1262381" cy="63500"/>
          </a:xfrm>
        </p:grpSpPr>
        <p:sp>
          <p:nvSpPr>
            <p:cNvPr id="152" name="Rectangle 151"/>
            <p:cNvSpPr/>
            <p:nvPr/>
          </p:nvSpPr>
          <p:spPr bwMode="auto">
            <a:xfrm rot="5400000">
              <a:off x="7704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 rot="5400000">
              <a:off x="8339455" y="5177155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 rot="16200000">
              <a:off x="8037830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 rot="16200000">
              <a:off x="8660131" y="4933950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3" name="Group 172"/>
          <p:cNvGrpSpPr/>
          <p:nvPr/>
        </p:nvGrpSpPr>
        <p:grpSpPr>
          <a:xfrm>
            <a:off x="2711452" y="5524501"/>
            <a:ext cx="708660" cy="558800"/>
            <a:chOff x="3041652" y="5524501"/>
            <a:chExt cx="708660" cy="558800"/>
          </a:xfrm>
        </p:grpSpPr>
        <p:sp>
          <p:nvSpPr>
            <p:cNvPr id="159" name="Rectangle 158"/>
            <p:cNvSpPr/>
            <p:nvPr/>
          </p:nvSpPr>
          <p:spPr bwMode="auto">
            <a:xfrm rot="2700000">
              <a:off x="3448052" y="55499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 rot="18900000" flipH="1">
              <a:off x="3041652" y="55245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 rot="16200000" flipH="1">
              <a:off x="3642995" y="55962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 rot="16200000" flipH="1">
              <a:off x="3236595" y="59645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5" name="Group 162"/>
          <p:cNvGrpSpPr/>
          <p:nvPr/>
        </p:nvGrpSpPr>
        <p:grpSpPr>
          <a:xfrm rot="5400000">
            <a:off x="3394711" y="5816602"/>
            <a:ext cx="925829" cy="558800"/>
            <a:chOff x="4423411" y="4902201"/>
            <a:chExt cx="925829" cy="558800"/>
          </a:xfrm>
        </p:grpSpPr>
        <p:sp>
          <p:nvSpPr>
            <p:cNvPr id="164" name="Rectangle 163"/>
            <p:cNvSpPr/>
            <p:nvPr/>
          </p:nvSpPr>
          <p:spPr bwMode="auto">
            <a:xfrm rot="18900000" flipH="1">
              <a:off x="4640580" y="49022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 rot="2700000">
              <a:off x="5046980" y="48768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 rot="5400000">
              <a:off x="4427856" y="49485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 rot="5400000">
              <a:off x="4808856" y="53168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8" name="Group 167"/>
          <p:cNvGrpSpPr/>
          <p:nvPr/>
        </p:nvGrpSpPr>
        <p:grpSpPr>
          <a:xfrm rot="16200000">
            <a:off x="3140712" y="4216401"/>
            <a:ext cx="925829" cy="558800"/>
            <a:chOff x="4423411" y="4902201"/>
            <a:chExt cx="925829" cy="558800"/>
          </a:xfrm>
        </p:grpSpPr>
        <p:sp>
          <p:nvSpPr>
            <p:cNvPr id="169" name="Rectangle 168"/>
            <p:cNvSpPr/>
            <p:nvPr/>
          </p:nvSpPr>
          <p:spPr bwMode="auto">
            <a:xfrm rot="18900000" flipH="1">
              <a:off x="4640580" y="49022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 rot="2700000">
              <a:off x="5046980" y="4876801"/>
              <a:ext cx="45719" cy="558800"/>
            </a:xfrm>
            <a:prstGeom prst="rect">
              <a:avLst/>
            </a:prstGeom>
            <a:solidFill>
              <a:schemeClr val="tx2">
                <a:lumMod val="65000"/>
              </a:schemeClr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 rot="5400000">
              <a:off x="4427856" y="49485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 rot="5400000">
              <a:off x="4808856" y="5316856"/>
              <a:ext cx="63500" cy="72389"/>
            </a:xfrm>
            <a:prstGeom prst="rect">
              <a:avLst/>
            </a:prstGeom>
            <a:solidFill>
              <a:schemeClr val="tx1"/>
            </a:solidFill>
            <a:ln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6" name="Right Arrow 175"/>
          <p:cNvSpPr/>
          <p:nvPr/>
        </p:nvSpPr>
        <p:spPr bwMode="auto">
          <a:xfrm>
            <a:off x="1955800" y="5080000"/>
            <a:ext cx="431800" cy="330200"/>
          </a:xfrm>
          <a:prstGeom prst="rightArrow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" name="Right Arrow 176"/>
          <p:cNvSpPr/>
          <p:nvPr/>
        </p:nvSpPr>
        <p:spPr bwMode="auto">
          <a:xfrm>
            <a:off x="5016500" y="5080000"/>
            <a:ext cx="431800" cy="330200"/>
          </a:xfrm>
          <a:prstGeom prst="rightArrow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ight Arrow 177"/>
          <p:cNvSpPr/>
          <p:nvPr/>
        </p:nvSpPr>
        <p:spPr bwMode="auto">
          <a:xfrm>
            <a:off x="2705100" y="1892300"/>
            <a:ext cx="431800" cy="330200"/>
          </a:xfrm>
          <a:prstGeom prst="rightArrow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ight Arrow 178"/>
          <p:cNvSpPr/>
          <p:nvPr/>
        </p:nvSpPr>
        <p:spPr bwMode="auto">
          <a:xfrm>
            <a:off x="5461000" y="1892300"/>
            <a:ext cx="431800" cy="330200"/>
          </a:xfrm>
          <a:prstGeom prst="rightArrow">
            <a:avLst/>
          </a:prstGeom>
          <a:noFill/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96615" y="5551101"/>
            <a:ext cx="261538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Solar panels can be one- </a:t>
            </a:r>
          </a:p>
          <a:p>
            <a:r>
              <a:rPr lang="en-US" sz="1400" dirty="0" smtClean="0"/>
              <a:t>    sided or two-sided</a:t>
            </a:r>
          </a:p>
          <a:p>
            <a:endParaRPr lang="en-US" sz="2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 Solar cells can  also cover</a:t>
            </a:r>
          </a:p>
          <a:p>
            <a:r>
              <a:rPr lang="en-US" sz="1400" dirty="0" smtClean="0"/>
              <a:t>    the sides of the CubeSat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822700" y="825500"/>
            <a:ext cx="4978400" cy="449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1600" kern="0" dirty="0" err="1">
                <a:latin typeface="+mn-lt"/>
                <a:ea typeface="+mj-ea"/>
                <a:cs typeface="+mj-cs"/>
              </a:rPr>
              <a:t>Gumstix</a:t>
            </a:r>
            <a:r>
              <a:rPr lang="en-US" sz="1600" kern="0" dirty="0">
                <a:latin typeface="+mn-lt"/>
                <a:ea typeface="+mj-ea"/>
                <a:cs typeface="+mj-cs"/>
              </a:rPr>
              <a:t> Cluster:  </a:t>
            </a:r>
            <a:r>
              <a:rPr lang="en-US" sz="1600" kern="0" dirty="0" smtClean="0">
                <a:latin typeface="+mn-lt"/>
                <a:ea typeface="+mj-ea"/>
                <a:cs typeface="+mj-cs"/>
              </a:rPr>
              <a:t>Seven (7) </a:t>
            </a:r>
            <a:r>
              <a:rPr lang="en-US" sz="1600" kern="0" dirty="0" err="1">
                <a:latin typeface="+mn-lt"/>
                <a:ea typeface="+mj-ea"/>
                <a:cs typeface="+mj-cs"/>
              </a:rPr>
              <a:t>Gumstix</a:t>
            </a:r>
            <a:r>
              <a:rPr lang="en-US" sz="1600" kern="0" dirty="0">
                <a:latin typeface="+mn-lt"/>
                <a:ea typeface="+mj-ea"/>
                <a:cs typeface="+mj-cs"/>
              </a:rPr>
              <a:t> Modules on </a:t>
            </a:r>
            <a:endParaRPr lang="en-US" sz="1600" kern="0" dirty="0" smtClean="0"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1600" kern="0" dirty="0" smtClean="0">
                <a:latin typeface="+mn-lt"/>
                <a:ea typeface="+mj-ea"/>
                <a:cs typeface="+mj-cs"/>
              </a:rPr>
              <a:t>“</a:t>
            </a:r>
            <a:r>
              <a:rPr lang="en-US" sz="1600" kern="0" dirty="0">
                <a:latin typeface="+mn-lt"/>
                <a:ea typeface="+mj-ea"/>
                <a:cs typeface="+mj-cs"/>
              </a:rPr>
              <a:t>Stage Coach” Expansion Board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930400" y="3814763"/>
            <a:ext cx="203200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u="sng" kern="0" dirty="0"/>
              <a:t>CubeSat Side View</a:t>
            </a:r>
            <a:endParaRPr lang="en-US" sz="1600" u="sng" dirty="0"/>
          </a:p>
        </p:txBody>
      </p:sp>
      <p:sp>
        <p:nvSpPr>
          <p:cNvPr id="50" name="Rectangle 49"/>
          <p:cNvSpPr/>
          <p:nvPr/>
        </p:nvSpPr>
        <p:spPr>
          <a:xfrm>
            <a:off x="5346700" y="3814763"/>
            <a:ext cx="208915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u="sng" kern="0" dirty="0"/>
              <a:t>CubeSat Axial View</a:t>
            </a:r>
            <a:endParaRPr lang="en-US" sz="1600" u="sng" dirty="0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 rot="5400000">
            <a:off x="5908675" y="4832350"/>
            <a:ext cx="687388" cy="5984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sp>
        <p:nvSpPr>
          <p:cNvPr id="18450" name="Rectangle 5"/>
          <p:cNvSpPr>
            <a:spLocks noChangeArrowheads="1"/>
          </p:cNvSpPr>
          <p:nvPr/>
        </p:nvSpPr>
        <p:spPr bwMode="auto">
          <a:xfrm>
            <a:off x="1536700" y="4725988"/>
            <a:ext cx="2563813" cy="846137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sp>
        <p:nvSpPr>
          <p:cNvPr id="18451" name="Rectangle 6"/>
          <p:cNvSpPr>
            <a:spLocks noChangeArrowheads="1"/>
          </p:cNvSpPr>
          <p:nvPr/>
        </p:nvSpPr>
        <p:spPr bwMode="auto">
          <a:xfrm>
            <a:off x="5843588" y="4697413"/>
            <a:ext cx="835025" cy="846137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cxnSp>
        <p:nvCxnSpPr>
          <p:cNvPr id="18452" name="Straight Connector 18"/>
          <p:cNvCxnSpPr>
            <a:cxnSpLocks noChangeShapeType="1"/>
          </p:cNvCxnSpPr>
          <p:nvPr/>
        </p:nvCxnSpPr>
        <p:spPr bwMode="auto">
          <a:xfrm rot="5400000">
            <a:off x="2813050" y="5133975"/>
            <a:ext cx="847725" cy="3175"/>
          </a:xfrm>
          <a:prstGeom prst="line">
            <a:avLst/>
          </a:prstGeom>
          <a:noFill/>
          <a:ln w="12699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8453" name="Rectangle 19"/>
          <p:cNvSpPr>
            <a:spLocks noChangeArrowheads="1"/>
          </p:cNvSpPr>
          <p:nvPr/>
        </p:nvSpPr>
        <p:spPr bwMode="auto">
          <a:xfrm rot="5400000">
            <a:off x="1626394" y="4793457"/>
            <a:ext cx="679450" cy="7159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sp>
        <p:nvSpPr>
          <p:cNvPr id="18454" name="Rectangle 20"/>
          <p:cNvSpPr>
            <a:spLocks noChangeArrowheads="1"/>
          </p:cNvSpPr>
          <p:nvPr/>
        </p:nvSpPr>
        <p:spPr bwMode="auto">
          <a:xfrm rot="-3060000">
            <a:off x="6009481" y="5120482"/>
            <a:ext cx="722313" cy="635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sp>
        <p:nvSpPr>
          <p:cNvPr id="63" name="Rectangle 21"/>
          <p:cNvSpPr>
            <a:spLocks noChangeArrowheads="1"/>
          </p:cNvSpPr>
          <p:nvPr/>
        </p:nvSpPr>
        <p:spPr bwMode="auto">
          <a:xfrm rot="18540000">
            <a:off x="5922963" y="5086350"/>
            <a:ext cx="481012" cy="46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  <a:defRPr/>
            </a:pPr>
            <a:endParaRPr lang="en-US"/>
          </a:p>
        </p:txBody>
      </p:sp>
      <p:sp>
        <p:nvSpPr>
          <p:cNvPr id="18456" name="Rectangle 13"/>
          <p:cNvSpPr>
            <a:spLocks noChangeArrowheads="1"/>
          </p:cNvSpPr>
          <p:nvPr/>
        </p:nvSpPr>
        <p:spPr bwMode="auto">
          <a:xfrm>
            <a:off x="2640013" y="4878388"/>
            <a:ext cx="1331912" cy="5429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</a:pPr>
            <a:endParaRPr lang="en-US"/>
          </a:p>
        </p:txBody>
      </p:sp>
      <p:cxnSp>
        <p:nvCxnSpPr>
          <p:cNvPr id="18457" name="Straight Connector 15"/>
          <p:cNvCxnSpPr>
            <a:cxnSpLocks noChangeShapeType="1"/>
          </p:cNvCxnSpPr>
          <p:nvPr/>
        </p:nvCxnSpPr>
        <p:spPr bwMode="auto">
          <a:xfrm rot="5400000">
            <a:off x="1971675" y="5141913"/>
            <a:ext cx="860425" cy="3175"/>
          </a:xfrm>
          <a:prstGeom prst="line">
            <a:avLst/>
          </a:prstGeom>
          <a:noFill/>
          <a:ln w="12699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76" name="Rectangle 75"/>
          <p:cNvSpPr/>
          <p:nvPr/>
        </p:nvSpPr>
        <p:spPr>
          <a:xfrm>
            <a:off x="4200525" y="4197350"/>
            <a:ext cx="16033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/>
              <a:t>Stage Coach Board</a:t>
            </a:r>
            <a:endParaRPr lang="en-US" dirty="0"/>
          </a:p>
        </p:txBody>
      </p:sp>
      <p:cxnSp>
        <p:nvCxnSpPr>
          <p:cNvPr id="18460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1638299" y="5499101"/>
            <a:ext cx="596902" cy="12700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0" name="Rectangle 89"/>
          <p:cNvSpPr/>
          <p:nvPr/>
        </p:nvSpPr>
        <p:spPr>
          <a:xfrm>
            <a:off x="5956300" y="4508500"/>
            <a:ext cx="569913" cy="250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10 cm</a:t>
            </a:r>
            <a:endParaRPr lang="en-US" sz="900" dirty="0"/>
          </a:p>
        </p:txBody>
      </p:sp>
      <p:sp>
        <p:nvSpPr>
          <p:cNvPr id="91" name="Rectangle 90"/>
          <p:cNvSpPr/>
          <p:nvPr/>
        </p:nvSpPr>
        <p:spPr>
          <a:xfrm>
            <a:off x="6721475" y="4991100"/>
            <a:ext cx="569913" cy="250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10 cm</a:t>
            </a:r>
            <a:endParaRPr lang="en-US" sz="900" dirty="0"/>
          </a:p>
        </p:txBody>
      </p:sp>
      <p:sp>
        <p:nvSpPr>
          <p:cNvPr id="92" name="Rectangle 91"/>
          <p:cNvSpPr/>
          <p:nvPr/>
        </p:nvSpPr>
        <p:spPr>
          <a:xfrm>
            <a:off x="1665288" y="4541838"/>
            <a:ext cx="579437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~10 cm</a:t>
            </a:r>
            <a:endParaRPr lang="en-US" sz="900" dirty="0"/>
          </a:p>
        </p:txBody>
      </p:sp>
      <p:sp>
        <p:nvSpPr>
          <p:cNvPr id="93" name="Rectangle 92"/>
          <p:cNvSpPr/>
          <p:nvPr/>
        </p:nvSpPr>
        <p:spPr>
          <a:xfrm>
            <a:off x="2522538" y="4541838"/>
            <a:ext cx="579437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~10 cm</a:t>
            </a:r>
            <a:endParaRPr lang="en-US" sz="900" dirty="0"/>
          </a:p>
        </p:txBody>
      </p:sp>
      <p:sp>
        <p:nvSpPr>
          <p:cNvPr id="94" name="Rectangle 93"/>
          <p:cNvSpPr/>
          <p:nvPr/>
        </p:nvSpPr>
        <p:spPr>
          <a:xfrm>
            <a:off x="3352800" y="4538663"/>
            <a:ext cx="579438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~10 cm</a:t>
            </a:r>
            <a:endParaRPr lang="en-US" sz="900" dirty="0"/>
          </a:p>
        </p:txBody>
      </p:sp>
      <p:sp>
        <p:nvSpPr>
          <p:cNvPr id="95" name="Rectangle 94"/>
          <p:cNvSpPr/>
          <p:nvPr/>
        </p:nvSpPr>
        <p:spPr>
          <a:xfrm>
            <a:off x="1073150" y="5019675"/>
            <a:ext cx="568325" cy="250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kern="0" dirty="0"/>
              <a:t>10 cm</a:t>
            </a:r>
            <a:endParaRPr lang="en-US" sz="900" dirty="0"/>
          </a:p>
        </p:txBody>
      </p:sp>
      <p:cxnSp>
        <p:nvCxnSpPr>
          <p:cNvPr id="18467" name="Straight Arrow Connector 79"/>
          <p:cNvCxnSpPr>
            <a:cxnSpLocks noChangeShapeType="1"/>
            <a:endCxn id="63" idx="0"/>
          </p:cNvCxnSpPr>
          <p:nvPr/>
        </p:nvCxnSpPr>
        <p:spPr bwMode="auto">
          <a:xfrm>
            <a:off x="5257800" y="4549775"/>
            <a:ext cx="887413" cy="544513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" name="Rectangle 97"/>
          <p:cNvSpPr/>
          <p:nvPr/>
        </p:nvSpPr>
        <p:spPr>
          <a:xfrm>
            <a:off x="3505200" y="5849938"/>
            <a:ext cx="2374900" cy="301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/>
              <a:t>BRE440 System Controller</a:t>
            </a:r>
            <a:endParaRPr lang="en-US" dirty="0"/>
          </a:p>
        </p:txBody>
      </p:sp>
      <p:cxnSp>
        <p:nvCxnSpPr>
          <p:cNvPr id="18469" name="Straight Arrow Connector 83"/>
          <p:cNvCxnSpPr>
            <a:cxnSpLocks noChangeShapeType="1"/>
          </p:cNvCxnSpPr>
          <p:nvPr/>
        </p:nvCxnSpPr>
        <p:spPr bwMode="auto">
          <a:xfrm flipV="1">
            <a:off x="4692650" y="5324475"/>
            <a:ext cx="1543050" cy="538163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70" name="Straight Arrow Connector 86"/>
          <p:cNvCxnSpPr>
            <a:cxnSpLocks noChangeShapeType="1"/>
          </p:cNvCxnSpPr>
          <p:nvPr/>
        </p:nvCxnSpPr>
        <p:spPr bwMode="auto">
          <a:xfrm rot="10800000">
            <a:off x="6421438" y="5265742"/>
            <a:ext cx="893762" cy="461959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6" name="Rectangle 13"/>
          <p:cNvSpPr>
            <a:spLocks noChangeArrowheads="1"/>
          </p:cNvSpPr>
          <p:nvPr/>
        </p:nvSpPr>
        <p:spPr bwMode="auto">
          <a:xfrm>
            <a:off x="2527300" y="4956175"/>
            <a:ext cx="1485900" cy="355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/>
          <a:lstStyle/>
          <a:p>
            <a:pPr eaLnBrk="0" hangingPunct="0">
              <a:lnSpc>
                <a:spcPct val="110000"/>
              </a:lnSpc>
              <a:defRPr/>
            </a:pPr>
            <a:endParaRPr lang="en-US"/>
          </a:p>
        </p:txBody>
      </p:sp>
      <p:cxnSp>
        <p:nvCxnSpPr>
          <p:cNvPr id="18472" name="Straight Arrow Connector 74"/>
          <p:cNvCxnSpPr>
            <a:cxnSpLocks noChangeShapeType="1"/>
          </p:cNvCxnSpPr>
          <p:nvPr/>
        </p:nvCxnSpPr>
        <p:spPr bwMode="auto">
          <a:xfrm rot="10800000" flipV="1">
            <a:off x="3175000" y="4486275"/>
            <a:ext cx="1397000" cy="635000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73" name="Straight Arrow Connector 40"/>
          <p:cNvCxnSpPr>
            <a:cxnSpLocks noChangeShapeType="1"/>
          </p:cNvCxnSpPr>
          <p:nvPr/>
        </p:nvCxnSpPr>
        <p:spPr bwMode="auto">
          <a:xfrm rot="10800000">
            <a:off x="3475038" y="5346700"/>
            <a:ext cx="1084262" cy="538163"/>
          </a:xfrm>
          <a:prstGeom prst="straightConnector1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51"/>
          <p:cNvGrpSpPr/>
          <p:nvPr/>
        </p:nvGrpSpPr>
        <p:grpSpPr>
          <a:xfrm>
            <a:off x="3810000" y="1511300"/>
            <a:ext cx="4586288" cy="1912938"/>
            <a:chOff x="1649413" y="1277938"/>
            <a:chExt cx="5819775" cy="2413000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9413" y="1376363"/>
              <a:ext cx="5819775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itle 1"/>
            <p:cNvSpPr txBox="1">
              <a:spLocks/>
            </p:cNvSpPr>
            <p:nvPr/>
          </p:nvSpPr>
          <p:spPr bwMode="auto">
            <a:xfrm>
              <a:off x="2641600" y="1277938"/>
              <a:ext cx="1612900" cy="330200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80000"/>
                </a:lnSpc>
                <a:defRPr/>
              </a:pPr>
              <a:r>
                <a:rPr lang="en-US" sz="1400" kern="0" dirty="0">
                  <a:latin typeface="+mj-lt"/>
                  <a:ea typeface="+mj-ea"/>
                  <a:cs typeface="+mj-cs"/>
                </a:rPr>
                <a:t>Ethernet Switch</a:t>
              </a:r>
            </a:p>
          </p:txBody>
        </p:sp>
        <p:cxnSp>
          <p:nvCxnSpPr>
            <p:cNvPr id="18438" name="Straight Arrow Connector 8"/>
            <p:cNvCxnSpPr>
              <a:cxnSpLocks noChangeShapeType="1"/>
            </p:cNvCxnSpPr>
            <p:nvPr/>
          </p:nvCxnSpPr>
          <p:spPr bwMode="auto">
            <a:xfrm>
              <a:off x="3632200" y="1519238"/>
              <a:ext cx="787400" cy="7747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4094834" y="3360739"/>
              <a:ext cx="2565400" cy="330199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400" kern="0" dirty="0" err="1">
                  <a:latin typeface="+mj-lt"/>
                  <a:ea typeface="+mj-ea"/>
                  <a:cs typeface="+mj-cs"/>
                </a:rPr>
                <a:t>Gumstix</a:t>
              </a:r>
              <a:r>
                <a:rPr lang="en-US" sz="1400" kern="0" dirty="0">
                  <a:latin typeface="+mj-lt"/>
                  <a:ea typeface="+mj-ea"/>
                  <a:cs typeface="+mj-cs"/>
                </a:rPr>
                <a:t> Module Locations</a:t>
              </a:r>
            </a:p>
          </p:txBody>
        </p:sp>
        <p:cxnSp>
          <p:nvCxnSpPr>
            <p:cNvPr id="18440" name="Straight Arrow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5524500" y="2179638"/>
              <a:ext cx="1295400" cy="10160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1" name="Straight Arrow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5321300" y="2357438"/>
              <a:ext cx="1193800" cy="7112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2" name="Straight Arrow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5049837" y="2592388"/>
              <a:ext cx="1090613" cy="2936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3" name="Straight Arrow Connector 17"/>
            <p:cNvCxnSpPr>
              <a:cxnSpLocks noChangeShapeType="1"/>
            </p:cNvCxnSpPr>
            <p:nvPr/>
          </p:nvCxnSpPr>
          <p:spPr bwMode="auto">
            <a:xfrm rot="16200000" flipV="1">
              <a:off x="4819650" y="2757488"/>
              <a:ext cx="1016000" cy="127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4" name="Straight Arrow Connector 21"/>
            <p:cNvCxnSpPr>
              <a:cxnSpLocks noChangeShapeType="1"/>
            </p:cNvCxnSpPr>
            <p:nvPr/>
          </p:nvCxnSpPr>
          <p:spPr bwMode="auto">
            <a:xfrm rot="10800000">
              <a:off x="3327400" y="2713038"/>
              <a:ext cx="1765300" cy="5715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5" name="Straight Arrow Connector 22"/>
            <p:cNvCxnSpPr>
              <a:cxnSpLocks noChangeShapeType="1"/>
            </p:cNvCxnSpPr>
            <p:nvPr/>
          </p:nvCxnSpPr>
          <p:spPr bwMode="auto">
            <a:xfrm rot="10800000">
              <a:off x="2832100" y="2801938"/>
              <a:ext cx="2146300" cy="5207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46" name="Straight Arrow Connector 24"/>
            <p:cNvCxnSpPr>
              <a:cxnSpLocks noChangeShapeType="1"/>
            </p:cNvCxnSpPr>
            <p:nvPr/>
          </p:nvCxnSpPr>
          <p:spPr bwMode="auto">
            <a:xfrm rot="10800000">
              <a:off x="3860800" y="2598738"/>
              <a:ext cx="1384300" cy="6731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46" name="Title 1"/>
          <p:cNvSpPr txBox="1">
            <a:spLocks/>
          </p:cNvSpPr>
          <p:nvPr/>
        </p:nvSpPr>
        <p:spPr bwMode="auto">
          <a:xfrm>
            <a:off x="7454900" y="2627313"/>
            <a:ext cx="1612900" cy="33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1400" kern="0" dirty="0">
                <a:latin typeface="+mj-lt"/>
                <a:ea typeface="+mj-ea"/>
                <a:cs typeface="+mj-cs"/>
              </a:rPr>
              <a:t>Fully populated board &lt; 20 Watts</a:t>
            </a:r>
          </a:p>
        </p:txBody>
      </p:sp>
      <p:sp>
        <p:nvSpPr>
          <p:cNvPr id="65" name="Rectangle 137"/>
          <p:cNvSpPr>
            <a:spLocks noChangeArrowheads="1"/>
          </p:cNvSpPr>
          <p:nvPr/>
        </p:nvSpPr>
        <p:spPr bwMode="auto">
          <a:xfrm>
            <a:off x="752475" y="852488"/>
            <a:ext cx="2911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+mn-lt"/>
              </a:rPr>
              <a:t>Gumstix</a:t>
            </a:r>
            <a:r>
              <a:rPr lang="en-US" sz="1600" dirty="0">
                <a:latin typeface="+mn-lt"/>
              </a:rPr>
              <a:t> Processor Module:</a:t>
            </a: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0296" y="1773744"/>
            <a:ext cx="1963738" cy="5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" name="Straight Connector 102"/>
          <p:cNvCxnSpPr>
            <a:cxnSpLocks noChangeShapeType="1"/>
          </p:cNvCxnSpPr>
          <p:nvPr/>
        </p:nvCxnSpPr>
        <p:spPr bwMode="auto">
          <a:xfrm rot="5400000">
            <a:off x="1004403" y="1550194"/>
            <a:ext cx="354012" cy="0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" name="Straight Connector 109"/>
          <p:cNvCxnSpPr>
            <a:cxnSpLocks noChangeShapeType="1"/>
          </p:cNvCxnSpPr>
          <p:nvPr/>
        </p:nvCxnSpPr>
        <p:spPr bwMode="auto">
          <a:xfrm rot="5400000">
            <a:off x="2934803" y="1550194"/>
            <a:ext cx="354012" cy="0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" name="Straight Connector 111"/>
          <p:cNvCxnSpPr>
            <a:cxnSpLocks noChangeShapeType="1"/>
          </p:cNvCxnSpPr>
          <p:nvPr/>
        </p:nvCxnSpPr>
        <p:spPr bwMode="auto">
          <a:xfrm>
            <a:off x="3173413" y="1778000"/>
            <a:ext cx="355600" cy="1588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" name="Straight Connector 114"/>
          <p:cNvCxnSpPr>
            <a:cxnSpLocks noChangeShapeType="1"/>
          </p:cNvCxnSpPr>
          <p:nvPr/>
        </p:nvCxnSpPr>
        <p:spPr bwMode="auto">
          <a:xfrm>
            <a:off x="1194109" y="1536700"/>
            <a:ext cx="712787" cy="1588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71" name="Straight Connector 116"/>
          <p:cNvCxnSpPr>
            <a:cxnSpLocks noChangeShapeType="1"/>
          </p:cNvCxnSpPr>
          <p:nvPr/>
        </p:nvCxnSpPr>
        <p:spPr bwMode="auto">
          <a:xfrm flipV="1">
            <a:off x="2538484" y="1524000"/>
            <a:ext cx="562212" cy="4549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Rectangle 117"/>
          <p:cNvSpPr>
            <a:spLocks noChangeArrowheads="1"/>
          </p:cNvSpPr>
          <p:nvPr/>
        </p:nvSpPr>
        <p:spPr bwMode="auto">
          <a:xfrm>
            <a:off x="1859271" y="1322388"/>
            <a:ext cx="795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58 mm</a:t>
            </a:r>
          </a:p>
          <a:p>
            <a:pPr algn="ctr"/>
            <a:r>
              <a:rPr lang="en-US" dirty="0"/>
              <a:t> (~2.28”)</a:t>
            </a:r>
          </a:p>
        </p:txBody>
      </p:sp>
      <p:sp>
        <p:nvSpPr>
          <p:cNvPr id="74" name="Rectangle 119"/>
          <p:cNvSpPr>
            <a:spLocks noChangeArrowheads="1"/>
          </p:cNvSpPr>
          <p:nvPr/>
        </p:nvSpPr>
        <p:spPr bwMode="auto">
          <a:xfrm>
            <a:off x="3089275" y="1830388"/>
            <a:ext cx="752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17 mm</a:t>
            </a:r>
          </a:p>
          <a:p>
            <a:pPr algn="ctr"/>
            <a:r>
              <a:rPr lang="en-US" dirty="0"/>
              <a:t>(~0.67”)</a:t>
            </a:r>
          </a:p>
        </p:txBody>
      </p:sp>
      <p:cxnSp>
        <p:nvCxnSpPr>
          <p:cNvPr id="75" name="Straight Connector 135"/>
          <p:cNvCxnSpPr>
            <a:cxnSpLocks noChangeShapeType="1"/>
          </p:cNvCxnSpPr>
          <p:nvPr/>
        </p:nvCxnSpPr>
        <p:spPr bwMode="auto">
          <a:xfrm rot="5400000" flipV="1">
            <a:off x="3174207" y="1613694"/>
            <a:ext cx="354012" cy="0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Rectangle 137"/>
          <p:cNvSpPr>
            <a:spLocks noChangeArrowheads="1"/>
          </p:cNvSpPr>
          <p:nvPr/>
        </p:nvSpPr>
        <p:spPr bwMode="auto">
          <a:xfrm>
            <a:off x="1200414" y="2427288"/>
            <a:ext cx="1903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~1600 DMIPS</a:t>
            </a:r>
          </a:p>
          <a:p>
            <a:pPr algn="ctr"/>
            <a:r>
              <a:rPr lang="en-US" dirty="0"/>
              <a:t>OMAP 3503 Application</a:t>
            </a:r>
          </a:p>
          <a:p>
            <a:pPr algn="ctr"/>
            <a:r>
              <a:rPr lang="en-US" dirty="0"/>
              <a:t>Processor with  ARM </a:t>
            </a:r>
          </a:p>
          <a:p>
            <a:pPr algn="ctr"/>
            <a:r>
              <a:rPr lang="en-US" dirty="0"/>
              <a:t>Cortex -AP8 CPU</a:t>
            </a:r>
          </a:p>
          <a:p>
            <a:pPr algn="ctr"/>
            <a:r>
              <a:rPr lang="en-US" dirty="0"/>
              <a:t>    256 </a:t>
            </a:r>
            <a:r>
              <a:rPr lang="en-US" dirty="0" err="1"/>
              <a:t>MBytes</a:t>
            </a:r>
            <a:r>
              <a:rPr lang="en-US" dirty="0"/>
              <a:t> RAM</a:t>
            </a:r>
          </a:p>
          <a:p>
            <a:pPr algn="ctr"/>
            <a:r>
              <a:rPr lang="en-US" dirty="0"/>
              <a:t>256 </a:t>
            </a:r>
            <a:r>
              <a:rPr lang="en-US" dirty="0" err="1"/>
              <a:t>MBytes</a:t>
            </a:r>
            <a:r>
              <a:rPr lang="en-US" dirty="0"/>
              <a:t> Flash</a:t>
            </a:r>
          </a:p>
        </p:txBody>
      </p:sp>
      <p:sp>
        <p:nvSpPr>
          <p:cNvPr id="79" name="Rectangle 137"/>
          <p:cNvSpPr>
            <a:spLocks noChangeArrowheads="1"/>
          </p:cNvSpPr>
          <p:nvPr/>
        </p:nvSpPr>
        <p:spPr bwMode="auto">
          <a:xfrm>
            <a:off x="0" y="0"/>
            <a:ext cx="8750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Example: </a:t>
            </a:r>
            <a:r>
              <a:rPr lang="en-US" sz="2400" dirty="0" err="1" smtClean="0"/>
              <a:t>Gumstix</a:t>
            </a:r>
            <a:r>
              <a:rPr lang="en-US" sz="2400" dirty="0" smtClean="0"/>
              <a:t>™ Computer on Module (COM) - A Small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Light-Weight</a:t>
            </a:r>
            <a:r>
              <a:rPr lang="en-US" sz="2400" dirty="0"/>
              <a:t>, Low-Power </a:t>
            </a:r>
            <a:r>
              <a:rPr lang="en-US" sz="2400" dirty="0" smtClean="0"/>
              <a:t>Processing Solution *</a:t>
            </a:r>
            <a:endParaRPr lang="en-US" sz="2400" dirty="0"/>
          </a:p>
        </p:txBody>
      </p:sp>
      <p:sp>
        <p:nvSpPr>
          <p:cNvPr id="80" name="Rectangle 62"/>
          <p:cNvSpPr>
            <a:spLocks noChangeArrowheads="1"/>
          </p:cNvSpPr>
          <p:nvPr/>
        </p:nvSpPr>
        <p:spPr bwMode="auto">
          <a:xfrm>
            <a:off x="3644900" y="6269038"/>
            <a:ext cx="2313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* Using COTS parts</a:t>
            </a:r>
          </a:p>
        </p:txBody>
      </p:sp>
      <p:sp>
        <p:nvSpPr>
          <p:cNvPr id="60" name="TextBox 15"/>
          <p:cNvSpPr txBox="1">
            <a:spLocks noChangeArrowheads="1"/>
          </p:cNvSpPr>
          <p:nvPr/>
        </p:nvSpPr>
        <p:spPr bwMode="auto">
          <a:xfrm>
            <a:off x="190500" y="5829300"/>
            <a:ext cx="31071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charset="0"/>
                <a:cs typeface="Arial" charset="0"/>
              </a:rPr>
              <a:t>Host Spacecraft Electronics</a:t>
            </a:r>
          </a:p>
          <a:p>
            <a:pPr algn="ctr"/>
            <a:r>
              <a:rPr lang="en-US" b="1" dirty="0">
                <a:latin typeface="Arial" charset="0"/>
                <a:cs typeface="Arial" charset="0"/>
              </a:rPr>
              <a:t>(Power, Control, Attitude Determination,</a:t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en-US" b="1" dirty="0">
                <a:latin typeface="Arial" charset="0"/>
                <a:cs typeface="Arial" charset="0"/>
              </a:rPr>
              <a:t>Communications)</a:t>
            </a:r>
          </a:p>
        </p:txBody>
      </p:sp>
      <p:sp>
        <p:nvSpPr>
          <p:cNvPr id="64" name="TextBox 15"/>
          <p:cNvSpPr txBox="1">
            <a:spLocks noChangeArrowheads="1"/>
          </p:cNvSpPr>
          <p:nvPr/>
        </p:nvSpPr>
        <p:spPr bwMode="auto">
          <a:xfrm>
            <a:off x="6036803" y="5715000"/>
            <a:ext cx="31071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charset="0"/>
                <a:cs typeface="Arial" charset="0"/>
              </a:rPr>
              <a:t>Host Spacecraft Electronics</a:t>
            </a:r>
          </a:p>
          <a:p>
            <a:pPr algn="ctr"/>
            <a:r>
              <a:rPr lang="en-US" b="1" dirty="0">
                <a:latin typeface="Arial" charset="0"/>
                <a:cs typeface="Arial" charset="0"/>
              </a:rPr>
              <a:t>(Power, Control, Attitude Determination,</a:t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en-US" b="1" dirty="0">
                <a:latin typeface="Arial" charset="0"/>
                <a:cs typeface="Arial" charset="0"/>
              </a:rPr>
              <a:t>Communications)</a:t>
            </a:r>
          </a:p>
        </p:txBody>
      </p:sp>
      <p:cxnSp>
        <p:nvCxnSpPr>
          <p:cNvPr id="57" name="Straight Connector 111"/>
          <p:cNvCxnSpPr>
            <a:cxnSpLocks noChangeShapeType="1"/>
          </p:cNvCxnSpPr>
          <p:nvPr/>
        </p:nvCxnSpPr>
        <p:spPr bwMode="auto">
          <a:xfrm>
            <a:off x="3198813" y="2336800"/>
            <a:ext cx="355600" cy="1588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" name="Straight Connector 135"/>
          <p:cNvCxnSpPr>
            <a:cxnSpLocks noChangeShapeType="1"/>
          </p:cNvCxnSpPr>
          <p:nvPr/>
        </p:nvCxnSpPr>
        <p:spPr bwMode="auto">
          <a:xfrm rot="16200000">
            <a:off x="3199607" y="2528094"/>
            <a:ext cx="354012" cy="0"/>
          </a:xfrm>
          <a:prstGeom prst="line">
            <a:avLst/>
          </a:prstGeom>
          <a:noFill/>
          <a:ln w="12699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" y="1651034"/>
            <a:ext cx="871537" cy="82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M Science Applications 5_9_08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DM Science Applications 5_9_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M Science Applications 5_9_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M Science Applications 5_9_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M Science Applications 5_9_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M Science Applications 5_9_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M Science Applications 5_9_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M Science Applications 5_9_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M Science Applications 5_9_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M Science Applications 5_9_08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M Science Applications 5_9_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M Science Applications 5_9_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Science Applications 5_9_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M Science Applications 5_9_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Science Applications 5_9_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Science Applications 5_9_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Science Applications 5_9_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Science Applications 5_9_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18508</TotalTime>
  <Pages>5</Pages>
  <Words>544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1_Default Design</vt:lpstr>
      <vt:lpstr>1_DM Science Applications 5_9_08</vt:lpstr>
      <vt:lpstr>DM Science Applications 5_9_08</vt:lpstr>
      <vt:lpstr>Slide 1</vt:lpstr>
      <vt:lpstr>Overview</vt:lpstr>
      <vt:lpstr>Slide 3</vt:lpstr>
      <vt:lpstr>Slide 4</vt:lpstr>
      <vt:lpstr>Slide 5</vt:lpstr>
    </vt:vector>
  </TitlesOfParts>
  <Company>Honeywell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.ppt template</dc:subject>
  <dc:creator>John Thoma 201 393 3143</dc:creator>
  <cp:keywords/>
  <dc:description/>
  <cp:lastModifiedBy>LE14814</cp:lastModifiedBy>
  <cp:revision>1513</cp:revision>
  <cp:lastPrinted>1999-03-26T23:10:12Z</cp:lastPrinted>
  <dcterms:created xsi:type="dcterms:W3CDTF">2003-04-18T00:36:36Z</dcterms:created>
  <dcterms:modified xsi:type="dcterms:W3CDTF">2010-10-26T18:30:06Z</dcterms:modified>
</cp:coreProperties>
</file>