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85" r:id="rId11"/>
    <p:sldId id="268" r:id="rId12"/>
    <p:sldId id="265" r:id="rId13"/>
    <p:sldId id="266" r:id="rId14"/>
    <p:sldId id="267" r:id="rId15"/>
    <p:sldId id="269" r:id="rId16"/>
    <p:sldId id="270" r:id="rId17"/>
    <p:sldId id="271" r:id="rId18"/>
    <p:sldId id="272" r:id="rId19"/>
    <p:sldId id="273" r:id="rId20"/>
    <p:sldId id="274" r:id="rId21"/>
    <p:sldId id="288" r:id="rId22"/>
    <p:sldId id="286" r:id="rId23"/>
    <p:sldId id="287" r:id="rId24"/>
    <p:sldId id="275" r:id="rId25"/>
    <p:sldId id="284" r:id="rId26"/>
    <p:sldId id="277" r:id="rId27"/>
    <p:sldId id="278" r:id="rId28"/>
    <p:sldId id="283" r:id="rId29"/>
    <p:sldId id="280" r:id="rId30"/>
    <p:sldId id="281" r:id="rId31"/>
    <p:sldId id="282" r:id="rId32"/>
  </p:sldIdLst>
  <p:sldSz cx="9144000" cy="6858000" type="screen4x3"/>
  <p:notesSz cx="6858000" cy="9144000"/>
  <p:embeddedFontLst>
    <p:embeddedFont>
      <p:font typeface="ＭＳ Ｐゴシック" pitchFamily="34" charset="-128"/>
      <p:regular r:id="rId34"/>
    </p:embeddedFont>
    <p:embeddedFont>
      <p:font typeface="Arial Narrow" pitchFamily="34" charset="0"/>
      <p:regular r:id="rId35"/>
      <p:bold r:id="rId36"/>
      <p:italic r:id="rId37"/>
      <p:boldItalic r:id="rId38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99C3"/>
    <a:srgbClr val="7493C0"/>
    <a:srgbClr val="00559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69" d="100"/>
          <a:sy n="69" d="100"/>
        </p:scale>
        <p:origin x="-120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1.fntdata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4.fntdata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2.fntdata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D:\brooks\presentations\2010-09-15_brooks_HPEC_benchmarking\data\elementwise_fcns_2010-08-27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D:\brooks\presentations\2010-09-15_brooks_HPEC_benchmarking\data\elementwise_fcns_2010-08-27.xlsx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D:\brooks\presentations\2010-09-15_brooks_HPEC_benchmarking\data\elementwise_fcns_2010-08-27.xlsx" TargetMode="External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D:\brooks\presentations\2010-09-15_brooks_HPEC_benchmarking\data\elementwise_fcns_2010-08-27.xlsx" TargetMode="External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D:\brooks\presentations\2010-09-15_brooks_HPEC_benchmarking\data\elementwise_fcns_2010-08-27.xlsx" TargetMode="External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brooks\presentations\2010-09-15_brooks_HPEC_benchmarking\data\elementwise_fcns_2010-08-27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brooks\presentations\2010-09-15_brooks_HPEC_benchmarking\data\elementwise_fcns_2010-08-27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brooks\presentations\2010-09-15_brooks_HPEC_benchmarking\data\elementwise_fcns_2010-08-27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brooks\presentations\2010-09-15_brooks_HPEC_benchmarking\data\elementwise_fcns_2010-08-2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Elementwise Function</a:t>
            </a:r>
            <a:r>
              <a:rPr lang="en-US" sz="2400" baseline="0"/>
              <a:t> Timings</a:t>
            </a:r>
            <a:endParaRPr lang="en-US" sz="2400"/>
          </a:p>
        </c:rich>
      </c:tx>
      <c:layout/>
    </c:title>
    <c:plotArea>
      <c:layout/>
      <c:scatterChart>
        <c:scatterStyle val="lineMarker"/>
        <c:ser>
          <c:idx val="0"/>
          <c:order val="0"/>
          <c:tx>
            <c:v>vmul (x86)</c:v>
          </c:tx>
          <c:spPr>
            <a:ln>
              <a:solidFill>
                <a:srgbClr val="0070C0"/>
              </a:solidFill>
            </a:ln>
          </c:spPr>
          <c:marker>
            <c:spPr>
              <a:solidFill>
                <a:srgbClr val="0070C0"/>
              </a:solidFill>
            </c:spPr>
          </c:marker>
          <c:xVal>
            <c:numRef>
              <c:f>vmul!$B$2:$B$21</c:f>
              <c:numCache>
                <c:formatCode>General</c:formatCode>
                <c:ptCount val="20"/>
                <c:pt idx="0">
                  <c:v>4</c:v>
                </c:pt>
                <c:pt idx="1">
                  <c:v>8</c:v>
                </c:pt>
                <c:pt idx="2">
                  <c:v>16</c:v>
                </c:pt>
                <c:pt idx="3">
                  <c:v>32</c:v>
                </c:pt>
                <c:pt idx="4">
                  <c:v>64</c:v>
                </c:pt>
                <c:pt idx="5">
                  <c:v>128</c:v>
                </c:pt>
                <c:pt idx="6">
                  <c:v>256</c:v>
                </c:pt>
                <c:pt idx="7">
                  <c:v>512</c:v>
                </c:pt>
                <c:pt idx="8">
                  <c:v>1024</c:v>
                </c:pt>
                <c:pt idx="9">
                  <c:v>2048</c:v>
                </c:pt>
                <c:pt idx="10">
                  <c:v>4096</c:v>
                </c:pt>
                <c:pt idx="11">
                  <c:v>8192</c:v>
                </c:pt>
                <c:pt idx="12">
                  <c:v>16384</c:v>
                </c:pt>
                <c:pt idx="13">
                  <c:v>32768</c:v>
                </c:pt>
                <c:pt idx="14">
                  <c:v>65536</c:v>
                </c:pt>
                <c:pt idx="15">
                  <c:v>131072</c:v>
                </c:pt>
                <c:pt idx="16">
                  <c:v>262144</c:v>
                </c:pt>
                <c:pt idx="17">
                  <c:v>524288</c:v>
                </c:pt>
                <c:pt idx="18">
                  <c:v>1048576</c:v>
                </c:pt>
                <c:pt idx="19">
                  <c:v>2097152</c:v>
                </c:pt>
              </c:numCache>
            </c:numRef>
          </c:xVal>
          <c:yVal>
            <c:numRef>
              <c:f>vmul!$G$2:$G$21</c:f>
              <c:numCache>
                <c:formatCode>General</c:formatCode>
                <c:ptCount val="20"/>
                <c:pt idx="0">
                  <c:v>1.5791759333587771E-2</c:v>
                </c:pt>
                <c:pt idx="1">
                  <c:v>2.0500993016849264E-2</c:v>
                </c:pt>
                <c:pt idx="2">
                  <c:v>2.6366889778161075E-2</c:v>
                </c:pt>
                <c:pt idx="3">
                  <c:v>4.0290934120125785E-2</c:v>
                </c:pt>
                <c:pt idx="4">
                  <c:v>6.8097421874168784E-2</c:v>
                </c:pt>
                <c:pt idx="5">
                  <c:v>0.12369679467459534</c:v>
                </c:pt>
                <c:pt idx="6">
                  <c:v>0.23504064244442277</c:v>
                </c:pt>
                <c:pt idx="7">
                  <c:v>0.46367361724286282</c:v>
                </c:pt>
                <c:pt idx="8">
                  <c:v>0.9094488538635298</c:v>
                </c:pt>
                <c:pt idx="9">
                  <c:v>1.9241911288024223</c:v>
                </c:pt>
                <c:pt idx="10">
                  <c:v>3.8126028740348623</c:v>
                </c:pt>
                <c:pt idx="11">
                  <c:v>7.7713129268909684</c:v>
                </c:pt>
                <c:pt idx="12">
                  <c:v>18.362120654583887</c:v>
                </c:pt>
                <c:pt idx="13">
                  <c:v>36.987190461229922</c:v>
                </c:pt>
                <c:pt idx="14">
                  <c:v>73.974659254451552</c:v>
                </c:pt>
                <c:pt idx="15">
                  <c:v>149.32045250002849</c:v>
                </c:pt>
                <c:pt idx="16">
                  <c:v>314.76543644710557</c:v>
                </c:pt>
                <c:pt idx="17">
                  <c:v>1157.4027197268501</c:v>
                </c:pt>
                <c:pt idx="18">
                  <c:v>2384.7532408460315</c:v>
                </c:pt>
                <c:pt idx="19">
                  <c:v>4909.5425193624542</c:v>
                </c:pt>
              </c:numCache>
            </c:numRef>
          </c:yVal>
        </c:ser>
        <c:axId val="61535744"/>
        <c:axId val="61665280"/>
      </c:scatterChart>
      <c:valAx>
        <c:axId val="61535744"/>
        <c:scaling>
          <c:logBase val="2"/>
          <c:orientation val="minMax"/>
          <c:max val="4194304"/>
        </c:scaling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Number of points (complex&lt;float&gt; data)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1665280"/>
        <c:crossesAt val="1.0000000000000011E-2"/>
        <c:crossBetween val="midCat"/>
        <c:majorUnit val="16"/>
      </c:valAx>
      <c:valAx>
        <c:axId val="61665280"/>
        <c:scaling>
          <c:logBase val="10"/>
          <c:orientation val="minMax"/>
        </c:scaling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Time</a:t>
                </a:r>
                <a:r>
                  <a:rPr lang="en-US" sz="2000" baseline="0"/>
                  <a:t> per iteration (microseconds)</a:t>
                </a:r>
                <a:endParaRPr lang="en-US" sz="200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153574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5928697757838427"/>
          <c:y val="0.60022476323276452"/>
          <c:w val="0.35456610922930093"/>
          <c:h val="9.988732658417708E-2"/>
        </c:manualLayout>
      </c:layout>
      <c:overlay val="1"/>
      <c:spPr>
        <a:solidFill>
          <a:schemeClr val="bg1"/>
        </a:solidFill>
        <a:ln>
          <a:solidFill>
            <a:schemeClr val="bg1">
              <a:lumMod val="85000"/>
            </a:schemeClr>
          </a:solidFill>
        </a:ln>
      </c:spPr>
      <c:txPr>
        <a:bodyPr/>
        <a:lstStyle/>
        <a:p>
          <a:pPr>
            <a:defRPr sz="1600"/>
          </a:pPr>
          <a:endParaRPr lang="en-US"/>
        </a:p>
      </c:txPr>
    </c:legend>
    <c:plotVisOnly val="1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Elementwise Function</a:t>
            </a:r>
            <a:r>
              <a:rPr lang="en-US" sz="2400" baseline="0"/>
              <a:t> Timings</a:t>
            </a:r>
            <a:endParaRPr lang="en-US" sz="2400"/>
          </a:p>
        </c:rich>
      </c:tx>
      <c:layout/>
    </c:title>
    <c:plotArea>
      <c:layout/>
      <c:scatterChart>
        <c:scatterStyle val="lineMarker"/>
        <c:ser>
          <c:idx val="0"/>
          <c:order val="0"/>
          <c:tx>
            <c:v>vmul (x86)</c:v>
          </c:tx>
          <c:spPr>
            <a:ln>
              <a:solidFill>
                <a:srgbClr val="0070C0"/>
              </a:solidFill>
            </a:ln>
          </c:spPr>
          <c:marker>
            <c:spPr>
              <a:solidFill>
                <a:srgbClr val="0070C0"/>
              </a:solidFill>
            </c:spPr>
          </c:marker>
          <c:xVal>
            <c:numRef>
              <c:f>vmul!$B$2:$B$21</c:f>
              <c:numCache>
                <c:formatCode>General</c:formatCode>
                <c:ptCount val="20"/>
                <c:pt idx="0">
                  <c:v>4</c:v>
                </c:pt>
                <c:pt idx="1">
                  <c:v>8</c:v>
                </c:pt>
                <c:pt idx="2">
                  <c:v>16</c:v>
                </c:pt>
                <c:pt idx="3">
                  <c:v>32</c:v>
                </c:pt>
                <c:pt idx="4">
                  <c:v>64</c:v>
                </c:pt>
                <c:pt idx="5">
                  <c:v>128</c:v>
                </c:pt>
                <c:pt idx="6">
                  <c:v>256</c:v>
                </c:pt>
                <c:pt idx="7">
                  <c:v>512</c:v>
                </c:pt>
                <c:pt idx="8">
                  <c:v>1024</c:v>
                </c:pt>
                <c:pt idx="9">
                  <c:v>2048</c:v>
                </c:pt>
                <c:pt idx="10">
                  <c:v>4096</c:v>
                </c:pt>
                <c:pt idx="11">
                  <c:v>8192</c:v>
                </c:pt>
                <c:pt idx="12">
                  <c:v>16384</c:v>
                </c:pt>
                <c:pt idx="13">
                  <c:v>32768</c:v>
                </c:pt>
                <c:pt idx="14">
                  <c:v>65536</c:v>
                </c:pt>
                <c:pt idx="15">
                  <c:v>131072</c:v>
                </c:pt>
                <c:pt idx="16">
                  <c:v>262144</c:v>
                </c:pt>
                <c:pt idx="17">
                  <c:v>524288</c:v>
                </c:pt>
                <c:pt idx="18">
                  <c:v>1048576</c:v>
                </c:pt>
                <c:pt idx="19">
                  <c:v>2097152</c:v>
                </c:pt>
              </c:numCache>
            </c:numRef>
          </c:xVal>
          <c:yVal>
            <c:numRef>
              <c:f>vmul!$G$2:$G$21</c:f>
              <c:numCache>
                <c:formatCode>General</c:formatCode>
                <c:ptCount val="20"/>
                <c:pt idx="0">
                  <c:v>1.5791759333587771E-2</c:v>
                </c:pt>
                <c:pt idx="1">
                  <c:v>2.0500993016849264E-2</c:v>
                </c:pt>
                <c:pt idx="2">
                  <c:v>2.6366889778161075E-2</c:v>
                </c:pt>
                <c:pt idx="3">
                  <c:v>4.0290934120125799E-2</c:v>
                </c:pt>
                <c:pt idx="4">
                  <c:v>6.8097421874168798E-2</c:v>
                </c:pt>
                <c:pt idx="5">
                  <c:v>0.12369679467459536</c:v>
                </c:pt>
                <c:pt idx="6">
                  <c:v>0.23504064244442283</c:v>
                </c:pt>
                <c:pt idx="7">
                  <c:v>0.46367361724286288</c:v>
                </c:pt>
                <c:pt idx="8">
                  <c:v>0.90944885386352992</c:v>
                </c:pt>
                <c:pt idx="9">
                  <c:v>1.9241911288024225</c:v>
                </c:pt>
                <c:pt idx="10">
                  <c:v>3.8126028740348614</c:v>
                </c:pt>
                <c:pt idx="11">
                  <c:v>7.7713129268909684</c:v>
                </c:pt>
                <c:pt idx="12">
                  <c:v>18.362120654583883</c:v>
                </c:pt>
                <c:pt idx="13">
                  <c:v>36.987190461229915</c:v>
                </c:pt>
                <c:pt idx="14">
                  <c:v>73.974659254451552</c:v>
                </c:pt>
                <c:pt idx="15">
                  <c:v>149.32045250002849</c:v>
                </c:pt>
                <c:pt idx="16">
                  <c:v>314.76543644710546</c:v>
                </c:pt>
                <c:pt idx="17">
                  <c:v>1157.4027197268501</c:v>
                </c:pt>
                <c:pt idx="18">
                  <c:v>2384.7532408460315</c:v>
                </c:pt>
                <c:pt idx="19">
                  <c:v>4909.5425193624542</c:v>
                </c:pt>
              </c:numCache>
            </c:numRef>
          </c:yVal>
        </c:ser>
        <c:axId val="62302464"/>
        <c:axId val="62927616"/>
      </c:scatterChart>
      <c:valAx>
        <c:axId val="62302464"/>
        <c:scaling>
          <c:logBase val="2"/>
          <c:orientation val="minMax"/>
          <c:max val="4194304"/>
        </c:scaling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Number of points (complex&lt;float&gt; data)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2927616"/>
        <c:crossesAt val="1.0000000000000012E-2"/>
        <c:crossBetween val="midCat"/>
        <c:majorUnit val="16"/>
      </c:valAx>
      <c:valAx>
        <c:axId val="62927616"/>
        <c:scaling>
          <c:logBase val="10"/>
          <c:orientation val="minMax"/>
        </c:scaling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Time</a:t>
                </a:r>
                <a:r>
                  <a:rPr lang="en-US" sz="2000" baseline="0"/>
                  <a:t> per iteration (microseconds)</a:t>
                </a:r>
                <a:endParaRPr lang="en-US" sz="200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230246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59286977578384259"/>
          <c:y val="0.60022476323276452"/>
          <c:w val="0.35456610922930104"/>
          <c:h val="9.9887326584177108E-2"/>
        </c:manualLayout>
      </c:layout>
      <c:overlay val="1"/>
      <c:spPr>
        <a:solidFill>
          <a:schemeClr val="bg1"/>
        </a:solidFill>
        <a:ln>
          <a:solidFill>
            <a:schemeClr val="bg1">
              <a:lumMod val="85000"/>
            </a:schemeClr>
          </a:solidFill>
        </a:ln>
      </c:spPr>
      <c:txPr>
        <a:bodyPr/>
        <a:lstStyle/>
        <a:p>
          <a:pPr>
            <a:defRPr sz="1600"/>
          </a:pPr>
          <a:endParaRPr lang="en-US"/>
        </a:p>
      </c:txPr>
    </c:legend>
    <c:plotVisOnly val="1"/>
  </c:chart>
  <c:externalData r:id="rId2"/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Elementwise Function</a:t>
            </a:r>
            <a:r>
              <a:rPr lang="en-US" sz="2400" baseline="0"/>
              <a:t> Timings</a:t>
            </a:r>
            <a:endParaRPr lang="en-US" sz="2400"/>
          </a:p>
        </c:rich>
      </c:tx>
      <c:layout/>
    </c:title>
    <c:plotArea>
      <c:layout/>
      <c:scatterChart>
        <c:scatterStyle val="lineMarker"/>
        <c:ser>
          <c:idx val="0"/>
          <c:order val="0"/>
          <c:tx>
            <c:v>vmul (x86)</c:v>
          </c:tx>
          <c:spPr>
            <a:ln>
              <a:solidFill>
                <a:srgbClr val="0070C0"/>
              </a:solidFill>
            </a:ln>
          </c:spPr>
          <c:marker>
            <c:spPr>
              <a:solidFill>
                <a:srgbClr val="0070C0"/>
              </a:solidFill>
            </c:spPr>
          </c:marker>
          <c:xVal>
            <c:numRef>
              <c:f>vmul!$B$2:$B$21</c:f>
              <c:numCache>
                <c:formatCode>General</c:formatCode>
                <c:ptCount val="20"/>
                <c:pt idx="0">
                  <c:v>4</c:v>
                </c:pt>
                <c:pt idx="1">
                  <c:v>8</c:v>
                </c:pt>
                <c:pt idx="2">
                  <c:v>16</c:v>
                </c:pt>
                <c:pt idx="3">
                  <c:v>32</c:v>
                </c:pt>
                <c:pt idx="4">
                  <c:v>64</c:v>
                </c:pt>
                <c:pt idx="5">
                  <c:v>128</c:v>
                </c:pt>
                <c:pt idx="6">
                  <c:v>256</c:v>
                </c:pt>
                <c:pt idx="7">
                  <c:v>512</c:v>
                </c:pt>
                <c:pt idx="8">
                  <c:v>1024</c:v>
                </c:pt>
                <c:pt idx="9">
                  <c:v>2048</c:v>
                </c:pt>
                <c:pt idx="10">
                  <c:v>4096</c:v>
                </c:pt>
                <c:pt idx="11">
                  <c:v>8192</c:v>
                </c:pt>
                <c:pt idx="12">
                  <c:v>16384</c:v>
                </c:pt>
                <c:pt idx="13">
                  <c:v>32768</c:v>
                </c:pt>
                <c:pt idx="14">
                  <c:v>65536</c:v>
                </c:pt>
                <c:pt idx="15">
                  <c:v>131072</c:v>
                </c:pt>
                <c:pt idx="16">
                  <c:v>262144</c:v>
                </c:pt>
                <c:pt idx="17">
                  <c:v>524288</c:v>
                </c:pt>
                <c:pt idx="18">
                  <c:v>1048576</c:v>
                </c:pt>
                <c:pt idx="19">
                  <c:v>2097152</c:v>
                </c:pt>
              </c:numCache>
            </c:numRef>
          </c:xVal>
          <c:yVal>
            <c:numRef>
              <c:f>vmul!$G$2:$G$21</c:f>
              <c:numCache>
                <c:formatCode>General</c:formatCode>
                <c:ptCount val="20"/>
                <c:pt idx="0">
                  <c:v>1.5791759333587767E-2</c:v>
                </c:pt>
                <c:pt idx="1">
                  <c:v>2.0500993016849264E-2</c:v>
                </c:pt>
                <c:pt idx="2">
                  <c:v>2.6366889778161075E-2</c:v>
                </c:pt>
                <c:pt idx="3">
                  <c:v>4.0290934120125785E-2</c:v>
                </c:pt>
                <c:pt idx="4">
                  <c:v>6.8097421874168798E-2</c:v>
                </c:pt>
                <c:pt idx="5">
                  <c:v>0.12369679467459536</c:v>
                </c:pt>
                <c:pt idx="6">
                  <c:v>0.23504064244442283</c:v>
                </c:pt>
                <c:pt idx="7">
                  <c:v>0.46367361724286288</c:v>
                </c:pt>
                <c:pt idx="8">
                  <c:v>0.90944885386352992</c:v>
                </c:pt>
                <c:pt idx="9">
                  <c:v>1.9241911288024227</c:v>
                </c:pt>
                <c:pt idx="10">
                  <c:v>3.8126028740348614</c:v>
                </c:pt>
                <c:pt idx="11">
                  <c:v>7.7713129268909684</c:v>
                </c:pt>
                <c:pt idx="12">
                  <c:v>18.362120654583883</c:v>
                </c:pt>
                <c:pt idx="13">
                  <c:v>36.987190461229915</c:v>
                </c:pt>
                <c:pt idx="14">
                  <c:v>73.974659254451552</c:v>
                </c:pt>
                <c:pt idx="15">
                  <c:v>149.32045250002849</c:v>
                </c:pt>
                <c:pt idx="16">
                  <c:v>314.76543644710546</c:v>
                </c:pt>
                <c:pt idx="17">
                  <c:v>1157.4027197268501</c:v>
                </c:pt>
                <c:pt idx="18">
                  <c:v>2384.7532408460315</c:v>
                </c:pt>
                <c:pt idx="19">
                  <c:v>4909.5425193624542</c:v>
                </c:pt>
              </c:numCache>
            </c:numRef>
          </c:yVal>
        </c:ser>
        <c:ser>
          <c:idx val="1"/>
          <c:order val="1"/>
          <c:tx>
            <c:v>vmul (CUDA)</c:v>
          </c:tx>
          <c:spPr>
            <a:ln>
              <a:solidFill>
                <a:srgbClr val="FF0000"/>
              </a:solidFill>
            </a:ln>
          </c:spPr>
          <c:marker>
            <c:symbol val="diamond"/>
            <c:size val="7"/>
            <c:spPr>
              <a:solidFill>
                <a:schemeClr val="bg1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vmul!$B$2:$B$21</c:f>
              <c:numCache>
                <c:formatCode>General</c:formatCode>
                <c:ptCount val="20"/>
                <c:pt idx="0">
                  <c:v>4</c:v>
                </c:pt>
                <c:pt idx="1">
                  <c:v>8</c:v>
                </c:pt>
                <c:pt idx="2">
                  <c:v>16</c:v>
                </c:pt>
                <c:pt idx="3">
                  <c:v>32</c:v>
                </c:pt>
                <c:pt idx="4">
                  <c:v>64</c:v>
                </c:pt>
                <c:pt idx="5">
                  <c:v>128</c:v>
                </c:pt>
                <c:pt idx="6">
                  <c:v>256</c:v>
                </c:pt>
                <c:pt idx="7">
                  <c:v>512</c:v>
                </c:pt>
                <c:pt idx="8">
                  <c:v>1024</c:v>
                </c:pt>
                <c:pt idx="9">
                  <c:v>2048</c:v>
                </c:pt>
                <c:pt idx="10">
                  <c:v>4096</c:v>
                </c:pt>
                <c:pt idx="11">
                  <c:v>8192</c:v>
                </c:pt>
                <c:pt idx="12">
                  <c:v>16384</c:v>
                </c:pt>
                <c:pt idx="13">
                  <c:v>32768</c:v>
                </c:pt>
                <c:pt idx="14">
                  <c:v>65536</c:v>
                </c:pt>
                <c:pt idx="15">
                  <c:v>131072</c:v>
                </c:pt>
                <c:pt idx="16">
                  <c:v>262144</c:v>
                </c:pt>
                <c:pt idx="17">
                  <c:v>524288</c:v>
                </c:pt>
                <c:pt idx="18">
                  <c:v>1048576</c:v>
                </c:pt>
                <c:pt idx="19">
                  <c:v>2097152</c:v>
                </c:pt>
              </c:numCache>
            </c:numRef>
          </c:xVal>
          <c:yVal>
            <c:numRef>
              <c:f>vmul!$H$2:$H$21</c:f>
              <c:numCache>
                <c:formatCode>General</c:formatCode>
                <c:ptCount val="20"/>
                <c:pt idx="0">
                  <c:v>4.5640912513977474</c:v>
                </c:pt>
                <c:pt idx="1">
                  <c:v>4.5091880342683277</c:v>
                </c:pt>
                <c:pt idx="2">
                  <c:v>4.5757011868844604</c:v>
                </c:pt>
                <c:pt idx="3">
                  <c:v>4.6323930701329825</c:v>
                </c:pt>
                <c:pt idx="4">
                  <c:v>4.5959507041199945</c:v>
                </c:pt>
                <c:pt idx="5">
                  <c:v>4.7619173989375394</c:v>
                </c:pt>
                <c:pt idx="6">
                  <c:v>4.9421705395882034</c:v>
                </c:pt>
                <c:pt idx="7">
                  <c:v>5.3701130136088322</c:v>
                </c:pt>
                <c:pt idx="8">
                  <c:v>5.4021260320223705</c:v>
                </c:pt>
                <c:pt idx="9">
                  <c:v>5.4626443679816488</c:v>
                </c:pt>
                <c:pt idx="10">
                  <c:v>5.783813042761996</c:v>
                </c:pt>
                <c:pt idx="11">
                  <c:v>6.88227930695537</c:v>
                </c:pt>
                <c:pt idx="12">
                  <c:v>8.8129375472342648</c:v>
                </c:pt>
                <c:pt idx="13">
                  <c:v>14.712764787186195</c:v>
                </c:pt>
                <c:pt idx="14">
                  <c:v>23.951596840125912</c:v>
                </c:pt>
                <c:pt idx="15">
                  <c:v>43.147582429158327</c:v>
                </c:pt>
                <c:pt idx="16">
                  <c:v>81.017999604404324</c:v>
                </c:pt>
                <c:pt idx="17">
                  <c:v>157.14630406992157</c:v>
                </c:pt>
                <c:pt idx="18">
                  <c:v>311.15137943176831</c:v>
                </c:pt>
                <c:pt idx="19">
                  <c:v>624.80756110325933</c:v>
                </c:pt>
              </c:numCache>
            </c:numRef>
          </c:yVal>
        </c:ser>
        <c:axId val="62621184"/>
        <c:axId val="62627840"/>
      </c:scatterChart>
      <c:valAx>
        <c:axId val="62621184"/>
        <c:scaling>
          <c:logBase val="2"/>
          <c:orientation val="minMax"/>
          <c:max val="4194304"/>
        </c:scaling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Number of points (complex&lt;float&gt; data)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2627840"/>
        <c:crossesAt val="1.0000000000000007E-2"/>
        <c:crossBetween val="midCat"/>
        <c:majorUnit val="16"/>
      </c:valAx>
      <c:valAx>
        <c:axId val="62627840"/>
        <c:scaling>
          <c:logBase val="10"/>
          <c:orientation val="minMax"/>
        </c:scaling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Time</a:t>
                </a:r>
                <a:r>
                  <a:rPr lang="en-US" sz="2000" baseline="0"/>
                  <a:t> per iteration (microseconds)</a:t>
                </a:r>
                <a:endParaRPr lang="en-US" sz="200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262118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4842531507885881"/>
          <c:y val="0.57165335583052124"/>
          <c:w val="0.2915030384715423"/>
          <c:h val="0.21893489619993511"/>
        </c:manualLayout>
      </c:layout>
      <c:overlay val="1"/>
      <c:spPr>
        <a:solidFill>
          <a:schemeClr val="bg1"/>
        </a:solidFill>
        <a:ln>
          <a:solidFill>
            <a:schemeClr val="bg1">
              <a:lumMod val="85000"/>
            </a:schemeClr>
          </a:solidFill>
        </a:ln>
      </c:spPr>
      <c:txPr>
        <a:bodyPr/>
        <a:lstStyle/>
        <a:p>
          <a:pPr>
            <a:defRPr sz="1600"/>
          </a:pPr>
          <a:endParaRPr lang="en-US"/>
        </a:p>
      </c:txPr>
    </c:legend>
    <c:plotVisOnly val="1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Elementwise Function</a:t>
            </a:r>
            <a:r>
              <a:rPr lang="en-US" sz="2400" baseline="0"/>
              <a:t> Timings</a:t>
            </a:r>
            <a:endParaRPr lang="en-US" sz="2400"/>
          </a:p>
        </c:rich>
      </c:tx>
      <c:layout/>
    </c:title>
    <c:plotArea>
      <c:layout/>
      <c:scatterChart>
        <c:scatterStyle val="lineMarker"/>
        <c:ser>
          <c:idx val="0"/>
          <c:order val="0"/>
          <c:tx>
            <c:v>vmul (x86)</c:v>
          </c:tx>
          <c:spPr>
            <a:ln>
              <a:solidFill>
                <a:srgbClr val="0070C0"/>
              </a:solidFill>
            </a:ln>
          </c:spPr>
          <c:marker>
            <c:spPr>
              <a:solidFill>
                <a:srgbClr val="0070C0"/>
              </a:solidFill>
            </c:spPr>
          </c:marker>
          <c:xVal>
            <c:numRef>
              <c:f>vmul!$B$2:$B$21</c:f>
              <c:numCache>
                <c:formatCode>General</c:formatCode>
                <c:ptCount val="20"/>
                <c:pt idx="0">
                  <c:v>4</c:v>
                </c:pt>
                <c:pt idx="1">
                  <c:v>8</c:v>
                </c:pt>
                <c:pt idx="2">
                  <c:v>16</c:v>
                </c:pt>
                <c:pt idx="3">
                  <c:v>32</c:v>
                </c:pt>
                <c:pt idx="4">
                  <c:v>64</c:v>
                </c:pt>
                <c:pt idx="5">
                  <c:v>128</c:v>
                </c:pt>
                <c:pt idx="6">
                  <c:v>256</c:v>
                </c:pt>
                <c:pt idx="7">
                  <c:v>512</c:v>
                </c:pt>
                <c:pt idx="8">
                  <c:v>1024</c:v>
                </c:pt>
                <c:pt idx="9">
                  <c:v>2048</c:v>
                </c:pt>
                <c:pt idx="10">
                  <c:v>4096</c:v>
                </c:pt>
                <c:pt idx="11">
                  <c:v>8192</c:v>
                </c:pt>
                <c:pt idx="12">
                  <c:v>16384</c:v>
                </c:pt>
                <c:pt idx="13">
                  <c:v>32768</c:v>
                </c:pt>
                <c:pt idx="14">
                  <c:v>65536</c:v>
                </c:pt>
                <c:pt idx="15">
                  <c:v>131072</c:v>
                </c:pt>
                <c:pt idx="16">
                  <c:v>262144</c:v>
                </c:pt>
                <c:pt idx="17">
                  <c:v>524288</c:v>
                </c:pt>
                <c:pt idx="18">
                  <c:v>1048576</c:v>
                </c:pt>
                <c:pt idx="19">
                  <c:v>2097152</c:v>
                </c:pt>
              </c:numCache>
            </c:numRef>
          </c:xVal>
          <c:yVal>
            <c:numRef>
              <c:f>vmul!$G$2:$G$21</c:f>
              <c:numCache>
                <c:formatCode>General</c:formatCode>
                <c:ptCount val="20"/>
                <c:pt idx="0">
                  <c:v>1.5791759333587771E-2</c:v>
                </c:pt>
                <c:pt idx="1">
                  <c:v>2.0500993016849271E-2</c:v>
                </c:pt>
                <c:pt idx="2">
                  <c:v>2.6366889778161075E-2</c:v>
                </c:pt>
                <c:pt idx="3">
                  <c:v>4.0290934120125806E-2</c:v>
                </c:pt>
                <c:pt idx="4">
                  <c:v>6.8097421874168812E-2</c:v>
                </c:pt>
                <c:pt idx="5">
                  <c:v>0.12369679467459538</c:v>
                </c:pt>
                <c:pt idx="6">
                  <c:v>0.23504064244442288</c:v>
                </c:pt>
                <c:pt idx="7">
                  <c:v>0.46367361724286293</c:v>
                </c:pt>
                <c:pt idx="8">
                  <c:v>0.90944885386353003</c:v>
                </c:pt>
                <c:pt idx="9">
                  <c:v>1.9241911288024227</c:v>
                </c:pt>
                <c:pt idx="10">
                  <c:v>3.8126028740348601</c:v>
                </c:pt>
                <c:pt idx="11">
                  <c:v>7.7713129268909684</c:v>
                </c:pt>
                <c:pt idx="12">
                  <c:v>18.36212065458388</c:v>
                </c:pt>
                <c:pt idx="13">
                  <c:v>36.987190461229908</c:v>
                </c:pt>
                <c:pt idx="14">
                  <c:v>73.974659254451552</c:v>
                </c:pt>
                <c:pt idx="15">
                  <c:v>149.32045250002849</c:v>
                </c:pt>
                <c:pt idx="16">
                  <c:v>314.76543644710534</c:v>
                </c:pt>
                <c:pt idx="17">
                  <c:v>1157.4027197268501</c:v>
                </c:pt>
                <c:pt idx="18">
                  <c:v>2384.7532408460315</c:v>
                </c:pt>
                <c:pt idx="19">
                  <c:v>4909.5425193624542</c:v>
                </c:pt>
              </c:numCache>
            </c:numRef>
          </c:yVal>
        </c:ser>
        <c:ser>
          <c:idx val="1"/>
          <c:order val="1"/>
          <c:tx>
            <c:v>vmul (CUDA)</c:v>
          </c:tx>
          <c:spPr>
            <a:ln>
              <a:solidFill>
                <a:srgbClr val="FF0000"/>
              </a:solidFill>
            </a:ln>
          </c:spPr>
          <c:marker>
            <c:symbol val="diamond"/>
            <c:size val="7"/>
            <c:spPr>
              <a:solidFill>
                <a:schemeClr val="bg1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vmul!$B$2:$B$21</c:f>
              <c:numCache>
                <c:formatCode>General</c:formatCode>
                <c:ptCount val="20"/>
                <c:pt idx="0">
                  <c:v>4</c:v>
                </c:pt>
                <c:pt idx="1">
                  <c:v>8</c:v>
                </c:pt>
                <c:pt idx="2">
                  <c:v>16</c:v>
                </c:pt>
                <c:pt idx="3">
                  <c:v>32</c:v>
                </c:pt>
                <c:pt idx="4">
                  <c:v>64</c:v>
                </c:pt>
                <c:pt idx="5">
                  <c:v>128</c:v>
                </c:pt>
                <c:pt idx="6">
                  <c:v>256</c:v>
                </c:pt>
                <c:pt idx="7">
                  <c:v>512</c:v>
                </c:pt>
                <c:pt idx="8">
                  <c:v>1024</c:v>
                </c:pt>
                <c:pt idx="9">
                  <c:v>2048</c:v>
                </c:pt>
                <c:pt idx="10">
                  <c:v>4096</c:v>
                </c:pt>
                <c:pt idx="11">
                  <c:v>8192</c:v>
                </c:pt>
                <c:pt idx="12">
                  <c:v>16384</c:v>
                </c:pt>
                <c:pt idx="13">
                  <c:v>32768</c:v>
                </c:pt>
                <c:pt idx="14">
                  <c:v>65536</c:v>
                </c:pt>
                <c:pt idx="15">
                  <c:v>131072</c:v>
                </c:pt>
                <c:pt idx="16">
                  <c:v>262144</c:v>
                </c:pt>
                <c:pt idx="17">
                  <c:v>524288</c:v>
                </c:pt>
                <c:pt idx="18">
                  <c:v>1048576</c:v>
                </c:pt>
                <c:pt idx="19">
                  <c:v>2097152</c:v>
                </c:pt>
              </c:numCache>
            </c:numRef>
          </c:xVal>
          <c:yVal>
            <c:numRef>
              <c:f>vmul!$H$2:$H$21</c:f>
              <c:numCache>
                <c:formatCode>General</c:formatCode>
                <c:ptCount val="20"/>
                <c:pt idx="0">
                  <c:v>4.5640912513977456</c:v>
                </c:pt>
                <c:pt idx="1">
                  <c:v>4.5091880342683286</c:v>
                </c:pt>
                <c:pt idx="2">
                  <c:v>4.5757011868844613</c:v>
                </c:pt>
                <c:pt idx="3">
                  <c:v>4.6323930701329825</c:v>
                </c:pt>
                <c:pt idx="4">
                  <c:v>4.5959507041199945</c:v>
                </c:pt>
                <c:pt idx="5">
                  <c:v>4.7619173989375385</c:v>
                </c:pt>
                <c:pt idx="6">
                  <c:v>4.9421705395882016</c:v>
                </c:pt>
                <c:pt idx="7">
                  <c:v>5.3701130136088322</c:v>
                </c:pt>
                <c:pt idx="8">
                  <c:v>5.4021260320223714</c:v>
                </c:pt>
                <c:pt idx="9">
                  <c:v>5.4626443679816488</c:v>
                </c:pt>
                <c:pt idx="10">
                  <c:v>5.783813042761996</c:v>
                </c:pt>
                <c:pt idx="11">
                  <c:v>6.88227930695537</c:v>
                </c:pt>
                <c:pt idx="12">
                  <c:v>8.8129375472342666</c:v>
                </c:pt>
                <c:pt idx="13">
                  <c:v>14.712764787186195</c:v>
                </c:pt>
                <c:pt idx="14">
                  <c:v>23.951596840125905</c:v>
                </c:pt>
                <c:pt idx="15">
                  <c:v>43.147582429158327</c:v>
                </c:pt>
                <c:pt idx="16">
                  <c:v>81.017999604404324</c:v>
                </c:pt>
                <c:pt idx="17">
                  <c:v>157.14630406992154</c:v>
                </c:pt>
                <c:pt idx="18">
                  <c:v>311.15137943176831</c:v>
                </c:pt>
                <c:pt idx="19">
                  <c:v>624.8075611032591</c:v>
                </c:pt>
              </c:numCache>
            </c:numRef>
          </c:yVal>
        </c:ser>
        <c:ser>
          <c:idx val="4"/>
          <c:order val="2"/>
          <c:tx>
            <c:v>vmul (CUDA, data transfer)</c:v>
          </c:tx>
          <c:spPr>
            <a:ln>
              <a:solidFill>
                <a:srgbClr val="00B050"/>
              </a:solidFill>
            </a:ln>
          </c:spPr>
          <c:marker>
            <c:symbol val="circle"/>
            <c:size val="6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xVal>
            <c:numRef>
              <c:f>data_transfers!$B$3:$B$22</c:f>
              <c:numCache>
                <c:formatCode>General</c:formatCode>
                <c:ptCount val="20"/>
                <c:pt idx="0">
                  <c:v>4</c:v>
                </c:pt>
                <c:pt idx="1">
                  <c:v>8</c:v>
                </c:pt>
                <c:pt idx="2">
                  <c:v>16</c:v>
                </c:pt>
                <c:pt idx="3">
                  <c:v>32</c:v>
                </c:pt>
                <c:pt idx="4">
                  <c:v>64</c:v>
                </c:pt>
                <c:pt idx="5">
                  <c:v>128</c:v>
                </c:pt>
                <c:pt idx="6">
                  <c:v>256</c:v>
                </c:pt>
                <c:pt idx="7">
                  <c:v>512</c:v>
                </c:pt>
                <c:pt idx="8">
                  <c:v>1024</c:v>
                </c:pt>
                <c:pt idx="9">
                  <c:v>2048</c:v>
                </c:pt>
                <c:pt idx="10">
                  <c:v>4096</c:v>
                </c:pt>
                <c:pt idx="11">
                  <c:v>8192</c:v>
                </c:pt>
                <c:pt idx="12">
                  <c:v>16384</c:v>
                </c:pt>
                <c:pt idx="13">
                  <c:v>32768</c:v>
                </c:pt>
                <c:pt idx="14">
                  <c:v>65536</c:v>
                </c:pt>
                <c:pt idx="15">
                  <c:v>131072</c:v>
                </c:pt>
                <c:pt idx="16">
                  <c:v>262144</c:v>
                </c:pt>
                <c:pt idx="17">
                  <c:v>524288</c:v>
                </c:pt>
                <c:pt idx="18">
                  <c:v>1048576</c:v>
                </c:pt>
                <c:pt idx="19">
                  <c:v>2097152</c:v>
                </c:pt>
              </c:numCache>
            </c:numRef>
          </c:xVal>
          <c:yVal>
            <c:numRef>
              <c:f>data_transfers!$K$3:$K$22</c:f>
              <c:numCache>
                <c:formatCode>General</c:formatCode>
                <c:ptCount val="20"/>
                <c:pt idx="0">
                  <c:v>37.548108514033608</c:v>
                </c:pt>
                <c:pt idx="1">
                  <c:v>37.265952350821749</c:v>
                </c:pt>
                <c:pt idx="2">
                  <c:v>38.150601885355044</c:v>
                </c:pt>
                <c:pt idx="3">
                  <c:v>37.404698380785675</c:v>
                </c:pt>
                <c:pt idx="4">
                  <c:v>37.842362514459431</c:v>
                </c:pt>
                <c:pt idx="5">
                  <c:v>38.957017170761844</c:v>
                </c:pt>
                <c:pt idx="6">
                  <c:v>42.027208677567906</c:v>
                </c:pt>
                <c:pt idx="7">
                  <c:v>45.199823608865451</c:v>
                </c:pt>
                <c:pt idx="8">
                  <c:v>51.851436385216189</c:v>
                </c:pt>
                <c:pt idx="9">
                  <c:v>65.943385928836321</c:v>
                </c:pt>
                <c:pt idx="10">
                  <c:v>91.740583953230299</c:v>
                </c:pt>
                <c:pt idx="11">
                  <c:v>144.33045797356328</c:v>
                </c:pt>
                <c:pt idx="12">
                  <c:v>197.43249507864311</c:v>
                </c:pt>
                <c:pt idx="13">
                  <c:v>343.21565490311104</c:v>
                </c:pt>
                <c:pt idx="14">
                  <c:v>627.26344234748615</c:v>
                </c:pt>
                <c:pt idx="15">
                  <c:v>1194.4900337859099</c:v>
                </c:pt>
                <c:pt idx="16">
                  <c:v>1821.7068936471139</c:v>
                </c:pt>
                <c:pt idx="17">
                  <c:v>3158.8568059092959</c:v>
                </c:pt>
                <c:pt idx="18">
                  <c:v>5786.1676820037255</c:v>
                </c:pt>
                <c:pt idx="19">
                  <c:v>11008.959969348904</c:v>
                </c:pt>
              </c:numCache>
            </c:numRef>
          </c:yVal>
        </c:ser>
        <c:axId val="61773312"/>
        <c:axId val="61792256"/>
      </c:scatterChart>
      <c:valAx>
        <c:axId val="61773312"/>
        <c:scaling>
          <c:logBase val="2"/>
          <c:orientation val="minMax"/>
          <c:max val="4194304"/>
        </c:scaling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Number of points (complex&lt;float&gt; data)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1792256"/>
        <c:crossesAt val="1.0000000000000007E-2"/>
        <c:crossBetween val="midCat"/>
        <c:majorUnit val="16"/>
      </c:valAx>
      <c:valAx>
        <c:axId val="61792256"/>
        <c:scaling>
          <c:logBase val="10"/>
          <c:orientation val="minMax"/>
        </c:scaling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Time</a:t>
                </a:r>
                <a:r>
                  <a:rPr lang="en-US" sz="2000" baseline="0"/>
                  <a:t> per iteration (microseconds)</a:t>
                </a:r>
                <a:endParaRPr lang="en-US" sz="200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177331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59286977578384259"/>
          <c:y val="0.60022476323276452"/>
          <c:w val="0.35456610922930115"/>
          <c:h val="0.21893489619993517"/>
        </c:manualLayout>
      </c:layout>
      <c:overlay val="1"/>
      <c:spPr>
        <a:solidFill>
          <a:schemeClr val="bg1"/>
        </a:solidFill>
        <a:ln>
          <a:solidFill>
            <a:schemeClr val="bg1">
              <a:lumMod val="85000"/>
            </a:schemeClr>
          </a:solidFill>
        </a:ln>
      </c:spPr>
      <c:txPr>
        <a:bodyPr/>
        <a:lstStyle/>
        <a:p>
          <a:pPr>
            <a:defRPr sz="1600"/>
          </a:pPr>
          <a:endParaRPr lang="en-US"/>
        </a:p>
      </c:txPr>
    </c:legend>
    <c:plotVisOnly val="1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Elementwise Function</a:t>
            </a:r>
            <a:r>
              <a:rPr lang="en-US" sz="2400" baseline="0"/>
              <a:t> Timings</a:t>
            </a:r>
            <a:endParaRPr lang="en-US" sz="2400"/>
          </a:p>
        </c:rich>
      </c:tx>
      <c:layout/>
    </c:title>
    <c:plotArea>
      <c:layout/>
      <c:scatterChart>
        <c:scatterStyle val="lineMarker"/>
        <c:ser>
          <c:idx val="0"/>
          <c:order val="0"/>
          <c:tx>
            <c:v>vmul (x86)</c:v>
          </c:tx>
          <c:spPr>
            <a:ln>
              <a:solidFill>
                <a:srgbClr val="0070C0"/>
              </a:solidFill>
            </a:ln>
          </c:spPr>
          <c:marker>
            <c:spPr>
              <a:solidFill>
                <a:srgbClr val="0070C0"/>
              </a:solidFill>
            </c:spPr>
          </c:marker>
          <c:xVal>
            <c:numRef>
              <c:f>vmul!$B$2:$B$21</c:f>
              <c:numCache>
                <c:formatCode>General</c:formatCode>
                <c:ptCount val="20"/>
                <c:pt idx="0">
                  <c:v>4</c:v>
                </c:pt>
                <c:pt idx="1">
                  <c:v>8</c:v>
                </c:pt>
                <c:pt idx="2">
                  <c:v>16</c:v>
                </c:pt>
                <c:pt idx="3">
                  <c:v>32</c:v>
                </c:pt>
                <c:pt idx="4">
                  <c:v>64</c:v>
                </c:pt>
                <c:pt idx="5">
                  <c:v>128</c:v>
                </c:pt>
                <c:pt idx="6">
                  <c:v>256</c:v>
                </c:pt>
                <c:pt idx="7">
                  <c:v>512</c:v>
                </c:pt>
                <c:pt idx="8">
                  <c:v>1024</c:v>
                </c:pt>
                <c:pt idx="9">
                  <c:v>2048</c:v>
                </c:pt>
                <c:pt idx="10">
                  <c:v>4096</c:v>
                </c:pt>
                <c:pt idx="11">
                  <c:v>8192</c:v>
                </c:pt>
                <c:pt idx="12">
                  <c:v>16384</c:v>
                </c:pt>
                <c:pt idx="13">
                  <c:v>32768</c:v>
                </c:pt>
                <c:pt idx="14">
                  <c:v>65536</c:v>
                </c:pt>
                <c:pt idx="15">
                  <c:v>131072</c:v>
                </c:pt>
                <c:pt idx="16">
                  <c:v>262144</c:v>
                </c:pt>
                <c:pt idx="17">
                  <c:v>524288</c:v>
                </c:pt>
                <c:pt idx="18">
                  <c:v>1048576</c:v>
                </c:pt>
                <c:pt idx="19">
                  <c:v>2097152</c:v>
                </c:pt>
              </c:numCache>
            </c:numRef>
          </c:xVal>
          <c:yVal>
            <c:numRef>
              <c:f>vmul!$G$2:$G$21</c:f>
              <c:numCache>
                <c:formatCode>General</c:formatCode>
                <c:ptCount val="20"/>
                <c:pt idx="0">
                  <c:v>1.5791759333587774E-2</c:v>
                </c:pt>
                <c:pt idx="1">
                  <c:v>2.0500993016849274E-2</c:v>
                </c:pt>
                <c:pt idx="2">
                  <c:v>2.6366889778161075E-2</c:v>
                </c:pt>
                <c:pt idx="3">
                  <c:v>4.0290934120125826E-2</c:v>
                </c:pt>
                <c:pt idx="4">
                  <c:v>6.8097421874168826E-2</c:v>
                </c:pt>
                <c:pt idx="5">
                  <c:v>0.12369679467459541</c:v>
                </c:pt>
                <c:pt idx="6">
                  <c:v>0.23504064244442294</c:v>
                </c:pt>
                <c:pt idx="7">
                  <c:v>0.46367361724286305</c:v>
                </c:pt>
                <c:pt idx="8">
                  <c:v>0.90944885386353014</c:v>
                </c:pt>
                <c:pt idx="9">
                  <c:v>1.9241911288024227</c:v>
                </c:pt>
                <c:pt idx="10">
                  <c:v>3.8126028740348588</c:v>
                </c:pt>
                <c:pt idx="11">
                  <c:v>7.7713129268909684</c:v>
                </c:pt>
                <c:pt idx="12">
                  <c:v>18.362120654583876</c:v>
                </c:pt>
                <c:pt idx="13">
                  <c:v>36.987190461229901</c:v>
                </c:pt>
                <c:pt idx="14">
                  <c:v>73.974659254451552</c:v>
                </c:pt>
                <c:pt idx="15">
                  <c:v>149.32045250002849</c:v>
                </c:pt>
                <c:pt idx="16">
                  <c:v>314.76543644710523</c:v>
                </c:pt>
                <c:pt idx="17">
                  <c:v>1157.4027197268501</c:v>
                </c:pt>
                <c:pt idx="18">
                  <c:v>2384.7532408460315</c:v>
                </c:pt>
                <c:pt idx="19">
                  <c:v>4909.5425193624542</c:v>
                </c:pt>
              </c:numCache>
            </c:numRef>
          </c:yVal>
        </c:ser>
        <c:ser>
          <c:idx val="1"/>
          <c:order val="1"/>
          <c:tx>
            <c:v>vmul (CUDA)</c:v>
          </c:tx>
          <c:spPr>
            <a:ln>
              <a:solidFill>
                <a:srgbClr val="FF0000"/>
              </a:solidFill>
            </a:ln>
          </c:spPr>
          <c:marker>
            <c:symbol val="diamond"/>
            <c:size val="7"/>
            <c:spPr>
              <a:solidFill>
                <a:schemeClr val="bg1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vmul!$B$2:$B$21</c:f>
              <c:numCache>
                <c:formatCode>General</c:formatCode>
                <c:ptCount val="20"/>
                <c:pt idx="0">
                  <c:v>4</c:v>
                </c:pt>
                <c:pt idx="1">
                  <c:v>8</c:v>
                </c:pt>
                <c:pt idx="2">
                  <c:v>16</c:v>
                </c:pt>
                <c:pt idx="3">
                  <c:v>32</c:v>
                </c:pt>
                <c:pt idx="4">
                  <c:v>64</c:v>
                </c:pt>
                <c:pt idx="5">
                  <c:v>128</c:v>
                </c:pt>
                <c:pt idx="6">
                  <c:v>256</c:v>
                </c:pt>
                <c:pt idx="7">
                  <c:v>512</c:v>
                </c:pt>
                <c:pt idx="8">
                  <c:v>1024</c:v>
                </c:pt>
                <c:pt idx="9">
                  <c:v>2048</c:v>
                </c:pt>
                <c:pt idx="10">
                  <c:v>4096</c:v>
                </c:pt>
                <c:pt idx="11">
                  <c:v>8192</c:v>
                </c:pt>
                <c:pt idx="12">
                  <c:v>16384</c:v>
                </c:pt>
                <c:pt idx="13">
                  <c:v>32768</c:v>
                </c:pt>
                <c:pt idx="14">
                  <c:v>65536</c:v>
                </c:pt>
                <c:pt idx="15">
                  <c:v>131072</c:v>
                </c:pt>
                <c:pt idx="16">
                  <c:v>262144</c:v>
                </c:pt>
                <c:pt idx="17">
                  <c:v>524288</c:v>
                </c:pt>
                <c:pt idx="18">
                  <c:v>1048576</c:v>
                </c:pt>
                <c:pt idx="19">
                  <c:v>2097152</c:v>
                </c:pt>
              </c:numCache>
            </c:numRef>
          </c:xVal>
          <c:yVal>
            <c:numRef>
              <c:f>vmul!$H$2:$H$21</c:f>
              <c:numCache>
                <c:formatCode>General</c:formatCode>
                <c:ptCount val="20"/>
                <c:pt idx="0">
                  <c:v>4.5640912513977447</c:v>
                </c:pt>
                <c:pt idx="1">
                  <c:v>4.5091880342683295</c:v>
                </c:pt>
                <c:pt idx="2">
                  <c:v>4.5757011868844621</c:v>
                </c:pt>
                <c:pt idx="3">
                  <c:v>4.6323930701329825</c:v>
                </c:pt>
                <c:pt idx="4">
                  <c:v>4.5959507041199945</c:v>
                </c:pt>
                <c:pt idx="5">
                  <c:v>4.7619173989375385</c:v>
                </c:pt>
                <c:pt idx="6">
                  <c:v>4.9421705395882007</c:v>
                </c:pt>
                <c:pt idx="7">
                  <c:v>5.3701130136088322</c:v>
                </c:pt>
                <c:pt idx="8">
                  <c:v>5.4021260320223714</c:v>
                </c:pt>
                <c:pt idx="9">
                  <c:v>5.4626443679816488</c:v>
                </c:pt>
                <c:pt idx="10">
                  <c:v>5.783813042761996</c:v>
                </c:pt>
                <c:pt idx="11">
                  <c:v>6.88227930695537</c:v>
                </c:pt>
                <c:pt idx="12">
                  <c:v>8.8129375472342684</c:v>
                </c:pt>
                <c:pt idx="13">
                  <c:v>14.712764787186195</c:v>
                </c:pt>
                <c:pt idx="14">
                  <c:v>23.951596840125895</c:v>
                </c:pt>
                <c:pt idx="15">
                  <c:v>43.147582429158327</c:v>
                </c:pt>
                <c:pt idx="16">
                  <c:v>81.017999604404324</c:v>
                </c:pt>
                <c:pt idx="17">
                  <c:v>157.14630406992151</c:v>
                </c:pt>
                <c:pt idx="18">
                  <c:v>311.15137943176831</c:v>
                </c:pt>
                <c:pt idx="19">
                  <c:v>624.80756110325888</c:v>
                </c:pt>
              </c:numCache>
            </c:numRef>
          </c:yVal>
        </c:ser>
        <c:ser>
          <c:idx val="4"/>
          <c:order val="2"/>
          <c:tx>
            <c:v>vmul (CUDA, data transfer)</c:v>
          </c:tx>
          <c:spPr>
            <a:ln>
              <a:solidFill>
                <a:srgbClr val="00B050"/>
              </a:solidFill>
            </a:ln>
          </c:spPr>
          <c:marker>
            <c:symbol val="circle"/>
            <c:size val="6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xVal>
            <c:numRef>
              <c:f>data_transfers!$B$3:$B$22</c:f>
              <c:numCache>
                <c:formatCode>General</c:formatCode>
                <c:ptCount val="20"/>
                <c:pt idx="0">
                  <c:v>4</c:v>
                </c:pt>
                <c:pt idx="1">
                  <c:v>8</c:v>
                </c:pt>
                <c:pt idx="2">
                  <c:v>16</c:v>
                </c:pt>
                <c:pt idx="3">
                  <c:v>32</c:v>
                </c:pt>
                <c:pt idx="4">
                  <c:v>64</c:v>
                </c:pt>
                <c:pt idx="5">
                  <c:v>128</c:v>
                </c:pt>
                <c:pt idx="6">
                  <c:v>256</c:v>
                </c:pt>
                <c:pt idx="7">
                  <c:v>512</c:v>
                </c:pt>
                <c:pt idx="8">
                  <c:v>1024</c:v>
                </c:pt>
                <c:pt idx="9">
                  <c:v>2048</c:v>
                </c:pt>
                <c:pt idx="10">
                  <c:v>4096</c:v>
                </c:pt>
                <c:pt idx="11">
                  <c:v>8192</c:v>
                </c:pt>
                <c:pt idx="12">
                  <c:v>16384</c:v>
                </c:pt>
                <c:pt idx="13">
                  <c:v>32768</c:v>
                </c:pt>
                <c:pt idx="14">
                  <c:v>65536</c:v>
                </c:pt>
                <c:pt idx="15">
                  <c:v>131072</c:v>
                </c:pt>
                <c:pt idx="16">
                  <c:v>262144</c:v>
                </c:pt>
                <c:pt idx="17">
                  <c:v>524288</c:v>
                </c:pt>
                <c:pt idx="18">
                  <c:v>1048576</c:v>
                </c:pt>
                <c:pt idx="19">
                  <c:v>2097152</c:v>
                </c:pt>
              </c:numCache>
            </c:numRef>
          </c:xVal>
          <c:yVal>
            <c:numRef>
              <c:f>data_transfers!$K$3:$K$22</c:f>
              <c:numCache>
                <c:formatCode>General</c:formatCode>
                <c:ptCount val="20"/>
                <c:pt idx="0">
                  <c:v>37.548108514033608</c:v>
                </c:pt>
                <c:pt idx="1">
                  <c:v>37.26595235082177</c:v>
                </c:pt>
                <c:pt idx="2">
                  <c:v>38.150601885355044</c:v>
                </c:pt>
                <c:pt idx="3">
                  <c:v>37.404698380785675</c:v>
                </c:pt>
                <c:pt idx="4">
                  <c:v>37.842362514459431</c:v>
                </c:pt>
                <c:pt idx="5">
                  <c:v>38.957017170761844</c:v>
                </c:pt>
                <c:pt idx="6">
                  <c:v>42.027208677567906</c:v>
                </c:pt>
                <c:pt idx="7">
                  <c:v>45.199823608865451</c:v>
                </c:pt>
                <c:pt idx="8">
                  <c:v>51.851436385216168</c:v>
                </c:pt>
                <c:pt idx="9">
                  <c:v>65.943385928836321</c:v>
                </c:pt>
                <c:pt idx="10">
                  <c:v>91.740583953230313</c:v>
                </c:pt>
                <c:pt idx="11">
                  <c:v>144.33045797356331</c:v>
                </c:pt>
                <c:pt idx="12">
                  <c:v>197.43249507864314</c:v>
                </c:pt>
                <c:pt idx="13">
                  <c:v>343.21565490311104</c:v>
                </c:pt>
                <c:pt idx="14">
                  <c:v>627.26344234748626</c:v>
                </c:pt>
                <c:pt idx="15">
                  <c:v>1194.4900337859101</c:v>
                </c:pt>
                <c:pt idx="16">
                  <c:v>1821.7068936471142</c:v>
                </c:pt>
                <c:pt idx="17">
                  <c:v>3158.8568059092959</c:v>
                </c:pt>
                <c:pt idx="18">
                  <c:v>5786.1676820037264</c:v>
                </c:pt>
                <c:pt idx="19">
                  <c:v>11008.959969348902</c:v>
                </c:pt>
              </c:numCache>
            </c:numRef>
          </c:yVal>
        </c:ser>
        <c:ser>
          <c:idx val="5"/>
          <c:order val="3"/>
          <c:tx>
            <c:v>vmul (Cell/B.E.)</c:v>
          </c:tx>
          <c:xVal>
            <c:numRef>
              <c:f>vmul!$B$12:$B$21</c:f>
              <c:numCache>
                <c:formatCode>General</c:formatCode>
                <c:ptCount val="10"/>
                <c:pt idx="0">
                  <c:v>4096</c:v>
                </c:pt>
                <c:pt idx="1">
                  <c:v>8192</c:v>
                </c:pt>
                <c:pt idx="2">
                  <c:v>16384</c:v>
                </c:pt>
                <c:pt idx="3">
                  <c:v>32768</c:v>
                </c:pt>
                <c:pt idx="4">
                  <c:v>65536</c:v>
                </c:pt>
                <c:pt idx="5">
                  <c:v>131072</c:v>
                </c:pt>
                <c:pt idx="6">
                  <c:v>262144</c:v>
                </c:pt>
                <c:pt idx="7">
                  <c:v>524288</c:v>
                </c:pt>
                <c:pt idx="8">
                  <c:v>1048576</c:v>
                </c:pt>
                <c:pt idx="9">
                  <c:v>2097152</c:v>
                </c:pt>
              </c:numCache>
            </c:numRef>
          </c:xVal>
          <c:yVal>
            <c:numRef>
              <c:f>vmul!$I$12:$I$21</c:f>
              <c:numCache>
                <c:formatCode>General</c:formatCode>
                <c:ptCount val="10"/>
                <c:pt idx="0">
                  <c:v>25.6</c:v>
                </c:pt>
                <c:pt idx="1">
                  <c:v>47.7</c:v>
                </c:pt>
                <c:pt idx="2">
                  <c:v>85.1</c:v>
                </c:pt>
                <c:pt idx="3">
                  <c:v>103.4</c:v>
                </c:pt>
                <c:pt idx="4">
                  <c:v>82.8</c:v>
                </c:pt>
                <c:pt idx="5">
                  <c:v>127.4</c:v>
                </c:pt>
                <c:pt idx="6">
                  <c:v>256</c:v>
                </c:pt>
                <c:pt idx="7">
                  <c:v>509</c:v>
                </c:pt>
                <c:pt idx="8">
                  <c:v>1055.2</c:v>
                </c:pt>
                <c:pt idx="9">
                  <c:v>2160.6</c:v>
                </c:pt>
              </c:numCache>
            </c:numRef>
          </c:yVal>
        </c:ser>
        <c:axId val="67246720"/>
        <c:axId val="67302144"/>
      </c:scatterChart>
      <c:valAx>
        <c:axId val="67246720"/>
        <c:scaling>
          <c:logBase val="2"/>
          <c:orientation val="minMax"/>
          <c:max val="4194304"/>
        </c:scaling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Number of points (complex&lt;float&gt; data)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7302144"/>
        <c:crossesAt val="1.0000000000000007E-2"/>
        <c:crossBetween val="midCat"/>
        <c:majorUnit val="16"/>
      </c:valAx>
      <c:valAx>
        <c:axId val="67302144"/>
        <c:scaling>
          <c:logBase val="10"/>
          <c:orientation val="minMax"/>
        </c:scaling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Time</a:t>
                </a:r>
                <a:r>
                  <a:rPr lang="en-US" sz="2000" baseline="0"/>
                  <a:t> per iteration (microseconds)</a:t>
                </a:r>
                <a:endParaRPr lang="en-US" sz="200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724672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59286977578384259"/>
          <c:y val="0.60022476323276452"/>
          <c:w val="0.35456610922930126"/>
          <c:h val="0.21893489619993525"/>
        </c:manualLayout>
      </c:layout>
      <c:overlay val="1"/>
      <c:spPr>
        <a:solidFill>
          <a:schemeClr val="bg1"/>
        </a:solidFill>
        <a:ln>
          <a:solidFill>
            <a:schemeClr val="bg1">
              <a:lumMod val="85000"/>
            </a:schemeClr>
          </a:solidFill>
        </a:ln>
      </c:spPr>
      <c:txPr>
        <a:bodyPr/>
        <a:lstStyle/>
        <a:p>
          <a:pPr>
            <a:defRPr sz="1600"/>
          </a:pPr>
          <a:endParaRPr lang="en-US"/>
        </a:p>
      </c:txPr>
    </c:legend>
    <c:plotVisOnly val="1"/>
  </c:chart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Matrix Transpose</a:t>
            </a:r>
            <a:r>
              <a:rPr lang="en-US" sz="2400" baseline="0"/>
              <a:t> </a:t>
            </a:r>
            <a:r>
              <a:rPr lang="en-US" sz="2400"/>
              <a:t>Timings</a:t>
            </a:r>
          </a:p>
        </c:rich>
      </c:tx>
      <c:layout/>
    </c:title>
    <c:plotArea>
      <c:layout/>
      <c:scatterChart>
        <c:scatterStyle val="lineMarker"/>
        <c:ser>
          <c:idx val="0"/>
          <c:order val="0"/>
          <c:tx>
            <c:v>mtrans (x86)</c:v>
          </c:tx>
          <c:spPr>
            <a:ln>
              <a:solidFill>
                <a:srgbClr val="0070C0"/>
              </a:solidFill>
            </a:ln>
          </c:spPr>
          <c:marker>
            <c:spPr>
              <a:solidFill>
                <a:srgbClr val="0070C0"/>
              </a:solidFill>
            </c:spPr>
          </c:marker>
          <c:xVal>
            <c:numRef>
              <c:f>mtrans!$C$3:$C$23</c:f>
              <c:numCache>
                <c:formatCode>General</c:formatCode>
                <c:ptCount val="21"/>
                <c:pt idx="0">
                  <c:v>1</c:v>
                </c:pt>
                <c:pt idx="1">
                  <c:v>16</c:v>
                </c:pt>
                <c:pt idx="2">
                  <c:v>64</c:v>
                </c:pt>
                <c:pt idx="3">
                  <c:v>256</c:v>
                </c:pt>
                <c:pt idx="4">
                  <c:v>1024</c:v>
                </c:pt>
                <c:pt idx="5">
                  <c:v>4096</c:v>
                </c:pt>
                <c:pt idx="6">
                  <c:v>16384</c:v>
                </c:pt>
                <c:pt idx="7">
                  <c:v>65536</c:v>
                </c:pt>
                <c:pt idx="8">
                  <c:v>262144</c:v>
                </c:pt>
                <c:pt idx="9">
                  <c:v>1048576</c:v>
                </c:pt>
                <c:pt idx="10">
                  <c:v>4194304</c:v>
                </c:pt>
                <c:pt idx="11">
                  <c:v>16777216</c:v>
                </c:pt>
                <c:pt idx="12">
                  <c:v>67108864</c:v>
                </c:pt>
                <c:pt idx="13">
                  <c:v>268435456</c:v>
                </c:pt>
                <c:pt idx="14">
                  <c:v>1073741824</c:v>
                </c:pt>
                <c:pt idx="15">
                  <c:v>4294967296</c:v>
                </c:pt>
                <c:pt idx="16">
                  <c:v>17179869184</c:v>
                </c:pt>
                <c:pt idx="17">
                  <c:v>68719476736</c:v>
                </c:pt>
                <c:pt idx="18">
                  <c:v>274877906944</c:v>
                </c:pt>
                <c:pt idx="19">
                  <c:v>1099511627776</c:v>
                </c:pt>
                <c:pt idx="20">
                  <c:v>4398046511104</c:v>
                </c:pt>
              </c:numCache>
            </c:numRef>
          </c:xVal>
          <c:yVal>
            <c:numRef>
              <c:f>mtrans!$D$3:$D$23</c:f>
              <c:numCache>
                <c:formatCode>General</c:formatCode>
                <c:ptCount val="21"/>
                <c:pt idx="3">
                  <c:v>0.1</c:v>
                </c:pt>
                <c:pt idx="4">
                  <c:v>0.30000000000000004</c:v>
                </c:pt>
                <c:pt idx="5">
                  <c:v>1.8</c:v>
                </c:pt>
                <c:pt idx="6">
                  <c:v>12.2</c:v>
                </c:pt>
                <c:pt idx="7">
                  <c:v>71.900000000000006</c:v>
                </c:pt>
                <c:pt idx="8">
                  <c:v>363.2</c:v>
                </c:pt>
                <c:pt idx="9">
                  <c:v>2793.2</c:v>
                </c:pt>
                <c:pt idx="10">
                  <c:v>10987.1</c:v>
                </c:pt>
              </c:numCache>
            </c:numRef>
          </c:yVal>
        </c:ser>
        <c:ser>
          <c:idx val="1"/>
          <c:order val="1"/>
          <c:tx>
            <c:v>mtrans (CUDA)</c:v>
          </c:tx>
          <c:xVal>
            <c:numRef>
              <c:f>mtrans!$C$3:$C$23</c:f>
              <c:numCache>
                <c:formatCode>General</c:formatCode>
                <c:ptCount val="21"/>
                <c:pt idx="0">
                  <c:v>1</c:v>
                </c:pt>
                <c:pt idx="1">
                  <c:v>16</c:v>
                </c:pt>
                <c:pt idx="2">
                  <c:v>64</c:v>
                </c:pt>
                <c:pt idx="3">
                  <c:v>256</c:v>
                </c:pt>
                <c:pt idx="4">
                  <c:v>1024</c:v>
                </c:pt>
                <c:pt idx="5">
                  <c:v>4096</c:v>
                </c:pt>
                <c:pt idx="6">
                  <c:v>16384</c:v>
                </c:pt>
                <c:pt idx="7">
                  <c:v>65536</c:v>
                </c:pt>
                <c:pt idx="8">
                  <c:v>262144</c:v>
                </c:pt>
                <c:pt idx="9">
                  <c:v>1048576</c:v>
                </c:pt>
                <c:pt idx="10">
                  <c:v>4194304</c:v>
                </c:pt>
                <c:pt idx="11">
                  <c:v>16777216</c:v>
                </c:pt>
                <c:pt idx="12">
                  <c:v>67108864</c:v>
                </c:pt>
                <c:pt idx="13">
                  <c:v>268435456</c:v>
                </c:pt>
                <c:pt idx="14">
                  <c:v>1073741824</c:v>
                </c:pt>
                <c:pt idx="15">
                  <c:v>4294967296</c:v>
                </c:pt>
                <c:pt idx="16">
                  <c:v>17179869184</c:v>
                </c:pt>
                <c:pt idx="17">
                  <c:v>68719476736</c:v>
                </c:pt>
                <c:pt idx="18">
                  <c:v>274877906944</c:v>
                </c:pt>
                <c:pt idx="19">
                  <c:v>1099511627776</c:v>
                </c:pt>
                <c:pt idx="20">
                  <c:v>4398046511104</c:v>
                </c:pt>
              </c:numCache>
            </c:numRef>
          </c:xVal>
          <c:yVal>
            <c:numRef>
              <c:f>mtrans!$E$3:$E$23</c:f>
              <c:numCache>
                <c:formatCode>General</c:formatCode>
                <c:ptCount val="21"/>
                <c:pt idx="3">
                  <c:v>6</c:v>
                </c:pt>
                <c:pt idx="4">
                  <c:v>6</c:v>
                </c:pt>
                <c:pt idx="5">
                  <c:v>6.5</c:v>
                </c:pt>
                <c:pt idx="6">
                  <c:v>9.1</c:v>
                </c:pt>
                <c:pt idx="7">
                  <c:v>35.800000000000011</c:v>
                </c:pt>
                <c:pt idx="8">
                  <c:v>150.30000000000001</c:v>
                </c:pt>
                <c:pt idx="9">
                  <c:v>751</c:v>
                </c:pt>
                <c:pt idx="10">
                  <c:v>3458.3</c:v>
                </c:pt>
              </c:numCache>
            </c:numRef>
          </c:yVal>
        </c:ser>
        <c:ser>
          <c:idx val="2"/>
          <c:order val="2"/>
          <c:tx>
            <c:v>mtrans (Cell/B.E.)</c:v>
          </c:tx>
          <c:xVal>
            <c:numRef>
              <c:f>mtrans!$C$3:$C$23</c:f>
              <c:numCache>
                <c:formatCode>General</c:formatCode>
                <c:ptCount val="21"/>
                <c:pt idx="0">
                  <c:v>1</c:v>
                </c:pt>
                <c:pt idx="1">
                  <c:v>16</c:v>
                </c:pt>
                <c:pt idx="2">
                  <c:v>64</c:v>
                </c:pt>
                <c:pt idx="3">
                  <c:v>256</c:v>
                </c:pt>
                <c:pt idx="4">
                  <c:v>1024</c:v>
                </c:pt>
                <c:pt idx="5">
                  <c:v>4096</c:v>
                </c:pt>
                <c:pt idx="6">
                  <c:v>16384</c:v>
                </c:pt>
                <c:pt idx="7">
                  <c:v>65536</c:v>
                </c:pt>
                <c:pt idx="8">
                  <c:v>262144</c:v>
                </c:pt>
                <c:pt idx="9">
                  <c:v>1048576</c:v>
                </c:pt>
                <c:pt idx="10">
                  <c:v>4194304</c:v>
                </c:pt>
                <c:pt idx="11">
                  <c:v>16777216</c:v>
                </c:pt>
                <c:pt idx="12">
                  <c:v>67108864</c:v>
                </c:pt>
                <c:pt idx="13">
                  <c:v>268435456</c:v>
                </c:pt>
                <c:pt idx="14">
                  <c:v>1073741824</c:v>
                </c:pt>
                <c:pt idx="15">
                  <c:v>4294967296</c:v>
                </c:pt>
                <c:pt idx="16">
                  <c:v>17179869184</c:v>
                </c:pt>
                <c:pt idx="17">
                  <c:v>68719476736</c:v>
                </c:pt>
                <c:pt idx="18">
                  <c:v>274877906944</c:v>
                </c:pt>
                <c:pt idx="19">
                  <c:v>1099511627776</c:v>
                </c:pt>
                <c:pt idx="20">
                  <c:v>4398046511104</c:v>
                </c:pt>
              </c:numCache>
            </c:numRef>
          </c:xVal>
          <c:yVal>
            <c:numRef>
              <c:f>mtrans!$F$3:$F$23</c:f>
              <c:numCache>
                <c:formatCode>General</c:formatCode>
                <c:ptCount val="21"/>
                <c:pt idx="3">
                  <c:v>1.2</c:v>
                </c:pt>
                <c:pt idx="4">
                  <c:v>4.2</c:v>
                </c:pt>
                <c:pt idx="5">
                  <c:v>18.399999999999999</c:v>
                </c:pt>
                <c:pt idx="6">
                  <c:v>77.5</c:v>
                </c:pt>
                <c:pt idx="7">
                  <c:v>137.5</c:v>
                </c:pt>
                <c:pt idx="8">
                  <c:v>557</c:v>
                </c:pt>
                <c:pt idx="9">
                  <c:v>2021.2</c:v>
                </c:pt>
                <c:pt idx="10">
                  <c:v>8283.2999999999975</c:v>
                </c:pt>
              </c:numCache>
            </c:numRef>
          </c:yVal>
        </c:ser>
        <c:axId val="67200128"/>
        <c:axId val="67202048"/>
      </c:scatterChart>
      <c:valAx>
        <c:axId val="67200128"/>
        <c:scaling>
          <c:logBase val="2"/>
          <c:orientation val="minMax"/>
          <c:max val="16777216"/>
          <c:min val="4096"/>
        </c:scaling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Number of points (complex&lt;float&gt; data)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7202048"/>
        <c:crossesAt val="1.0000000000000005E-2"/>
        <c:crossBetween val="midCat"/>
      </c:valAx>
      <c:valAx>
        <c:axId val="67202048"/>
        <c:scaling>
          <c:logBase val="10"/>
          <c:orientation val="minMax"/>
        </c:scaling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Time</a:t>
                </a:r>
                <a:r>
                  <a:rPr lang="en-US" sz="2000" baseline="0"/>
                  <a:t> per iteration (microseconds)</a:t>
                </a:r>
                <a:endParaRPr lang="en-US" sz="200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720012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3974969996387276"/>
          <c:y val="0.61031416326142807"/>
          <c:w val="0.21374315430831592"/>
          <c:h val="0.19825416835220569"/>
        </c:manualLayout>
      </c:layout>
      <c:overlay val="1"/>
      <c:spPr>
        <a:solidFill>
          <a:schemeClr val="bg1"/>
        </a:solidFill>
        <a:ln>
          <a:solidFill>
            <a:schemeClr val="bg1">
              <a:lumMod val="85000"/>
            </a:schemeClr>
          </a:solidFill>
        </a:ln>
      </c:spPr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span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Matrix Product</a:t>
            </a:r>
            <a:r>
              <a:rPr lang="en-US" sz="2400" baseline="0"/>
              <a:t> </a:t>
            </a:r>
            <a:r>
              <a:rPr lang="en-US" sz="2400"/>
              <a:t>Timings</a:t>
            </a:r>
          </a:p>
        </c:rich>
      </c:tx>
      <c:layout/>
    </c:title>
    <c:plotArea>
      <c:layout/>
      <c:scatterChart>
        <c:scatterStyle val="lineMarker"/>
        <c:ser>
          <c:idx val="0"/>
          <c:order val="0"/>
          <c:tx>
            <c:v>mprod (x86)</c:v>
          </c:tx>
          <c:spPr>
            <a:ln>
              <a:solidFill>
                <a:srgbClr val="0070C0"/>
              </a:solidFill>
            </a:ln>
          </c:spPr>
          <c:marker>
            <c:spPr>
              <a:solidFill>
                <a:srgbClr val="0070C0"/>
              </a:solidFill>
            </c:spPr>
          </c:marker>
          <c:xVal>
            <c:numRef>
              <c:f>mprod!$C$3:$C$23</c:f>
              <c:numCache>
                <c:formatCode>General</c:formatCode>
                <c:ptCount val="21"/>
                <c:pt idx="0">
                  <c:v>1</c:v>
                </c:pt>
                <c:pt idx="1">
                  <c:v>16</c:v>
                </c:pt>
                <c:pt idx="2">
                  <c:v>64</c:v>
                </c:pt>
                <c:pt idx="3">
                  <c:v>256</c:v>
                </c:pt>
                <c:pt idx="4">
                  <c:v>1024</c:v>
                </c:pt>
                <c:pt idx="5">
                  <c:v>4096</c:v>
                </c:pt>
                <c:pt idx="6">
                  <c:v>16384</c:v>
                </c:pt>
                <c:pt idx="7">
                  <c:v>65536</c:v>
                </c:pt>
                <c:pt idx="8">
                  <c:v>262144</c:v>
                </c:pt>
                <c:pt idx="9">
                  <c:v>1048576</c:v>
                </c:pt>
                <c:pt idx="10">
                  <c:v>4194304</c:v>
                </c:pt>
              </c:numCache>
            </c:numRef>
          </c:xVal>
          <c:yVal>
            <c:numRef>
              <c:f>mprod!$D$3:$D$23</c:f>
              <c:numCache>
                <c:formatCode>General</c:formatCode>
                <c:ptCount val="21"/>
                <c:pt idx="3">
                  <c:v>2.4</c:v>
                </c:pt>
                <c:pt idx="4">
                  <c:v>9</c:v>
                </c:pt>
                <c:pt idx="5">
                  <c:v>31.8</c:v>
                </c:pt>
                <c:pt idx="6">
                  <c:v>194.5</c:v>
                </c:pt>
                <c:pt idx="7">
                  <c:v>1439.8</c:v>
                </c:pt>
                <c:pt idx="8">
                  <c:v>11159.8</c:v>
                </c:pt>
                <c:pt idx="9">
                  <c:v>89276.4</c:v>
                </c:pt>
                <c:pt idx="10" formatCode="0.00E+00">
                  <c:v>690000</c:v>
                </c:pt>
              </c:numCache>
            </c:numRef>
          </c:yVal>
        </c:ser>
        <c:ser>
          <c:idx val="1"/>
          <c:order val="1"/>
          <c:tx>
            <c:v>mprod (CUDA)</c:v>
          </c:tx>
          <c:xVal>
            <c:numRef>
              <c:f>mprod!$C$3:$C$23</c:f>
              <c:numCache>
                <c:formatCode>General</c:formatCode>
                <c:ptCount val="21"/>
                <c:pt idx="0">
                  <c:v>1</c:v>
                </c:pt>
                <c:pt idx="1">
                  <c:v>16</c:v>
                </c:pt>
                <c:pt idx="2">
                  <c:v>64</c:v>
                </c:pt>
                <c:pt idx="3">
                  <c:v>256</c:v>
                </c:pt>
                <c:pt idx="4">
                  <c:v>1024</c:v>
                </c:pt>
                <c:pt idx="5">
                  <c:v>4096</c:v>
                </c:pt>
                <c:pt idx="6">
                  <c:v>16384</c:v>
                </c:pt>
                <c:pt idx="7">
                  <c:v>65536</c:v>
                </c:pt>
                <c:pt idx="8">
                  <c:v>262144</c:v>
                </c:pt>
                <c:pt idx="9">
                  <c:v>1048576</c:v>
                </c:pt>
                <c:pt idx="10">
                  <c:v>4194304</c:v>
                </c:pt>
              </c:numCache>
            </c:numRef>
          </c:xVal>
          <c:yVal>
            <c:numRef>
              <c:f>mprod!$E$3:$E$23</c:f>
              <c:numCache>
                <c:formatCode>General</c:formatCode>
                <c:ptCount val="21"/>
                <c:pt idx="3">
                  <c:v>32.9</c:v>
                </c:pt>
                <c:pt idx="4">
                  <c:v>39.5</c:v>
                </c:pt>
                <c:pt idx="5">
                  <c:v>58.3</c:v>
                </c:pt>
                <c:pt idx="6">
                  <c:v>168.1</c:v>
                </c:pt>
                <c:pt idx="7">
                  <c:v>808.2</c:v>
                </c:pt>
                <c:pt idx="8">
                  <c:v>4733.3</c:v>
                </c:pt>
                <c:pt idx="9">
                  <c:v>33734.1</c:v>
                </c:pt>
                <c:pt idx="10">
                  <c:v>260000</c:v>
                </c:pt>
              </c:numCache>
            </c:numRef>
          </c:yVal>
        </c:ser>
        <c:ser>
          <c:idx val="2"/>
          <c:order val="2"/>
          <c:tx>
            <c:v>mprod (Cell/B.E.)</c:v>
          </c:tx>
          <c:xVal>
            <c:numRef>
              <c:f>mprod!$C$3:$C$23</c:f>
              <c:numCache>
                <c:formatCode>General</c:formatCode>
                <c:ptCount val="21"/>
                <c:pt idx="0">
                  <c:v>1</c:v>
                </c:pt>
                <c:pt idx="1">
                  <c:v>16</c:v>
                </c:pt>
                <c:pt idx="2">
                  <c:v>64</c:v>
                </c:pt>
                <c:pt idx="3">
                  <c:v>256</c:v>
                </c:pt>
                <c:pt idx="4">
                  <c:v>1024</c:v>
                </c:pt>
                <c:pt idx="5">
                  <c:v>4096</c:v>
                </c:pt>
                <c:pt idx="6">
                  <c:v>16384</c:v>
                </c:pt>
                <c:pt idx="7">
                  <c:v>65536</c:v>
                </c:pt>
                <c:pt idx="8">
                  <c:v>262144</c:v>
                </c:pt>
                <c:pt idx="9">
                  <c:v>1048576</c:v>
                </c:pt>
                <c:pt idx="10">
                  <c:v>4194304</c:v>
                </c:pt>
              </c:numCache>
            </c:numRef>
          </c:xVal>
          <c:yVal>
            <c:numRef>
              <c:f>mprod!$F$3:$F$23</c:f>
              <c:numCache>
                <c:formatCode>General</c:formatCode>
                <c:ptCount val="21"/>
                <c:pt idx="3">
                  <c:v>32.799999999999997</c:v>
                </c:pt>
                <c:pt idx="4">
                  <c:v>54.6</c:v>
                </c:pt>
                <c:pt idx="5">
                  <c:v>134.5</c:v>
                </c:pt>
                <c:pt idx="6">
                  <c:v>383.2</c:v>
                </c:pt>
                <c:pt idx="7">
                  <c:v>2295.5</c:v>
                </c:pt>
                <c:pt idx="8">
                  <c:v>17411.400000000001</c:v>
                </c:pt>
                <c:pt idx="9">
                  <c:v>140000</c:v>
                </c:pt>
                <c:pt idx="10">
                  <c:v>1100000</c:v>
                </c:pt>
              </c:numCache>
            </c:numRef>
          </c:yVal>
        </c:ser>
        <c:axId val="60177024"/>
        <c:axId val="60213120"/>
      </c:scatterChart>
      <c:valAx>
        <c:axId val="60177024"/>
        <c:scaling>
          <c:logBase val="2"/>
          <c:orientation val="minMax"/>
          <c:max val="16777216"/>
          <c:min val="4096"/>
        </c:scaling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Number of points (complex&lt;float&gt; data)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0213120"/>
        <c:crossesAt val="1.0000000000000005E-2"/>
        <c:crossBetween val="midCat"/>
      </c:valAx>
      <c:valAx>
        <c:axId val="60213120"/>
        <c:scaling>
          <c:logBase val="10"/>
          <c:orientation val="minMax"/>
        </c:scaling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Time</a:t>
                </a:r>
                <a:r>
                  <a:rPr lang="en-US" sz="2000" baseline="0"/>
                  <a:t> per iteration (microseconds)</a:t>
                </a:r>
                <a:endParaRPr lang="en-US" sz="200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017702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397496999638731"/>
          <c:y val="0.61031416326142807"/>
          <c:w val="0.21374315430831595"/>
          <c:h val="0.19825416835220572"/>
        </c:manualLayout>
      </c:layout>
      <c:overlay val="1"/>
      <c:spPr>
        <a:solidFill>
          <a:schemeClr val="bg1"/>
        </a:solidFill>
        <a:ln>
          <a:solidFill>
            <a:schemeClr val="bg1">
              <a:lumMod val="85000"/>
            </a:schemeClr>
          </a:solidFill>
        </a:ln>
      </c:spPr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span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Single FFT Timings</a:t>
            </a:r>
          </a:p>
        </c:rich>
      </c:tx>
      <c:layout/>
    </c:title>
    <c:plotArea>
      <c:layout/>
      <c:scatterChart>
        <c:scatterStyle val="lineMarker"/>
        <c:ser>
          <c:idx val="0"/>
          <c:order val="0"/>
          <c:tx>
            <c:v>fft (x86)</c:v>
          </c:tx>
          <c:spPr>
            <a:ln>
              <a:solidFill>
                <a:srgbClr val="0070C0"/>
              </a:solidFill>
            </a:ln>
          </c:spPr>
          <c:marker>
            <c:spPr>
              <a:solidFill>
                <a:srgbClr val="0070C0"/>
              </a:solidFill>
            </c:spPr>
          </c:marker>
          <c:xVal>
            <c:numRef>
              <c:f>fft!$B$2:$B$21</c:f>
              <c:numCache>
                <c:formatCode>General</c:formatCode>
                <c:ptCount val="20"/>
                <c:pt idx="0">
                  <c:v>4</c:v>
                </c:pt>
                <c:pt idx="1">
                  <c:v>8</c:v>
                </c:pt>
                <c:pt idx="2">
                  <c:v>16</c:v>
                </c:pt>
                <c:pt idx="3">
                  <c:v>32</c:v>
                </c:pt>
                <c:pt idx="4">
                  <c:v>64</c:v>
                </c:pt>
                <c:pt idx="5">
                  <c:v>128</c:v>
                </c:pt>
                <c:pt idx="6">
                  <c:v>256</c:v>
                </c:pt>
                <c:pt idx="7">
                  <c:v>512</c:v>
                </c:pt>
                <c:pt idx="8">
                  <c:v>1024</c:v>
                </c:pt>
                <c:pt idx="9">
                  <c:v>2048</c:v>
                </c:pt>
                <c:pt idx="10">
                  <c:v>4096</c:v>
                </c:pt>
                <c:pt idx="11">
                  <c:v>8192</c:v>
                </c:pt>
                <c:pt idx="12">
                  <c:v>16384</c:v>
                </c:pt>
                <c:pt idx="13">
                  <c:v>32768</c:v>
                </c:pt>
                <c:pt idx="14">
                  <c:v>65536</c:v>
                </c:pt>
                <c:pt idx="15">
                  <c:v>131072</c:v>
                </c:pt>
                <c:pt idx="16">
                  <c:v>262144</c:v>
                </c:pt>
                <c:pt idx="17">
                  <c:v>524288</c:v>
                </c:pt>
                <c:pt idx="18">
                  <c:v>1048576</c:v>
                </c:pt>
                <c:pt idx="19">
                  <c:v>2097152</c:v>
                </c:pt>
              </c:numCache>
            </c:numRef>
          </c:xVal>
          <c:yVal>
            <c:numRef>
              <c:f>fft!$D$2:$D$21</c:f>
              <c:numCache>
                <c:formatCode>General</c:formatCode>
                <c:ptCount val="20"/>
                <c:pt idx="4">
                  <c:v>0.1</c:v>
                </c:pt>
                <c:pt idx="5">
                  <c:v>0.30000000000000004</c:v>
                </c:pt>
                <c:pt idx="6">
                  <c:v>0.60000000000000009</c:v>
                </c:pt>
                <c:pt idx="7">
                  <c:v>1.2</c:v>
                </c:pt>
                <c:pt idx="8">
                  <c:v>2.7</c:v>
                </c:pt>
                <c:pt idx="9">
                  <c:v>6.1</c:v>
                </c:pt>
                <c:pt idx="10">
                  <c:v>13.6</c:v>
                </c:pt>
                <c:pt idx="11">
                  <c:v>18.2</c:v>
                </c:pt>
                <c:pt idx="12">
                  <c:v>40.300000000000011</c:v>
                </c:pt>
                <c:pt idx="13">
                  <c:v>85.3</c:v>
                </c:pt>
                <c:pt idx="14">
                  <c:v>187</c:v>
                </c:pt>
                <c:pt idx="15">
                  <c:v>394.8</c:v>
                </c:pt>
                <c:pt idx="16">
                  <c:v>1953.4</c:v>
                </c:pt>
                <c:pt idx="17">
                  <c:v>4687.9000000000005</c:v>
                </c:pt>
                <c:pt idx="18">
                  <c:v>10854.5</c:v>
                </c:pt>
              </c:numCache>
            </c:numRef>
          </c:yVal>
        </c:ser>
        <c:ser>
          <c:idx val="1"/>
          <c:order val="1"/>
          <c:tx>
            <c:v>fft (CUDA)</c:v>
          </c:tx>
          <c:xVal>
            <c:numRef>
              <c:f>fft!$B$2:$B$21</c:f>
              <c:numCache>
                <c:formatCode>General</c:formatCode>
                <c:ptCount val="20"/>
                <c:pt idx="0">
                  <c:v>4</c:v>
                </c:pt>
                <c:pt idx="1">
                  <c:v>8</c:v>
                </c:pt>
                <c:pt idx="2">
                  <c:v>16</c:v>
                </c:pt>
                <c:pt idx="3">
                  <c:v>32</c:v>
                </c:pt>
                <c:pt idx="4">
                  <c:v>64</c:v>
                </c:pt>
                <c:pt idx="5">
                  <c:v>128</c:v>
                </c:pt>
                <c:pt idx="6">
                  <c:v>256</c:v>
                </c:pt>
                <c:pt idx="7">
                  <c:v>512</c:v>
                </c:pt>
                <c:pt idx="8">
                  <c:v>1024</c:v>
                </c:pt>
                <c:pt idx="9">
                  <c:v>2048</c:v>
                </c:pt>
                <c:pt idx="10">
                  <c:v>4096</c:v>
                </c:pt>
                <c:pt idx="11">
                  <c:v>8192</c:v>
                </c:pt>
                <c:pt idx="12">
                  <c:v>16384</c:v>
                </c:pt>
                <c:pt idx="13">
                  <c:v>32768</c:v>
                </c:pt>
                <c:pt idx="14">
                  <c:v>65536</c:v>
                </c:pt>
                <c:pt idx="15">
                  <c:v>131072</c:v>
                </c:pt>
                <c:pt idx="16">
                  <c:v>262144</c:v>
                </c:pt>
                <c:pt idx="17">
                  <c:v>524288</c:v>
                </c:pt>
                <c:pt idx="18">
                  <c:v>1048576</c:v>
                </c:pt>
                <c:pt idx="19">
                  <c:v>2097152</c:v>
                </c:pt>
              </c:numCache>
            </c:numRef>
          </c:xVal>
          <c:yVal>
            <c:numRef>
              <c:f>fft!$E$2:$E$21</c:f>
              <c:numCache>
                <c:formatCode>General</c:formatCode>
                <c:ptCount val="20"/>
                <c:pt idx="4">
                  <c:v>9.3000000000000007</c:v>
                </c:pt>
                <c:pt idx="5">
                  <c:v>10.1</c:v>
                </c:pt>
                <c:pt idx="6">
                  <c:v>11.9</c:v>
                </c:pt>
                <c:pt idx="7">
                  <c:v>13.4</c:v>
                </c:pt>
                <c:pt idx="8">
                  <c:v>16.5</c:v>
                </c:pt>
                <c:pt idx="9">
                  <c:v>20.7</c:v>
                </c:pt>
                <c:pt idx="10">
                  <c:v>46.9</c:v>
                </c:pt>
                <c:pt idx="11">
                  <c:v>39.1</c:v>
                </c:pt>
                <c:pt idx="12">
                  <c:v>65.2</c:v>
                </c:pt>
                <c:pt idx="13">
                  <c:v>57</c:v>
                </c:pt>
                <c:pt idx="14">
                  <c:v>96.5</c:v>
                </c:pt>
                <c:pt idx="15">
                  <c:v>155.6</c:v>
                </c:pt>
                <c:pt idx="16">
                  <c:v>270.7</c:v>
                </c:pt>
                <c:pt idx="17">
                  <c:v>574.79999999999995</c:v>
                </c:pt>
                <c:pt idx="18">
                  <c:v>1268.2</c:v>
                </c:pt>
              </c:numCache>
            </c:numRef>
          </c:yVal>
        </c:ser>
        <c:ser>
          <c:idx val="2"/>
          <c:order val="2"/>
          <c:tx>
            <c:v>fft (Cell/B.E.)</c:v>
          </c:tx>
          <c:xVal>
            <c:numRef>
              <c:f>fft!$B$2:$B$21</c:f>
              <c:numCache>
                <c:formatCode>General</c:formatCode>
                <c:ptCount val="20"/>
                <c:pt idx="0">
                  <c:v>4</c:v>
                </c:pt>
                <c:pt idx="1">
                  <c:v>8</c:v>
                </c:pt>
                <c:pt idx="2">
                  <c:v>16</c:v>
                </c:pt>
                <c:pt idx="3">
                  <c:v>32</c:v>
                </c:pt>
                <c:pt idx="4">
                  <c:v>64</c:v>
                </c:pt>
                <c:pt idx="5">
                  <c:v>128</c:v>
                </c:pt>
                <c:pt idx="6">
                  <c:v>256</c:v>
                </c:pt>
                <c:pt idx="7">
                  <c:v>512</c:v>
                </c:pt>
                <c:pt idx="8">
                  <c:v>1024</c:v>
                </c:pt>
                <c:pt idx="9">
                  <c:v>2048</c:v>
                </c:pt>
                <c:pt idx="10">
                  <c:v>4096</c:v>
                </c:pt>
                <c:pt idx="11">
                  <c:v>8192</c:v>
                </c:pt>
                <c:pt idx="12">
                  <c:v>16384</c:v>
                </c:pt>
                <c:pt idx="13">
                  <c:v>32768</c:v>
                </c:pt>
                <c:pt idx="14">
                  <c:v>65536</c:v>
                </c:pt>
                <c:pt idx="15">
                  <c:v>131072</c:v>
                </c:pt>
                <c:pt idx="16">
                  <c:v>262144</c:v>
                </c:pt>
                <c:pt idx="17">
                  <c:v>524288</c:v>
                </c:pt>
                <c:pt idx="18">
                  <c:v>1048576</c:v>
                </c:pt>
                <c:pt idx="19">
                  <c:v>2097152</c:v>
                </c:pt>
              </c:numCache>
            </c:numRef>
          </c:xVal>
          <c:yVal>
            <c:numRef>
              <c:f>fft!$F$2:$F$21</c:f>
              <c:numCache>
                <c:formatCode>General</c:formatCode>
                <c:ptCount val="20"/>
                <c:pt idx="4">
                  <c:v>5.2</c:v>
                </c:pt>
                <c:pt idx="5">
                  <c:v>5.9</c:v>
                </c:pt>
                <c:pt idx="6">
                  <c:v>7</c:v>
                </c:pt>
                <c:pt idx="7">
                  <c:v>9.6</c:v>
                </c:pt>
                <c:pt idx="8">
                  <c:v>14.3</c:v>
                </c:pt>
                <c:pt idx="9">
                  <c:v>23.3</c:v>
                </c:pt>
                <c:pt idx="10">
                  <c:v>42.1</c:v>
                </c:pt>
                <c:pt idx="11">
                  <c:v>81.8</c:v>
                </c:pt>
              </c:numCache>
            </c:numRef>
          </c:yVal>
        </c:ser>
        <c:axId val="67218432"/>
        <c:axId val="68371200"/>
      </c:scatterChart>
      <c:valAx>
        <c:axId val="67218432"/>
        <c:scaling>
          <c:logBase val="2"/>
          <c:orientation val="minMax"/>
          <c:max val="2097152"/>
          <c:min val="512"/>
        </c:scaling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Number of points (complex&lt;float&gt; data)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8371200"/>
        <c:crossesAt val="1.0000000000000005E-2"/>
        <c:crossBetween val="midCat"/>
      </c:valAx>
      <c:valAx>
        <c:axId val="68371200"/>
        <c:scaling>
          <c:logBase val="10"/>
          <c:orientation val="minMax"/>
        </c:scaling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Time</a:t>
                </a:r>
                <a:r>
                  <a:rPr lang="en-US" sz="2000" baseline="0"/>
                  <a:t> per iteration (microseconds)</a:t>
                </a:r>
                <a:endParaRPr lang="en-US" sz="200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721843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397496999638731"/>
          <c:y val="0.61031416326142807"/>
          <c:w val="0.21374315430831595"/>
          <c:h val="0.19825416835220572"/>
        </c:manualLayout>
      </c:layout>
      <c:overlay val="1"/>
      <c:spPr>
        <a:solidFill>
          <a:schemeClr val="bg1"/>
        </a:solidFill>
        <a:ln>
          <a:solidFill>
            <a:schemeClr val="bg1">
              <a:lumMod val="85000"/>
            </a:schemeClr>
          </a:solidFill>
        </a:ln>
      </c:spPr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span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Multiple</a:t>
            </a:r>
            <a:r>
              <a:rPr lang="en-US" sz="2400" baseline="0"/>
              <a:t> 1024-element</a:t>
            </a:r>
            <a:r>
              <a:rPr lang="en-US" sz="2400"/>
              <a:t> FFT Timings</a:t>
            </a:r>
          </a:p>
        </c:rich>
      </c:tx>
      <c:layout/>
    </c:title>
    <c:plotArea>
      <c:layout/>
      <c:scatterChart>
        <c:scatterStyle val="lineMarker"/>
        <c:ser>
          <c:idx val="0"/>
          <c:order val="0"/>
          <c:tx>
            <c:v>fftm (x86)</c:v>
          </c:tx>
          <c:spPr>
            <a:ln>
              <a:solidFill>
                <a:srgbClr val="0070C0"/>
              </a:solidFill>
            </a:ln>
          </c:spPr>
          <c:marker>
            <c:spPr>
              <a:solidFill>
                <a:srgbClr val="0070C0"/>
              </a:solidFill>
            </c:spPr>
          </c:marker>
          <c:xVal>
            <c:numRef>
              <c:f>fftm!$C$3:$C$23</c:f>
              <c:numCache>
                <c:formatCode>General</c:formatCode>
                <c:ptCount val="21"/>
                <c:pt idx="0">
                  <c:v>1024</c:v>
                </c:pt>
                <c:pt idx="1">
                  <c:v>4096</c:v>
                </c:pt>
                <c:pt idx="2">
                  <c:v>8192</c:v>
                </c:pt>
                <c:pt idx="3">
                  <c:v>16384</c:v>
                </c:pt>
                <c:pt idx="4">
                  <c:v>32768</c:v>
                </c:pt>
                <c:pt idx="5">
                  <c:v>65536</c:v>
                </c:pt>
                <c:pt idx="6">
                  <c:v>131072</c:v>
                </c:pt>
                <c:pt idx="7">
                  <c:v>262144</c:v>
                </c:pt>
                <c:pt idx="8">
                  <c:v>524288</c:v>
                </c:pt>
                <c:pt idx="9">
                  <c:v>1048576</c:v>
                </c:pt>
                <c:pt idx="10">
                  <c:v>2097152</c:v>
                </c:pt>
                <c:pt idx="11">
                  <c:v>4194304</c:v>
                </c:pt>
                <c:pt idx="12">
                  <c:v>8388608</c:v>
                </c:pt>
                <c:pt idx="13">
                  <c:v>16777216</c:v>
                </c:pt>
                <c:pt idx="14">
                  <c:v>33554432</c:v>
                </c:pt>
                <c:pt idx="15">
                  <c:v>67108864</c:v>
                </c:pt>
                <c:pt idx="16">
                  <c:v>134217728</c:v>
                </c:pt>
                <c:pt idx="17">
                  <c:v>268435456</c:v>
                </c:pt>
                <c:pt idx="18">
                  <c:v>536870912</c:v>
                </c:pt>
                <c:pt idx="19">
                  <c:v>1073741824</c:v>
                </c:pt>
                <c:pt idx="20">
                  <c:v>2147483648</c:v>
                </c:pt>
              </c:numCache>
            </c:numRef>
          </c:xVal>
          <c:yVal>
            <c:numRef>
              <c:f>fftm!$D$3:$D$23</c:f>
              <c:numCache>
                <c:formatCode>General</c:formatCode>
                <c:ptCount val="21"/>
                <c:pt idx="0">
                  <c:v>2.7</c:v>
                </c:pt>
                <c:pt idx="3">
                  <c:v>45</c:v>
                </c:pt>
                <c:pt idx="4">
                  <c:v>92.9</c:v>
                </c:pt>
                <c:pt idx="5">
                  <c:v>186.1</c:v>
                </c:pt>
                <c:pt idx="6">
                  <c:v>372.5</c:v>
                </c:pt>
                <c:pt idx="7">
                  <c:v>748.8</c:v>
                </c:pt>
                <c:pt idx="8">
                  <c:v>1846.9</c:v>
                </c:pt>
                <c:pt idx="9">
                  <c:v>4186.2</c:v>
                </c:pt>
                <c:pt idx="10">
                  <c:v>8373.7000000000007</c:v>
                </c:pt>
                <c:pt idx="11">
                  <c:v>16425.7</c:v>
                </c:pt>
                <c:pt idx="12">
                  <c:v>33253.1</c:v>
                </c:pt>
                <c:pt idx="13">
                  <c:v>66726.7</c:v>
                </c:pt>
                <c:pt idx="14">
                  <c:v>133326.43839999998</c:v>
                </c:pt>
                <c:pt idx="15">
                  <c:v>263612.00640000001</c:v>
                </c:pt>
              </c:numCache>
            </c:numRef>
          </c:yVal>
        </c:ser>
        <c:ser>
          <c:idx val="1"/>
          <c:order val="1"/>
          <c:tx>
            <c:v>fftm (CUDA)</c:v>
          </c:tx>
          <c:xVal>
            <c:numRef>
              <c:f>fftm!$C$3:$C$23</c:f>
              <c:numCache>
                <c:formatCode>General</c:formatCode>
                <c:ptCount val="21"/>
                <c:pt idx="0">
                  <c:v>1024</c:v>
                </c:pt>
                <c:pt idx="1">
                  <c:v>4096</c:v>
                </c:pt>
                <c:pt idx="2">
                  <c:v>8192</c:v>
                </c:pt>
                <c:pt idx="3">
                  <c:v>16384</c:v>
                </c:pt>
                <c:pt idx="4">
                  <c:v>32768</c:v>
                </c:pt>
                <c:pt idx="5">
                  <c:v>65536</c:v>
                </c:pt>
                <c:pt idx="6">
                  <c:v>131072</c:v>
                </c:pt>
                <c:pt idx="7">
                  <c:v>262144</c:v>
                </c:pt>
                <c:pt idx="8">
                  <c:v>524288</c:v>
                </c:pt>
                <c:pt idx="9">
                  <c:v>1048576</c:v>
                </c:pt>
                <c:pt idx="10">
                  <c:v>2097152</c:v>
                </c:pt>
                <c:pt idx="11">
                  <c:v>4194304</c:v>
                </c:pt>
                <c:pt idx="12">
                  <c:v>8388608</c:v>
                </c:pt>
                <c:pt idx="13">
                  <c:v>16777216</c:v>
                </c:pt>
                <c:pt idx="14">
                  <c:v>33554432</c:v>
                </c:pt>
                <c:pt idx="15">
                  <c:v>67108864</c:v>
                </c:pt>
                <c:pt idx="16">
                  <c:v>134217728</c:v>
                </c:pt>
                <c:pt idx="17">
                  <c:v>268435456</c:v>
                </c:pt>
                <c:pt idx="18">
                  <c:v>536870912</c:v>
                </c:pt>
                <c:pt idx="19">
                  <c:v>1073741824</c:v>
                </c:pt>
                <c:pt idx="20">
                  <c:v>2147483648</c:v>
                </c:pt>
              </c:numCache>
            </c:numRef>
          </c:xVal>
          <c:yVal>
            <c:numRef>
              <c:f>fftm!$E$3:$E$23</c:f>
              <c:numCache>
                <c:formatCode>General</c:formatCode>
                <c:ptCount val="21"/>
                <c:pt idx="0">
                  <c:v>16.5</c:v>
                </c:pt>
                <c:pt idx="3">
                  <c:v>17.8</c:v>
                </c:pt>
                <c:pt idx="4">
                  <c:v>21.3</c:v>
                </c:pt>
                <c:pt idx="5">
                  <c:v>31.4</c:v>
                </c:pt>
                <c:pt idx="6">
                  <c:v>54.2</c:v>
                </c:pt>
                <c:pt idx="7">
                  <c:v>86.9</c:v>
                </c:pt>
                <c:pt idx="8">
                  <c:v>152</c:v>
                </c:pt>
                <c:pt idx="9">
                  <c:v>277.60000000000002</c:v>
                </c:pt>
                <c:pt idx="10">
                  <c:v>527.5</c:v>
                </c:pt>
                <c:pt idx="11">
                  <c:v>1024.5</c:v>
                </c:pt>
                <c:pt idx="12">
                  <c:v>2021.6</c:v>
                </c:pt>
                <c:pt idx="13">
                  <c:v>4015.3</c:v>
                </c:pt>
                <c:pt idx="14">
                  <c:v>7995.5</c:v>
                </c:pt>
                <c:pt idx="15">
                  <c:v>15994.8</c:v>
                </c:pt>
              </c:numCache>
            </c:numRef>
          </c:yVal>
        </c:ser>
        <c:ser>
          <c:idx val="2"/>
          <c:order val="2"/>
          <c:tx>
            <c:v>fftm (Cell/B.E.)</c:v>
          </c:tx>
          <c:xVal>
            <c:numRef>
              <c:f>fftm!$C$3:$C$23</c:f>
              <c:numCache>
                <c:formatCode>General</c:formatCode>
                <c:ptCount val="21"/>
                <c:pt idx="0">
                  <c:v>1024</c:v>
                </c:pt>
                <c:pt idx="1">
                  <c:v>4096</c:v>
                </c:pt>
                <c:pt idx="2">
                  <c:v>8192</c:v>
                </c:pt>
                <c:pt idx="3">
                  <c:v>16384</c:v>
                </c:pt>
                <c:pt idx="4">
                  <c:v>32768</c:v>
                </c:pt>
                <c:pt idx="5">
                  <c:v>65536</c:v>
                </c:pt>
                <c:pt idx="6">
                  <c:v>131072</c:v>
                </c:pt>
                <c:pt idx="7">
                  <c:v>262144</c:v>
                </c:pt>
                <c:pt idx="8">
                  <c:v>524288</c:v>
                </c:pt>
                <c:pt idx="9">
                  <c:v>1048576</c:v>
                </c:pt>
                <c:pt idx="10">
                  <c:v>2097152</c:v>
                </c:pt>
                <c:pt idx="11">
                  <c:v>4194304</c:v>
                </c:pt>
                <c:pt idx="12">
                  <c:v>8388608</c:v>
                </c:pt>
                <c:pt idx="13">
                  <c:v>16777216</c:v>
                </c:pt>
                <c:pt idx="14">
                  <c:v>33554432</c:v>
                </c:pt>
                <c:pt idx="15">
                  <c:v>67108864</c:v>
                </c:pt>
                <c:pt idx="16">
                  <c:v>134217728</c:v>
                </c:pt>
                <c:pt idx="17">
                  <c:v>268435456</c:v>
                </c:pt>
                <c:pt idx="18">
                  <c:v>536870912</c:v>
                </c:pt>
                <c:pt idx="19">
                  <c:v>1073741824</c:v>
                </c:pt>
                <c:pt idx="20">
                  <c:v>2147483648</c:v>
                </c:pt>
              </c:numCache>
            </c:numRef>
          </c:xVal>
          <c:yVal>
            <c:numRef>
              <c:f>fftm!$F$3:$F$23</c:f>
              <c:numCache>
                <c:formatCode>General</c:formatCode>
                <c:ptCount val="21"/>
                <c:pt idx="0">
                  <c:v>14.3</c:v>
                </c:pt>
                <c:pt idx="3">
                  <c:v>71.400000000000006</c:v>
                </c:pt>
                <c:pt idx="4">
                  <c:v>101.7</c:v>
                </c:pt>
                <c:pt idx="5">
                  <c:v>115.7</c:v>
                </c:pt>
                <c:pt idx="6">
                  <c:v>129.69999999999999</c:v>
                </c:pt>
                <c:pt idx="7">
                  <c:v>186.3</c:v>
                </c:pt>
                <c:pt idx="8">
                  <c:v>347.2</c:v>
                </c:pt>
                <c:pt idx="9">
                  <c:v>670.7</c:v>
                </c:pt>
                <c:pt idx="10">
                  <c:v>1316.9</c:v>
                </c:pt>
                <c:pt idx="11">
                  <c:v>2609.1999999999998</c:v>
                </c:pt>
                <c:pt idx="12">
                  <c:v>5195.4000000000005</c:v>
                </c:pt>
                <c:pt idx="13">
                  <c:v>10365.5</c:v>
                </c:pt>
                <c:pt idx="14">
                  <c:v>20762.400000000001</c:v>
                </c:pt>
                <c:pt idx="15">
                  <c:v>41465.1</c:v>
                </c:pt>
              </c:numCache>
            </c:numRef>
          </c:yVal>
        </c:ser>
        <c:axId val="68420736"/>
        <c:axId val="68422656"/>
      </c:scatterChart>
      <c:valAx>
        <c:axId val="68420736"/>
        <c:scaling>
          <c:logBase val="2"/>
          <c:orientation val="minMax"/>
          <c:max val="67108864"/>
          <c:min val="512"/>
        </c:scaling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Number of points (complex&lt;float&gt; data)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8422656"/>
        <c:crossesAt val="1.0000000000000005E-2"/>
        <c:crossBetween val="midCat"/>
      </c:valAx>
      <c:valAx>
        <c:axId val="68422656"/>
        <c:scaling>
          <c:logBase val="10"/>
          <c:orientation val="minMax"/>
        </c:scaling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Time</a:t>
                </a:r>
                <a:r>
                  <a:rPr lang="en-US" sz="2000" baseline="0"/>
                  <a:t> per iteration (microseconds)</a:t>
                </a:r>
                <a:endParaRPr lang="en-US" sz="200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842073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3974969996387343"/>
          <c:y val="0.61031416326142807"/>
          <c:w val="0.21374315430831597"/>
          <c:h val="0.19825416835220575"/>
        </c:manualLayout>
      </c:layout>
      <c:overlay val="1"/>
      <c:spPr>
        <a:solidFill>
          <a:schemeClr val="bg1"/>
        </a:solidFill>
        <a:ln>
          <a:solidFill>
            <a:schemeClr val="bg1">
              <a:lumMod val="85000"/>
            </a:schemeClr>
          </a:solidFill>
        </a:ln>
      </c:spPr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span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0.25225</cdr:x>
      <cdr:y>0.51429</cdr:y>
    </cdr:from>
    <cdr:to>
      <cdr:x>0.36036</cdr:x>
      <cdr:y>0.68571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133600" y="274319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0.25225</cdr:x>
      <cdr:y>0.51429</cdr:y>
    </cdr:from>
    <cdr:to>
      <cdr:x>0.36036</cdr:x>
      <cdr:y>0.68571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133600" y="274319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4298B1F-A795-40FA-8415-F68BDCD242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over slid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038600"/>
            <a:ext cx="6400800" cy="457200"/>
          </a:xfrm>
          <a:ln>
            <a:noFill/>
          </a:ln>
        </p:spPr>
        <p:txBody>
          <a:bodyPr/>
          <a:lstStyle>
            <a:lvl1pPr marL="0" indent="0" algn="ctr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85800" y="3162300"/>
            <a:ext cx="7772400" cy="533400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0162AF-032F-4828-985A-9D3AA872EAFE}" type="datetime5">
              <a:rPr lang="en-US"/>
              <a:pPr>
                <a:defRPr/>
              </a:pPr>
              <a:t>15-Sep-10</a:t>
            </a:fld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AFD2DE-E174-4F58-A118-2A18AD48D6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685800"/>
            <a:ext cx="207645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685800"/>
            <a:ext cx="6076950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8EA08-D116-4CBE-A489-3540D68DF4B9}" type="datetime5">
              <a:rPr lang="en-US"/>
              <a:pPr>
                <a:defRPr/>
              </a:pPr>
              <a:t>15-Sep-10</a:t>
            </a:fld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7E76D-6F12-4F1D-99F6-FA2E7BAE52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2402EA-1E64-4015-9E98-081E0FD139D8}" type="datetime5">
              <a:rPr lang="en-US"/>
              <a:pPr>
                <a:defRPr/>
              </a:pPr>
              <a:t>15-Sep-10</a:t>
            </a:fld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7C952-834D-480F-B1CB-768B4A0E54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544957-D0E1-4EE3-BE52-E6E3C861D9A2}" type="datetime5">
              <a:rPr lang="en-US"/>
              <a:pPr>
                <a:defRPr/>
              </a:pPr>
              <a:t>15-Sep-10</a:t>
            </a:fld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E642DF-2929-42E6-A669-7F32011D2C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371600"/>
            <a:ext cx="4000500" cy="4495800"/>
          </a:xfrm>
          <a:ln>
            <a:noFill/>
          </a:ln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371600"/>
            <a:ext cx="4000500" cy="4495800"/>
          </a:xfrm>
          <a:ln>
            <a:noFill/>
          </a:ln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96135-0923-461F-9A59-88716775D565}" type="datetime5">
              <a:rPr lang="en-US"/>
              <a:pPr>
                <a:defRPr/>
              </a:pPr>
              <a:t>15-Sep-10</a:t>
            </a:fld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50128-8C6A-4A14-AD03-07FC1F5A15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DE9020-E0D6-47B7-B43F-C8907A3E15BE}" type="datetime5">
              <a:rPr lang="en-US"/>
              <a:pPr>
                <a:defRPr/>
              </a:pPr>
              <a:t>15-Sep-10</a:t>
            </a:fld>
            <a:endParaRPr lang="en-US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9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298F8-4F50-455D-B6B9-D7135298DE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F1859-FCC2-44B2-95C5-4554185AC5FE}" type="datetime5">
              <a:rPr lang="en-US"/>
              <a:pPr>
                <a:defRPr/>
              </a:pPr>
              <a:t>15-Sep-10</a:t>
            </a:fld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E07113-4C2A-43AD-889F-359D6A497B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A0560-C1C7-4756-870B-D1A45DCCA3B4}" type="datetime5">
              <a:rPr lang="en-US"/>
              <a:pPr>
                <a:defRPr/>
              </a:pPr>
              <a:t>15-Sep-10</a:t>
            </a:fld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4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003BC5-29A1-435C-9F34-D7E843CF95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47800"/>
            <a:ext cx="5111750" cy="46783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0806E-8314-450E-AF8E-86B1A15F3B42}" type="datetime5">
              <a:rPr lang="en-US"/>
              <a:pPr>
                <a:defRPr/>
              </a:pPr>
              <a:t>15-Sep-10</a:t>
            </a:fld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6766AF-ABD8-45E1-8292-E5E6CA2BB0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CF7DF-BF4F-4286-A4C6-39695C08A2D5}" type="datetime5">
              <a:rPr lang="en-US"/>
              <a:pPr>
                <a:defRPr/>
              </a:pPr>
              <a:t>15-Sep-10</a:t>
            </a:fld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0131FA-7B2E-4ED2-B3ED-8A939C46DF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 descr="bottom graphic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5702300"/>
            <a:ext cx="91440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17" descr="inside header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371600"/>
            <a:ext cx="8153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Bullet 1</a:t>
            </a:r>
          </a:p>
          <a:p>
            <a:pPr lvl="1"/>
            <a:r>
              <a:rPr lang="en-US" smtClean="0"/>
              <a:t>Bullet 2</a:t>
            </a:r>
          </a:p>
          <a:p>
            <a:pPr lvl="2"/>
            <a:r>
              <a:rPr lang="en-US" smtClean="0"/>
              <a:t>Bullet 3</a:t>
            </a:r>
          </a:p>
          <a:p>
            <a:pPr lvl="3"/>
            <a:r>
              <a:rPr lang="en-US" smtClean="0"/>
              <a:t>Bullet 4 </a:t>
            </a:r>
          </a:p>
          <a:p>
            <a:pPr lvl="4"/>
            <a:r>
              <a:rPr lang="en-US" smtClean="0"/>
              <a:t>Bullet 5</a:t>
            </a: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685800"/>
            <a:ext cx="9144000" cy="533400"/>
          </a:xfrm>
          <a:prstGeom prst="rect">
            <a:avLst/>
          </a:prstGeom>
          <a:solidFill>
            <a:srgbClr val="7699C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685800"/>
            <a:ext cx="8305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Title</a:t>
            </a:r>
          </a:p>
        </p:txBody>
      </p:sp>
      <p:sp>
        <p:nvSpPr>
          <p:cNvPr id="1042" name="Rectangle 1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53200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2BF0EED-8B03-4B52-ABFD-72D5388CFD1C}" type="datetime5">
              <a:rPr lang="en-US"/>
              <a:pPr>
                <a:defRPr/>
              </a:pPr>
              <a:t>15-Sep-10</a:t>
            </a:fld>
            <a:endParaRPr lang="en-US"/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53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HPEC 2010</a:t>
            </a:r>
            <a:endParaRPr lang="en-US" dirty="0"/>
          </a:p>
        </p:txBody>
      </p:sp>
      <p:sp>
        <p:nvSpPr>
          <p:cNvPr id="1044" name="Rectangle 2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2000" y="6553200"/>
            <a:ext cx="762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73F4913-5F17-438C-A9DE-281786B07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4" name="Picture 21" descr="csl-logo-400x105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28600" y="152400"/>
            <a:ext cx="1600200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 Narrow" pitchFamily="34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 Narrow" pitchFamily="34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 Narrow" pitchFamily="34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 Narrow" pitchFamily="34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 Narrow" pitchFamily="34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 Narrow" pitchFamily="34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 Narrow" pitchFamily="34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 Narrow" pitchFamily="34" charset="0"/>
          <a:ea typeface="ＭＳ Ｐゴシック" pitchFamily="1" charset="-128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505200"/>
            <a:ext cx="7772400" cy="1028700"/>
          </a:xfrm>
        </p:spPr>
        <p:txBody>
          <a:bodyPr/>
          <a:lstStyle/>
          <a:p>
            <a:r>
              <a:rPr lang="en-US" dirty="0" smtClean="0"/>
              <a:t>Comparison of Multicore Processors using Sourcery VSIPL++</a:t>
            </a:r>
            <a:br>
              <a:rPr lang="en-US" dirty="0" smtClean="0"/>
            </a:b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648200"/>
            <a:ext cx="9144000" cy="838200"/>
          </a:xfrm>
        </p:spPr>
        <p:txBody>
          <a:bodyPr/>
          <a:lstStyle/>
          <a:p>
            <a:r>
              <a:rPr lang="en-US" dirty="0" smtClean="0"/>
              <a:t>Brooks Moses, Don McCoy, Justin Voo, Stefan Seefeld</a:t>
            </a:r>
          </a:p>
          <a:p>
            <a:r>
              <a:rPr lang="en-US" dirty="0" smtClean="0"/>
              <a:t>CodeSourcery, Inc.</a:t>
            </a:r>
            <a:endParaRPr lang="en-US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Elementwise</a:t>
            </a:r>
            <a:r>
              <a:rPr lang="en-US" dirty="0" smtClean="0"/>
              <a:t> Vector Operations</a:t>
            </a:r>
          </a:p>
        </p:txBody>
      </p:sp>
      <p:sp>
        <p:nvSpPr>
          <p:cNvPr id="4098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E5A5BCE2-2273-4058-BA09-991CF2F67C13}" type="datetime5">
              <a:rPr lang="en-US" smtClean="0"/>
              <a:pPr/>
              <a:t>15-Sep-10</a:t>
            </a:fld>
            <a:endParaRPr lang="en-US" smtClean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HPEC 2010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CC6660-E9D1-432A-B396-BAD6DEA4A5D7}" type="slidenum">
              <a:rPr lang="en-US" smtClean="0"/>
              <a:pPr/>
              <a:t>10</a:t>
            </a:fld>
            <a:endParaRPr lang="en-US" smtClean="0"/>
          </a:p>
        </p:txBody>
      </p:sp>
      <p:graphicFrame>
        <p:nvGraphicFramePr>
          <p:cNvPr id="8" name="Chart 7"/>
          <p:cNvGraphicFramePr>
            <a:graphicFrameLocks noGrp="1"/>
          </p:cNvGraphicFramePr>
          <p:nvPr/>
        </p:nvGraphicFramePr>
        <p:xfrm>
          <a:off x="304800" y="1219201"/>
          <a:ext cx="84582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72000" y="2057400"/>
            <a:ext cx="19960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L3 Cache Boundary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124200" y="3048000"/>
            <a:ext cx="19960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L2 Cache Boundary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9" idx="3"/>
          </p:cNvCxnSpPr>
          <p:nvPr/>
        </p:nvCxnSpPr>
        <p:spPr bwMode="auto">
          <a:xfrm>
            <a:off x="6568059" y="2226677"/>
            <a:ext cx="670941" cy="21172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10" idx="3"/>
          </p:cNvCxnSpPr>
          <p:nvPr/>
        </p:nvCxnSpPr>
        <p:spPr bwMode="auto">
          <a:xfrm>
            <a:off x="5120259" y="3217277"/>
            <a:ext cx="670941" cy="28792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5A5BCE2-2273-4058-BA09-991CF2F67C13}" type="datetime5">
              <a:rPr lang="en-US" smtClean="0"/>
              <a:pPr/>
              <a:t>15-Sep-10</a:t>
            </a:fld>
            <a:endParaRPr lang="en-US" smtClean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HPEC 2010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CC6660-E9D1-432A-B396-BAD6DEA4A5D7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Elementwise</a:t>
            </a:r>
            <a:r>
              <a:rPr lang="en-US" dirty="0" smtClean="0"/>
              <a:t> Vector Operations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dirty="0" smtClean="0"/>
              <a:t>Performance on x86: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Time proportional to size over a very wide range of sizes.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If there is a fixed cost, it is less than the cost of computing 4 elements.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Small performance hits when the data is too large to fit inside L2 and L3 caches.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Elementwise</a:t>
            </a:r>
            <a:r>
              <a:rPr lang="en-US" dirty="0" smtClean="0"/>
              <a:t> Vector Operations</a:t>
            </a:r>
          </a:p>
        </p:txBody>
      </p:sp>
      <p:sp>
        <p:nvSpPr>
          <p:cNvPr id="4098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E5A5BCE2-2273-4058-BA09-991CF2F67C13}" type="datetime5">
              <a:rPr lang="en-US" smtClean="0"/>
              <a:pPr/>
              <a:t>15-Sep-10</a:t>
            </a:fld>
            <a:endParaRPr lang="en-US" smtClean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HPEC 2010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CC6660-E9D1-432A-B396-BAD6DEA4A5D7}" type="slidenum">
              <a:rPr lang="en-US" smtClean="0"/>
              <a:pPr/>
              <a:t>12</a:t>
            </a:fld>
            <a:endParaRPr lang="en-US" smtClean="0"/>
          </a:p>
        </p:txBody>
      </p:sp>
      <p:graphicFrame>
        <p:nvGraphicFramePr>
          <p:cNvPr id="8" name="Chart 7"/>
          <p:cNvGraphicFramePr>
            <a:graphicFrameLocks noGrp="1"/>
          </p:cNvGraphicFramePr>
          <p:nvPr/>
        </p:nvGraphicFramePr>
        <p:xfrm>
          <a:off x="304800" y="1219201"/>
          <a:ext cx="84582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5A5BCE2-2273-4058-BA09-991CF2F67C13}" type="datetime5">
              <a:rPr lang="en-US" smtClean="0"/>
              <a:pPr/>
              <a:t>15-Sep-10</a:t>
            </a:fld>
            <a:endParaRPr lang="en-US" smtClean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HPEC 2010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CC6660-E9D1-432A-B396-BAD6DEA4A5D7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Elementwise</a:t>
            </a:r>
            <a:r>
              <a:rPr lang="en-US" dirty="0" smtClean="0"/>
              <a:t> Vector Operations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dirty="0" smtClean="0"/>
              <a:t>Performance on CUDA: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Large fixed cost (about 5 microseconds) dominates performance for smaller data sizes.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Above 16k points, performance is proportional to size.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No memory cache hierarchy effects, as there are no memory caches.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However, this is making an important assumption: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Assumes data is already in GPU memory!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Elementwise</a:t>
            </a:r>
            <a:r>
              <a:rPr lang="en-US" dirty="0" smtClean="0"/>
              <a:t> Vector Operations</a:t>
            </a:r>
          </a:p>
        </p:txBody>
      </p:sp>
      <p:sp>
        <p:nvSpPr>
          <p:cNvPr id="4098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E5A5BCE2-2273-4058-BA09-991CF2F67C13}" type="datetime5">
              <a:rPr lang="en-US" smtClean="0"/>
              <a:pPr/>
              <a:t>15-Sep-10</a:t>
            </a:fld>
            <a:endParaRPr lang="en-US" smtClean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HPEC 2010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CC6660-E9D1-432A-B396-BAD6DEA4A5D7}" type="slidenum">
              <a:rPr lang="en-US" smtClean="0"/>
              <a:pPr/>
              <a:t>14</a:t>
            </a:fld>
            <a:endParaRPr lang="en-US" smtClean="0"/>
          </a:p>
        </p:txBody>
      </p:sp>
      <p:graphicFrame>
        <p:nvGraphicFramePr>
          <p:cNvPr id="8" name="Chart 7"/>
          <p:cNvGraphicFramePr>
            <a:graphicFrameLocks noGrp="1"/>
          </p:cNvGraphicFramePr>
          <p:nvPr/>
        </p:nvGraphicFramePr>
        <p:xfrm>
          <a:off x="304800" y="1219201"/>
          <a:ext cx="84582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5A5BCE2-2273-4058-BA09-991CF2F67C13}" type="datetime5">
              <a:rPr lang="en-US" smtClean="0"/>
              <a:pPr/>
              <a:t>15-Sep-10</a:t>
            </a:fld>
            <a:endParaRPr lang="en-US" smtClean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HPEC 2010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CC6660-E9D1-432A-B396-BAD6DEA4A5D7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Elementwise</a:t>
            </a:r>
            <a:r>
              <a:rPr lang="en-US" dirty="0" smtClean="0"/>
              <a:t> Vector Operations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dirty="0" smtClean="0"/>
              <a:t>If this data comes from system memory, and we want it to be in system memory afterwards, we need to account for data transfers.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Adds additional fixed cost (32 microseconds) and additional cost per point.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If all we’re doing on the GPU is a single </a:t>
            </a:r>
            <a:r>
              <a:rPr lang="en-US" dirty="0" err="1" smtClean="0"/>
              <a:t>elementwise</a:t>
            </a:r>
            <a:r>
              <a:rPr lang="en-US" dirty="0" smtClean="0"/>
              <a:t> operation, the CPU is always faster – though the gap narrows to only a factor of 2 at the largest sizes.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Key performance note: Store data on the GPU for as many sequential operations as possible.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Elementwise</a:t>
            </a:r>
            <a:r>
              <a:rPr lang="en-US" dirty="0" smtClean="0"/>
              <a:t> Vector Operations</a:t>
            </a:r>
          </a:p>
        </p:txBody>
      </p:sp>
      <p:sp>
        <p:nvSpPr>
          <p:cNvPr id="4098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E5A5BCE2-2273-4058-BA09-991CF2F67C13}" type="datetime5">
              <a:rPr lang="en-US" smtClean="0"/>
              <a:pPr/>
              <a:t>15-Sep-10</a:t>
            </a:fld>
            <a:endParaRPr lang="en-US" smtClean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HPEC 2010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CC6660-E9D1-432A-B396-BAD6DEA4A5D7}" type="slidenum">
              <a:rPr lang="en-US" smtClean="0"/>
              <a:pPr/>
              <a:t>16</a:t>
            </a:fld>
            <a:endParaRPr lang="en-US" smtClean="0"/>
          </a:p>
        </p:txBody>
      </p:sp>
      <p:graphicFrame>
        <p:nvGraphicFramePr>
          <p:cNvPr id="8" name="Chart 7"/>
          <p:cNvGraphicFramePr>
            <a:graphicFrameLocks noGrp="1"/>
          </p:cNvGraphicFramePr>
          <p:nvPr/>
        </p:nvGraphicFramePr>
        <p:xfrm>
          <a:off x="304800" y="1219201"/>
          <a:ext cx="84582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5A5BCE2-2273-4058-BA09-991CF2F67C13}" type="datetime5">
              <a:rPr lang="en-US" smtClean="0"/>
              <a:pPr/>
              <a:t>15-Sep-10</a:t>
            </a:fld>
            <a:endParaRPr lang="en-US" smtClean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HPEC 2010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CC6660-E9D1-432A-B396-BAD6DEA4A5D7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Elementwise</a:t>
            </a:r>
            <a:r>
              <a:rPr lang="en-US" dirty="0" smtClean="0"/>
              <a:t> Vector Operations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dirty="0" smtClean="0"/>
              <a:t>Performance on Cell/B.E. SPEs: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SPEs not useful below 4k points.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Weird effects due to chunking problem across SPEs for smaller data sizes.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Data must be transferred to/from SPEs; cannot be stored in SPE local store (unlike GPU memory).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In general, speed is comparable to x86 L2 cache – much faster than GPU transfers from host memory, but slower than GPU device memory.</a:t>
            </a:r>
          </a:p>
          <a:p>
            <a:pPr lvl="1">
              <a:spcAft>
                <a:spcPts val="1800"/>
              </a:spcAft>
            </a:pPr>
            <a:endParaRPr lang="en-US" dirty="0" smtClean="0"/>
          </a:p>
          <a:p>
            <a:pPr lvl="1">
              <a:spcAft>
                <a:spcPts val="1800"/>
              </a:spcAft>
            </a:pPr>
            <a:endParaRPr lang="en-US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5A5BCE2-2273-4058-BA09-991CF2F67C13}" type="datetime5">
              <a:rPr lang="en-US" smtClean="0"/>
              <a:pPr/>
              <a:t>15-Sep-10</a:t>
            </a:fld>
            <a:endParaRPr lang="en-US" smtClean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HPEC 2010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CC6660-E9D1-432A-B396-BAD6DEA4A5D7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Matrix Transposition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dirty="0" smtClean="0"/>
              <a:t>What about more complex data access patterns?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Matrix transpose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x86: Can use 4x4 SIMD blocks, but access has large strides otherwise.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CUDA: Access has large strides; regularity may be a handicap due to bank conflicts.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Cell/B.E.: Uses block access patterns to transpose 32x32 blocks.</a:t>
            </a:r>
          </a:p>
          <a:p>
            <a:pPr lvl="1">
              <a:spcAft>
                <a:spcPts val="1800"/>
              </a:spcAft>
            </a:pPr>
            <a:endParaRPr lang="en-US" dirty="0" smtClean="0"/>
          </a:p>
          <a:p>
            <a:pPr lvl="1">
              <a:spcAft>
                <a:spcPts val="1800"/>
              </a:spcAft>
            </a:pPr>
            <a:endParaRPr lang="en-US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Matrix Transposition</a:t>
            </a:r>
          </a:p>
        </p:txBody>
      </p:sp>
      <p:sp>
        <p:nvSpPr>
          <p:cNvPr id="4098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E5A5BCE2-2273-4058-BA09-991CF2F67C13}" type="datetime5">
              <a:rPr lang="en-US" smtClean="0"/>
              <a:pPr/>
              <a:t>15-Sep-10</a:t>
            </a:fld>
            <a:endParaRPr lang="en-US" smtClean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HPEC 2010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CC6660-E9D1-432A-B396-BAD6DEA4A5D7}" type="slidenum">
              <a:rPr lang="en-US" smtClean="0"/>
              <a:pPr/>
              <a:t>19</a:t>
            </a:fld>
            <a:endParaRPr lang="en-US" smtClean="0"/>
          </a:p>
        </p:txBody>
      </p:sp>
      <p:graphicFrame>
        <p:nvGraphicFramePr>
          <p:cNvPr id="7" name="Chart 6"/>
          <p:cNvGraphicFramePr>
            <a:graphicFrameLocks noGrp="1"/>
          </p:cNvGraphicFramePr>
          <p:nvPr/>
        </p:nvGraphicFramePr>
        <p:xfrm>
          <a:off x="237522" y="1219199"/>
          <a:ext cx="8677878" cy="5356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5A5BCE2-2273-4058-BA09-991CF2F67C13}" type="datetime5">
              <a:rPr lang="en-US" smtClean="0"/>
              <a:pPr/>
              <a:t>15-Sep-10</a:t>
            </a:fld>
            <a:endParaRPr lang="en-US" smtClean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HPEC 2010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CC6660-E9D1-432A-B396-BAD6DEA4A5D7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 smtClean="0"/>
              <a:t>Estimating Performance: Modern multicore processors have complex performance characteristics.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Comparing Performance: x86, CUDA, and Cell/B.E. implementations of Sourcery VSIPL++ operations.</a:t>
            </a:r>
          </a:p>
          <a:p>
            <a:pPr lvl="1">
              <a:spcAft>
                <a:spcPts val="600"/>
              </a:spcAft>
            </a:pPr>
            <a:r>
              <a:rPr lang="en-US" dirty="0" err="1" smtClean="0"/>
              <a:t>Elementwise</a:t>
            </a:r>
            <a:r>
              <a:rPr lang="en-US" dirty="0" smtClean="0"/>
              <a:t> </a:t>
            </a:r>
            <a:r>
              <a:rPr lang="en-US" dirty="0" smtClean="0"/>
              <a:t>functions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Matrix product</a:t>
            </a:r>
            <a:endParaRPr lang="en-US" dirty="0" smtClean="0"/>
          </a:p>
          <a:p>
            <a:pPr lvl="1">
              <a:spcAft>
                <a:spcPts val="600"/>
              </a:spcAft>
            </a:pPr>
            <a:r>
              <a:rPr lang="en-US" dirty="0" smtClean="0"/>
              <a:t>Matrix transpose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FFT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Multiple FFT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Conclusions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5A5BCE2-2273-4058-BA09-991CF2F67C13}" type="datetime5">
              <a:rPr lang="en-US" smtClean="0"/>
              <a:pPr/>
              <a:t>15-Sep-10</a:t>
            </a:fld>
            <a:endParaRPr lang="en-US" smtClean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HPEC 2010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CC6660-E9D1-432A-B396-BAD6DEA4A5D7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Matrix Transposition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dirty="0" smtClean="0"/>
              <a:t>Results are very similar to </a:t>
            </a:r>
            <a:r>
              <a:rPr lang="en-US" dirty="0" err="1" smtClean="0"/>
              <a:t>elementwise</a:t>
            </a:r>
            <a:r>
              <a:rPr lang="en-US" dirty="0" smtClean="0"/>
              <a:t>-operation results.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Quantitatively, performance gap between x86 and CUDA is about 3x rather than 8x.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Conclusion: CUDA is slowed down somewhat by “random” data access, but is still much faster than the x86.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Cell performance is comparable, due to using a block strategy for data access.</a:t>
            </a:r>
          </a:p>
          <a:p>
            <a:pPr lvl="1">
              <a:spcAft>
                <a:spcPts val="1800"/>
              </a:spcAft>
            </a:pPr>
            <a:endParaRPr lang="en-US" dirty="0" smtClean="0"/>
          </a:p>
          <a:p>
            <a:pPr lvl="1">
              <a:spcAft>
                <a:spcPts val="1800"/>
              </a:spcAft>
            </a:pPr>
            <a:endParaRPr lang="en-US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5A5BCE2-2273-4058-BA09-991CF2F67C13}" type="datetime5">
              <a:rPr lang="en-US" smtClean="0"/>
              <a:pPr/>
              <a:t>15-Sep-10</a:t>
            </a:fld>
            <a:endParaRPr lang="en-US" smtClean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HPEC 2010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CC6660-E9D1-432A-B396-BAD6DEA4A5D7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Matrix </a:t>
            </a:r>
            <a:r>
              <a:rPr lang="en-US" dirty="0" smtClean="0"/>
              <a:t>Product</a:t>
            </a:r>
            <a:endParaRPr lang="en-US" dirty="0" smtClean="0"/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dirty="0" smtClean="0"/>
              <a:t>So, what about something that’s usually considered to be compute-bound?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Matrix product: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O(</a:t>
            </a:r>
            <a:r>
              <a:rPr lang="en-US" i="1" dirty="0" smtClean="0"/>
              <a:t>N</a:t>
            </a:r>
            <a:r>
              <a:rPr lang="en-US" baseline="30000" dirty="0" smtClean="0"/>
              <a:t>3</a:t>
            </a:r>
            <a:r>
              <a:rPr lang="en-US" dirty="0" smtClean="0"/>
              <a:t>) operations for O(</a:t>
            </a:r>
            <a:r>
              <a:rPr lang="en-US" i="1" dirty="0" smtClean="0"/>
              <a:t>N</a:t>
            </a:r>
            <a:r>
              <a:rPr lang="en-US" baseline="30000" dirty="0" smtClean="0"/>
              <a:t>2</a:t>
            </a:r>
            <a:r>
              <a:rPr lang="en-US" dirty="0" smtClean="0"/>
              <a:t>) data points.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Implemented in block form to reduce redundant memory load costs.</a:t>
            </a:r>
          </a:p>
          <a:p>
            <a:pPr lvl="1">
              <a:spcAft>
                <a:spcPts val="1800"/>
              </a:spcAft>
            </a:pPr>
            <a:endParaRPr lang="en-US" dirty="0" smtClean="0"/>
          </a:p>
          <a:p>
            <a:pPr lvl="1">
              <a:spcAft>
                <a:spcPts val="1800"/>
              </a:spcAft>
            </a:pPr>
            <a:endParaRPr lang="en-US" dirty="0" smtClean="0"/>
          </a:p>
          <a:p>
            <a:pPr lvl="1">
              <a:spcAft>
                <a:spcPts val="1800"/>
              </a:spcAft>
            </a:pPr>
            <a:endParaRPr lang="en-US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Matrix </a:t>
            </a:r>
            <a:r>
              <a:rPr lang="en-US" dirty="0" smtClean="0"/>
              <a:t>Product</a:t>
            </a:r>
            <a:endParaRPr lang="en-US" dirty="0" smtClean="0"/>
          </a:p>
        </p:txBody>
      </p:sp>
      <p:sp>
        <p:nvSpPr>
          <p:cNvPr id="4098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E5A5BCE2-2273-4058-BA09-991CF2F67C13}" type="datetime5">
              <a:rPr lang="en-US" smtClean="0"/>
              <a:pPr/>
              <a:t>15-Sep-10</a:t>
            </a:fld>
            <a:endParaRPr lang="en-US" smtClean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HPEC 2010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CC6660-E9D1-432A-B396-BAD6DEA4A5D7}" type="slidenum">
              <a:rPr lang="en-US" smtClean="0"/>
              <a:pPr/>
              <a:t>22</a:t>
            </a:fld>
            <a:endParaRPr lang="en-US" smtClean="0"/>
          </a:p>
        </p:txBody>
      </p:sp>
      <p:graphicFrame>
        <p:nvGraphicFramePr>
          <p:cNvPr id="8" name="Chart 7"/>
          <p:cNvGraphicFramePr>
            <a:graphicFrameLocks noGrp="1"/>
          </p:cNvGraphicFramePr>
          <p:nvPr/>
        </p:nvGraphicFramePr>
        <p:xfrm>
          <a:off x="237522" y="1219199"/>
          <a:ext cx="8677878" cy="5356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5A5BCE2-2273-4058-BA09-991CF2F67C13}" type="datetime5">
              <a:rPr lang="en-US" smtClean="0"/>
              <a:pPr/>
              <a:t>15-Sep-10</a:t>
            </a:fld>
            <a:endParaRPr lang="en-US" smtClean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HPEC 2010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CC6660-E9D1-432A-B396-BAD6DEA4A5D7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Matrix </a:t>
            </a:r>
            <a:r>
              <a:rPr lang="en-US" dirty="0" smtClean="0"/>
              <a:t>Product</a:t>
            </a:r>
            <a:endParaRPr lang="en-US" dirty="0" smtClean="0"/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dirty="0" smtClean="0"/>
              <a:t>Again, similar results to matrix transpose and </a:t>
            </a:r>
            <a:r>
              <a:rPr lang="en-US" dirty="0" err="1" smtClean="0"/>
              <a:t>elementwise</a:t>
            </a:r>
            <a:r>
              <a:rPr lang="en-US" dirty="0" smtClean="0"/>
              <a:t> functions, although slope is different.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Results very consistent for larger data sizes (512x512 and above)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Cell/B.E. is 60% of x86 speed.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CUDA is 2.4x x86 speed.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Conclusion: This is not compute-bound on Cell/B.E. or CUDA.</a:t>
            </a:r>
            <a:endParaRPr lang="en-US" dirty="0" smtClean="0"/>
          </a:p>
          <a:p>
            <a:pPr lvl="1">
              <a:spcAft>
                <a:spcPts val="1800"/>
              </a:spcAft>
            </a:pPr>
            <a:endParaRPr lang="en-US" dirty="0" smtClean="0"/>
          </a:p>
          <a:p>
            <a:pPr lvl="1">
              <a:spcAft>
                <a:spcPts val="1800"/>
              </a:spcAft>
            </a:pPr>
            <a:endParaRPr lang="en-US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5A5BCE2-2273-4058-BA09-991CF2F67C13}" type="datetime5">
              <a:rPr lang="en-US" smtClean="0"/>
              <a:pPr/>
              <a:t>15-Sep-10</a:t>
            </a:fld>
            <a:endParaRPr lang="en-US" smtClean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HPEC 2010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CC6660-E9D1-432A-B396-BAD6DEA4A5D7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 Fourier Transform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dirty="0" smtClean="0"/>
              <a:t>Fast Fourier Transform (FFT):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Very common signal-processing operation.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Each element depends on other elements, requiring some form of inter-process communication or staged execution.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Data access is </a:t>
            </a:r>
            <a:r>
              <a:rPr lang="en-US" dirty="0" err="1" smtClean="0"/>
              <a:t>strided</a:t>
            </a:r>
            <a:r>
              <a:rPr lang="en-US" dirty="0" smtClean="0"/>
              <a:t>, with different strides at each stage.</a:t>
            </a:r>
          </a:p>
          <a:p>
            <a:pPr lvl="1">
              <a:spcAft>
                <a:spcPts val="1800"/>
              </a:spcAft>
            </a:pPr>
            <a:endParaRPr lang="en-US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 Fourier Transform</a:t>
            </a:r>
          </a:p>
        </p:txBody>
      </p:sp>
      <p:sp>
        <p:nvSpPr>
          <p:cNvPr id="4098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E5A5BCE2-2273-4058-BA09-991CF2F67C13}" type="datetime5">
              <a:rPr lang="en-US" smtClean="0"/>
              <a:pPr/>
              <a:t>15-Sep-10</a:t>
            </a:fld>
            <a:endParaRPr lang="en-US" smtClean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HPEC 2010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CC6660-E9D1-432A-B396-BAD6DEA4A5D7}" type="slidenum">
              <a:rPr lang="en-US" smtClean="0"/>
              <a:pPr/>
              <a:t>25</a:t>
            </a:fld>
            <a:endParaRPr lang="en-US" smtClean="0"/>
          </a:p>
        </p:txBody>
      </p:sp>
      <p:graphicFrame>
        <p:nvGraphicFramePr>
          <p:cNvPr id="8" name="Chart 7"/>
          <p:cNvGraphicFramePr>
            <a:graphicFrameLocks noGrp="1"/>
          </p:cNvGraphicFramePr>
          <p:nvPr/>
        </p:nvGraphicFramePr>
        <p:xfrm>
          <a:off x="237522" y="1219199"/>
          <a:ext cx="8677878" cy="5356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5A5BCE2-2273-4058-BA09-991CF2F67C13}" type="datetime5">
              <a:rPr lang="en-US" smtClean="0"/>
              <a:pPr/>
              <a:t>15-Sep-10</a:t>
            </a:fld>
            <a:endParaRPr lang="en-US" smtClean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HPEC 2010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CC6660-E9D1-432A-B396-BAD6DEA4A5D7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 Fourier Transform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dirty="0" smtClean="0"/>
              <a:t>Fast Fourier Transform (FFT):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Again, similar x86 and CUDA patterns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CUDA implementation is able to account for inter-element communication efficiently, even though threads can only communicate through device memory.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Cell/B.E. implementation is limited to 8k data sizes, as inter-SPE communication patterns are specific to a given FFT size and difficult to generalize.</a:t>
            </a:r>
          </a:p>
          <a:p>
            <a:pPr lvl="1">
              <a:spcAft>
                <a:spcPts val="1800"/>
              </a:spcAft>
            </a:pPr>
            <a:endParaRPr lang="en-US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5A5BCE2-2273-4058-BA09-991CF2F67C13}" type="datetime5">
              <a:rPr lang="en-US" smtClean="0"/>
              <a:pPr/>
              <a:t>15-Sep-10</a:t>
            </a:fld>
            <a:endParaRPr lang="en-US" smtClean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HPEC 2010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CC6660-E9D1-432A-B396-BAD6DEA4A5D7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 Fourier Transform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dirty="0" smtClean="0"/>
              <a:t>What about multiple FFTs?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An FFT on each row of a 1024-by-N matrix.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Should allow an extra level of “easy” parallelism.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Represents a case with a granularity in the ideal spot for Cell/B.E. SPE computations.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 Fourier Transform</a:t>
            </a:r>
          </a:p>
        </p:txBody>
      </p:sp>
      <p:sp>
        <p:nvSpPr>
          <p:cNvPr id="4098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E5A5BCE2-2273-4058-BA09-991CF2F67C13}" type="datetime5">
              <a:rPr lang="en-US" smtClean="0"/>
              <a:pPr/>
              <a:t>15-Sep-10</a:t>
            </a:fld>
            <a:endParaRPr lang="en-US" smtClean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HPEC 2010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CC6660-E9D1-432A-B396-BAD6DEA4A5D7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9" name="TextBox 8"/>
          <p:cNvSpPr txBox="1"/>
          <p:nvPr/>
        </p:nvSpPr>
        <p:spPr>
          <a:xfrm>
            <a:off x="2057400" y="3810000"/>
            <a:ext cx="11849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Single FFT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 rot="5400000">
            <a:off x="2171700" y="4305300"/>
            <a:ext cx="53340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aphicFrame>
        <p:nvGraphicFramePr>
          <p:cNvPr id="10" name="Chart 9"/>
          <p:cNvGraphicFramePr>
            <a:graphicFrameLocks noGrp="1"/>
          </p:cNvGraphicFramePr>
          <p:nvPr/>
        </p:nvGraphicFramePr>
        <p:xfrm>
          <a:off x="237522" y="1219199"/>
          <a:ext cx="8601678" cy="5356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5A5BCE2-2273-4058-BA09-991CF2F67C13}" type="datetime5">
              <a:rPr lang="en-US" smtClean="0"/>
              <a:pPr/>
              <a:t>15-Sep-10</a:t>
            </a:fld>
            <a:endParaRPr lang="en-US" smtClean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HPEC 2010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CC6660-E9D1-432A-B396-BAD6DEA4A5D7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 Fourier Transform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dirty="0" smtClean="0"/>
              <a:t>Multiple-FFT Results: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x86 and CUDA results are very similar to the single-FFT case.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Cell/B.E. results are better (indicating that this is, indeed, a better-suited problem for the architecture), but CUDA is still significantly faster (2x-3x).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5A5BCE2-2273-4058-BA09-991CF2F67C13}" type="datetime5">
              <a:rPr lang="en-US" smtClean="0"/>
              <a:pPr/>
              <a:t>15-Sep-10</a:t>
            </a:fld>
            <a:endParaRPr lang="en-US" smtClean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HPEC 2010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CC6660-E9D1-432A-B396-BAD6DEA4A5D7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Estimating Performance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dirty="0" smtClean="0"/>
              <a:t>How single-core processors (ideally) work: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Core has a peak theoretical MFLOPS/s performance.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Algorithms can achieve some fraction of peak that does not vary much across processors</a:t>
            </a:r>
          </a:p>
          <a:p>
            <a:pPr lvl="2">
              <a:spcAft>
                <a:spcPts val="1800"/>
              </a:spcAft>
            </a:pPr>
            <a:r>
              <a:rPr lang="en-US" dirty="0" smtClean="0"/>
              <a:t>Matrix products typically achieve 99% or so.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If you move to a system with 2x the MFLOPS/s, you generally get a 2x performance boost.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5A5BCE2-2273-4058-BA09-991CF2F67C13}" type="datetime5">
              <a:rPr lang="en-US" smtClean="0"/>
              <a:pPr/>
              <a:t>15-Sep-10</a:t>
            </a:fld>
            <a:endParaRPr lang="en-US" smtClean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HPEC 2010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CC6660-E9D1-432A-B396-BAD6DEA4A5D7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dirty="0" smtClean="0"/>
              <a:t>Qualitatively, these graphs are all similar: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Most fundamental signal-processing operations can be written as reasonably ideal parallel algorithms.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Differences in data access patterns, inter-element communication have small effects.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Memory transfer costs and fixed costs have a significant effect on performance of coprocessor-based systems.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To get good results on CUDA, the data must reside in GPU device memory for several operations.</a:t>
            </a:r>
          </a:p>
          <a:p>
            <a:pPr>
              <a:spcAft>
                <a:spcPts val="1800"/>
              </a:spcAft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5A5BCE2-2273-4058-BA09-991CF2F67C13}" type="datetime5">
              <a:rPr lang="en-US" smtClean="0"/>
              <a:pPr/>
              <a:t>15-Sep-10</a:t>
            </a:fld>
            <a:endParaRPr lang="en-US" smtClean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HPEC 2010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CC6660-E9D1-432A-B396-BAD6DEA4A5D7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dirty="0" smtClean="0"/>
              <a:t>Cell/B.E. is no longer winning at any size range. 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x86 is significantly faster for operations on smaller data sizes.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CUDA is faster (usually 3x-10x) for operations on larger data sizes.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As a rough heuristic, the x86/CUDA crossover point tends to be around 10k points.</a:t>
            </a:r>
          </a:p>
          <a:p>
            <a:pPr>
              <a:spcAft>
                <a:spcPts val="1800"/>
              </a:spcAft>
            </a:pPr>
            <a:endParaRPr lang="en-US" dirty="0" smtClean="0"/>
          </a:p>
          <a:p>
            <a:pPr>
              <a:spcAft>
                <a:spcPts val="1800"/>
              </a:spcAft>
            </a:pPr>
            <a:endParaRPr lang="en-US" dirty="0" smtClean="0"/>
          </a:p>
          <a:p>
            <a:pPr>
              <a:spcAft>
                <a:spcPts val="1800"/>
              </a:spcAft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5A5BCE2-2273-4058-BA09-991CF2F67C13}" type="datetime5">
              <a:rPr lang="en-US" smtClean="0"/>
              <a:pPr/>
              <a:t>15-Sep-10</a:t>
            </a:fld>
            <a:endParaRPr lang="en-US" smtClean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HPEC 2010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CC6660-E9D1-432A-B396-BAD6DEA4A5D7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Estimating Performance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dirty="0" smtClean="0"/>
              <a:t>It would be nice if modern multicore processors worked the same way: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990600" y="2362200"/>
          <a:ext cx="7467600" cy="2194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89200"/>
                <a:gridCol w="2489200"/>
                <a:gridCol w="24892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Peak GFLOPS/s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4096x4096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Matrix-Multiply</a:t>
                      </a:r>
                      <a:r>
                        <a:rPr lang="en-US" baseline="0" dirty="0" smtClean="0"/>
                        <a:t> performance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Intel 4-core</a:t>
                      </a:r>
                      <a:r>
                        <a:rPr lang="en-US" baseline="0" dirty="0" smtClean="0"/>
                        <a:t> Nehalem x86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102.4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98.1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NVIDIA</a:t>
                      </a:r>
                      <a:r>
                        <a:rPr lang="en-US" baseline="0" dirty="0" smtClean="0"/>
                        <a:t> Tesla C1060 GPU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~900?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5A5BCE2-2273-4058-BA09-991CF2F67C13}" type="datetime5">
              <a:rPr lang="en-US" smtClean="0"/>
              <a:pPr/>
              <a:t>15-Sep-10</a:t>
            </a:fld>
            <a:endParaRPr lang="en-US" smtClean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HPEC 2010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CC6660-E9D1-432A-B396-BAD6DEA4A5D7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Estimating Performance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dirty="0" smtClean="0"/>
              <a:t>It would be nice if modern multicore processors worked the same way:</a:t>
            </a:r>
          </a:p>
          <a:p>
            <a:pPr>
              <a:spcAft>
                <a:spcPts val="1800"/>
              </a:spcAft>
            </a:pPr>
            <a:endParaRPr lang="en-US" dirty="0" smtClean="0"/>
          </a:p>
          <a:p>
            <a:pPr>
              <a:spcAft>
                <a:spcPts val="1800"/>
              </a:spcAft>
            </a:pPr>
            <a:endParaRPr lang="en-US" dirty="0" smtClean="0"/>
          </a:p>
          <a:p>
            <a:pPr>
              <a:spcAft>
                <a:spcPts val="1800"/>
              </a:spcAft>
            </a:pPr>
            <a:endParaRPr lang="en-US" dirty="0" smtClean="0"/>
          </a:p>
          <a:p>
            <a:pPr>
              <a:spcAft>
                <a:spcPts val="1800"/>
              </a:spcAft>
            </a:pPr>
            <a:endParaRPr lang="en-US" dirty="0" smtClean="0"/>
          </a:p>
          <a:p>
            <a:pPr>
              <a:spcAft>
                <a:spcPts val="1800"/>
              </a:spcAft>
            </a:pPr>
            <a:r>
              <a:rPr lang="en-US" dirty="0" smtClean="0"/>
              <a:t>Reality, however, is quite different.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Constrained by memory transfer limits, in this case.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990600" y="2362200"/>
          <a:ext cx="7467600" cy="2194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89200"/>
                <a:gridCol w="2489200"/>
                <a:gridCol w="24892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Peak GFLOPS/s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4096x4096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Matrix-Multiply</a:t>
                      </a:r>
                      <a:r>
                        <a:rPr lang="en-US" baseline="0" dirty="0" smtClean="0"/>
                        <a:t> performance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Intel 4-core</a:t>
                      </a:r>
                      <a:r>
                        <a:rPr lang="en-US" baseline="0" dirty="0" smtClean="0"/>
                        <a:t> Nehalem x86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102.4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98.1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NVIDIA</a:t>
                      </a:r>
                      <a:r>
                        <a:rPr lang="en-US" baseline="0" dirty="0" smtClean="0"/>
                        <a:t> Tesla C1060 GPU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326.3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5A5BCE2-2273-4058-BA09-991CF2F67C13}" type="datetime5">
              <a:rPr lang="en-US" smtClean="0"/>
              <a:pPr/>
              <a:t>15-Sep-10</a:t>
            </a:fld>
            <a:endParaRPr lang="en-US" smtClean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HPEC 2010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CC6660-E9D1-432A-B396-BAD6DEA4A5D7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Performance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dirty="0" smtClean="0"/>
              <a:t>So, what do performance comparisons on modern multicore processors look like, then?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Sourcery VSIPL++ can help: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Contains a range of fundamental signal-processing operations.</a:t>
            </a:r>
          </a:p>
          <a:p>
            <a:pPr lvl="1">
              <a:spcAft>
                <a:spcPts val="1800"/>
              </a:spcAft>
            </a:pPr>
            <a:r>
              <a:rPr lang="en-US" dirty="0" smtClean="0"/>
              <a:t>Implemented for a range of different architectures of interest (x86, Cell/B.E., and now CUDA).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5A5BCE2-2273-4058-BA09-991CF2F67C13}" type="datetime5">
              <a:rPr lang="en-US" smtClean="0"/>
              <a:pPr/>
              <a:t>15-Sep-10</a:t>
            </a:fld>
            <a:endParaRPr lang="en-US" smtClean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HPEC 2010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CC6660-E9D1-432A-B396-BAD6DEA4A5D7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Performance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800"/>
              </a:spcAft>
              <a:buNone/>
            </a:pPr>
            <a:r>
              <a:rPr lang="en-US" dirty="0" smtClean="0"/>
              <a:t>Processors used for comparison:</a:t>
            </a:r>
          </a:p>
          <a:p>
            <a:pPr>
              <a:spcAft>
                <a:spcPts val="1800"/>
              </a:spcAft>
            </a:pPr>
            <a:r>
              <a:rPr lang="en-US" b="1" dirty="0" smtClean="0"/>
              <a:t>x86</a:t>
            </a:r>
            <a:r>
              <a:rPr lang="en-US" dirty="0" smtClean="0"/>
              <a:t>: Intel Core i7 (Nehalem), 4 cores (</a:t>
            </a:r>
            <a:r>
              <a:rPr lang="en-US" dirty="0" err="1" smtClean="0"/>
              <a:t>hyperthreaded</a:t>
            </a:r>
            <a:r>
              <a:rPr lang="en-US" dirty="0" smtClean="0"/>
              <a:t>), 3.2 </a:t>
            </a:r>
            <a:r>
              <a:rPr lang="en-US" dirty="0" smtClean="0"/>
              <a:t>GHz, peak </a:t>
            </a:r>
            <a:r>
              <a:rPr lang="en-US" dirty="0" smtClean="0"/>
              <a:t>performance of </a:t>
            </a:r>
            <a:r>
              <a:rPr lang="en-US" dirty="0" smtClean="0">
                <a:solidFill>
                  <a:srgbClr val="FF0000"/>
                </a:solidFill>
              </a:rPr>
              <a:t>102.4</a:t>
            </a:r>
            <a:r>
              <a:rPr lang="en-US" dirty="0" smtClean="0"/>
              <a:t> GFLOPS/s.</a:t>
            </a:r>
          </a:p>
          <a:p>
            <a:pPr>
              <a:spcAft>
                <a:spcPts val="1800"/>
              </a:spcAft>
            </a:pPr>
            <a:r>
              <a:rPr lang="en-US" b="1" dirty="0" smtClean="0"/>
              <a:t>Cell/B.E.</a:t>
            </a:r>
            <a:r>
              <a:rPr lang="en-US" dirty="0" smtClean="0"/>
              <a:t>: 1 Power PPE, 8 SPE coprocessors, 3.2 GHz, peak performance of </a:t>
            </a:r>
            <a:r>
              <a:rPr lang="en-US" dirty="0" smtClean="0">
                <a:solidFill>
                  <a:srgbClr val="FF0000"/>
                </a:solidFill>
              </a:rPr>
              <a:t>204.8</a:t>
            </a:r>
            <a:r>
              <a:rPr lang="en-US" dirty="0" smtClean="0"/>
              <a:t> GFLOPS/s using SPEs.</a:t>
            </a:r>
          </a:p>
          <a:p>
            <a:pPr>
              <a:spcAft>
                <a:spcPts val="1800"/>
              </a:spcAft>
            </a:pPr>
            <a:r>
              <a:rPr lang="en-US" b="1" dirty="0" smtClean="0"/>
              <a:t>CUDA</a:t>
            </a:r>
            <a:r>
              <a:rPr lang="en-US" dirty="0" smtClean="0"/>
              <a:t>: NVIDIA Tesla C1060, 240 cores, 1.3 GHz, peak performance of </a:t>
            </a:r>
            <a:r>
              <a:rPr lang="en-US" dirty="0" smtClean="0">
                <a:solidFill>
                  <a:srgbClr val="FF0000"/>
                </a:solidFill>
              </a:rPr>
              <a:t>933</a:t>
            </a:r>
            <a:r>
              <a:rPr lang="en-US" dirty="0" smtClean="0"/>
              <a:t> GFLOPS/s.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5A5BCE2-2273-4058-BA09-991CF2F67C13}" type="datetime5">
              <a:rPr lang="en-US" smtClean="0"/>
              <a:pPr/>
              <a:t>15-Sep-10</a:t>
            </a:fld>
            <a:endParaRPr lang="en-US" smtClean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HPEC 2010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CC6660-E9D1-432A-B396-BAD6DEA4A5D7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Elementwise</a:t>
            </a:r>
            <a:r>
              <a:rPr lang="en-US" dirty="0" smtClean="0"/>
              <a:t> Vector Operations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endParaRPr lang="en-US" dirty="0" smtClean="0"/>
          </a:p>
          <a:p>
            <a:pPr>
              <a:spcAft>
                <a:spcPts val="1800"/>
              </a:spcAft>
            </a:pPr>
            <a:r>
              <a:rPr lang="en-US" dirty="0" smtClean="0"/>
              <a:t>Start with a simple operation:</a:t>
            </a:r>
          </a:p>
          <a:p>
            <a:pPr lvl="1">
              <a:spcAft>
                <a:spcPts val="1800"/>
              </a:spcAft>
            </a:pPr>
            <a:r>
              <a:rPr lang="en-US" dirty="0" err="1" smtClean="0"/>
              <a:t>Elementwise</a:t>
            </a:r>
            <a:r>
              <a:rPr lang="en-US" dirty="0" smtClean="0"/>
              <a:t> vector multiplication</a:t>
            </a:r>
          </a:p>
          <a:p>
            <a:pPr lvl="1">
              <a:spcAft>
                <a:spcPts val="1800"/>
              </a:spcAft>
            </a:pPr>
            <a:endParaRPr lang="en-US" dirty="0" smtClean="0"/>
          </a:p>
          <a:p>
            <a:pPr>
              <a:spcAft>
                <a:spcPts val="1800"/>
              </a:spcAft>
            </a:pPr>
            <a:r>
              <a:rPr lang="en-US" dirty="0" smtClean="0"/>
              <a:t>Memory bandwidth is a primary limiting factor.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Illustrates some effects other than GFLOPS/s.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Elementwise</a:t>
            </a:r>
            <a:r>
              <a:rPr lang="en-US" dirty="0" smtClean="0"/>
              <a:t> Vector Operations</a:t>
            </a:r>
          </a:p>
        </p:txBody>
      </p:sp>
      <p:sp>
        <p:nvSpPr>
          <p:cNvPr id="4098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E5A5BCE2-2273-4058-BA09-991CF2F67C13}" type="datetime5">
              <a:rPr lang="en-US" smtClean="0"/>
              <a:pPr/>
              <a:t>15-Sep-10</a:t>
            </a:fld>
            <a:endParaRPr lang="en-US" smtClean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HPEC 2010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CC6660-E9D1-432A-B396-BAD6DEA4A5D7}" type="slidenum">
              <a:rPr lang="en-US" smtClean="0"/>
              <a:pPr/>
              <a:t>9</a:t>
            </a:fld>
            <a:endParaRPr lang="en-US" smtClean="0"/>
          </a:p>
        </p:txBody>
      </p:sp>
      <p:graphicFrame>
        <p:nvGraphicFramePr>
          <p:cNvPr id="8" name="Chart 7"/>
          <p:cNvGraphicFramePr>
            <a:graphicFrameLocks noGrp="1"/>
          </p:cNvGraphicFramePr>
          <p:nvPr/>
        </p:nvGraphicFramePr>
        <p:xfrm>
          <a:off x="304800" y="1219201"/>
          <a:ext cx="84582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Rectangle 12"/>
          <p:cNvSpPr/>
          <p:nvPr/>
        </p:nvSpPr>
        <p:spPr bwMode="auto">
          <a:xfrm>
            <a:off x="457200" y="1295400"/>
            <a:ext cx="7924800" cy="4724400"/>
          </a:xfrm>
          <a:prstGeom prst="rect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514600" y="6096000"/>
            <a:ext cx="4876800" cy="304800"/>
          </a:xfrm>
          <a:prstGeom prst="rect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17" name="Up Arrow 16"/>
          <p:cNvSpPr/>
          <p:nvPr/>
        </p:nvSpPr>
        <p:spPr bwMode="auto">
          <a:xfrm>
            <a:off x="1828800" y="1828800"/>
            <a:ext cx="990600" cy="3276600"/>
          </a:xfrm>
          <a:prstGeom prst="up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18" name="Right Arrow 17"/>
          <p:cNvSpPr/>
          <p:nvPr/>
        </p:nvSpPr>
        <p:spPr bwMode="auto">
          <a:xfrm>
            <a:off x="3886200" y="4800600"/>
            <a:ext cx="3962400" cy="914400"/>
          </a:xfrm>
          <a:prstGeom prst="righ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90800" y="2438400"/>
            <a:ext cx="2784737" cy="830997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Execution Time</a:t>
            </a:r>
          </a:p>
          <a:p>
            <a:r>
              <a:rPr lang="en-US" sz="2400" b="1" dirty="0" smtClean="0"/>
              <a:t>(Smaller is better)</a:t>
            </a:r>
            <a:endParaRPr lang="en-US" sz="2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4953000" y="4419600"/>
            <a:ext cx="2747868" cy="46166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Number of Points</a:t>
            </a:r>
            <a:endParaRPr lang="en-US" sz="2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400800" y="2514600"/>
            <a:ext cx="2077813" cy="46166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Log-Log Plot</a:t>
            </a:r>
            <a:endParaRPr lang="en-US" sz="2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deSourcery">
  <a:themeElements>
    <a:clrScheme name="CodeSourcery1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3300"/>
      </a:accent3>
      <a:accent4>
        <a:srgbClr val="92D050"/>
      </a:accent4>
      <a:accent5>
        <a:srgbClr val="FFFF00"/>
      </a:accent5>
      <a:accent6>
        <a:srgbClr val="7030A0"/>
      </a:accent6>
      <a:hlink>
        <a:srgbClr val="009999"/>
      </a:hlink>
      <a:folHlink>
        <a:srgbClr val="99CC00"/>
      </a:folHlink>
    </a:clrScheme>
    <a:fontScheme name="HPEC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CodeSourcer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deSourcer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deSourcer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deSourcer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deSourcer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deSourcer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deSourcer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deSourcer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deSourcer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deSourcer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deSourcer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deSourcer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deSourcery12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3300"/>
    </a:accent3>
    <a:accent4>
      <a:srgbClr val="92D050"/>
    </a:accent4>
    <a:accent5>
      <a:srgbClr val="FFFF00"/>
    </a:accent5>
    <a:accent6>
      <a:srgbClr val="7030A0"/>
    </a:accent6>
    <a:hlink>
      <a:srgbClr val="009999"/>
    </a:hlink>
    <a:folHlink>
      <a:srgbClr val="99CC00"/>
    </a:folHlink>
  </a:clrScheme>
  <a:fontScheme name="HPEC">
    <a:majorFont>
      <a:latin typeface="Arial Narrow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CodeSourcery12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3300"/>
    </a:accent3>
    <a:accent4>
      <a:srgbClr val="92D050"/>
    </a:accent4>
    <a:accent5>
      <a:srgbClr val="FFFF00"/>
    </a:accent5>
    <a:accent6>
      <a:srgbClr val="7030A0"/>
    </a:accent6>
    <a:hlink>
      <a:srgbClr val="009999"/>
    </a:hlink>
    <a:folHlink>
      <a:srgbClr val="99CC00"/>
    </a:folHlink>
  </a:clrScheme>
  <a:fontScheme name="HPEC">
    <a:majorFont>
      <a:latin typeface="Arial Narrow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CodeSourcery12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3300"/>
    </a:accent3>
    <a:accent4>
      <a:srgbClr val="92D050"/>
    </a:accent4>
    <a:accent5>
      <a:srgbClr val="FFFF00"/>
    </a:accent5>
    <a:accent6>
      <a:srgbClr val="7030A0"/>
    </a:accent6>
    <a:hlink>
      <a:srgbClr val="009999"/>
    </a:hlink>
    <a:folHlink>
      <a:srgbClr val="99CC00"/>
    </a:folHlink>
  </a:clrScheme>
  <a:fontScheme name="HPEC">
    <a:majorFont>
      <a:latin typeface="Arial Narrow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CodeSourcery12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3300"/>
    </a:accent3>
    <a:accent4>
      <a:srgbClr val="92D050"/>
    </a:accent4>
    <a:accent5>
      <a:srgbClr val="FFFF00"/>
    </a:accent5>
    <a:accent6>
      <a:srgbClr val="7030A0"/>
    </a:accent6>
    <a:hlink>
      <a:srgbClr val="009999"/>
    </a:hlink>
    <a:folHlink>
      <a:srgbClr val="99CC00"/>
    </a:folHlink>
  </a:clrScheme>
  <a:fontScheme name="HPEC">
    <a:majorFont>
      <a:latin typeface="Arial Narrow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CodeSourcery</Template>
  <TotalTime>179</TotalTime>
  <Words>1487</Words>
  <Application>Microsoft Office PowerPoint</Application>
  <PresentationFormat>On-screen Show (4:3)</PresentationFormat>
  <Paragraphs>271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ＭＳ Ｐゴシック</vt:lpstr>
      <vt:lpstr>Arial Narrow</vt:lpstr>
      <vt:lpstr>CodeSourcery</vt:lpstr>
      <vt:lpstr>Comparison of Multicore Processors using Sourcery VSIPL++ </vt:lpstr>
      <vt:lpstr>Outline</vt:lpstr>
      <vt:lpstr>Estimating Performance</vt:lpstr>
      <vt:lpstr>Estimating Performance</vt:lpstr>
      <vt:lpstr>Estimating Performance</vt:lpstr>
      <vt:lpstr>Comparing Performance</vt:lpstr>
      <vt:lpstr>Comparing Performance</vt:lpstr>
      <vt:lpstr>Elementwise Vector Operations</vt:lpstr>
      <vt:lpstr>Elementwise Vector Operations</vt:lpstr>
      <vt:lpstr>Elementwise Vector Operations</vt:lpstr>
      <vt:lpstr>Elementwise Vector Operations</vt:lpstr>
      <vt:lpstr>Elementwise Vector Operations</vt:lpstr>
      <vt:lpstr>Elementwise Vector Operations</vt:lpstr>
      <vt:lpstr>Elementwise Vector Operations</vt:lpstr>
      <vt:lpstr>Elementwise Vector Operations</vt:lpstr>
      <vt:lpstr>Elementwise Vector Operations</vt:lpstr>
      <vt:lpstr>Elementwise Vector Operations</vt:lpstr>
      <vt:lpstr>Matrix Transposition</vt:lpstr>
      <vt:lpstr>Matrix Transposition</vt:lpstr>
      <vt:lpstr>Matrix Transposition</vt:lpstr>
      <vt:lpstr>Matrix Product</vt:lpstr>
      <vt:lpstr>Matrix Product</vt:lpstr>
      <vt:lpstr>Matrix Product</vt:lpstr>
      <vt:lpstr>Fast Fourier Transform</vt:lpstr>
      <vt:lpstr>Fast Fourier Transform</vt:lpstr>
      <vt:lpstr>Fast Fourier Transform</vt:lpstr>
      <vt:lpstr>Fast Fourier Transform</vt:lpstr>
      <vt:lpstr>Fast Fourier Transform</vt:lpstr>
      <vt:lpstr>Fast Fourier Transform</vt:lpstr>
      <vt:lpstr>Conclusions</vt:lpstr>
      <vt:lpstr>Conclusions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brooks</dc:creator>
  <cp:lastModifiedBy>brooks</cp:lastModifiedBy>
  <cp:revision>30</cp:revision>
  <cp:lastPrinted>2007-03-20T17:52:31Z</cp:lastPrinted>
  <dcterms:created xsi:type="dcterms:W3CDTF">2010-09-08T07:22:06Z</dcterms:created>
  <dcterms:modified xsi:type="dcterms:W3CDTF">2010-09-15T21:22:52Z</dcterms:modified>
</cp:coreProperties>
</file>