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0" r:id="rId2"/>
    <p:sldId id="26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59" r:id="rId16"/>
    <p:sldId id="266" r:id="rId17"/>
    <p:sldId id="263" r:id="rId18"/>
    <p:sldId id="276" r:id="rId19"/>
    <p:sldId id="277" r:id="rId20"/>
    <p:sldId id="278" r:id="rId21"/>
    <p:sldId id="271" r:id="rId22"/>
    <p:sldId id="267" r:id="rId23"/>
    <p:sldId id="269" r:id="rId24"/>
    <p:sldId id="273" r:id="rId25"/>
    <p:sldId id="274" r:id="rId26"/>
    <p:sldId id="272" r:id="rId27"/>
    <p:sldId id="268" r:id="rId28"/>
    <p:sldId id="270" r:id="rId29"/>
    <p:sldId id="275" r:id="rId30"/>
    <p:sldId id="291" r:id="rId31"/>
    <p:sldId id="261" r:id="rId32"/>
  </p:sldIdLst>
  <p:sldSz cx="9144000" cy="6858000" type="screen4x3"/>
  <p:notesSz cx="6400800" cy="8686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43A56"/>
    <a:srgbClr val="303030"/>
    <a:srgbClr val="2C2C2C"/>
    <a:srgbClr val="404040"/>
    <a:srgbClr val="212122"/>
    <a:srgbClr val="6596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4994" autoAdjust="0"/>
  </p:normalViewPr>
  <p:slideViewPr>
    <p:cSldViewPr snapToGrid="0" snapToObjects="1">
      <p:cViewPr varScale="1">
        <p:scale>
          <a:sx n="41" d="100"/>
          <a:sy n="41" d="100"/>
        </p:scale>
        <p:origin x="-1332" y="-102"/>
      </p:cViewPr>
      <p:guideLst>
        <p:guide orient="horz" pos="1096"/>
        <p:guide pos="144"/>
      </p:guideLst>
    </p:cSldViewPr>
  </p:slideViewPr>
  <p:outlineViewPr>
    <p:cViewPr>
      <p:scale>
        <a:sx n="33" d="100"/>
        <a:sy n="33" d="100"/>
      </p:scale>
      <p:origin x="0" y="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1.9900000000000009</c:v>
                </c:pt>
                <c:pt idx="2">
                  <c:v>3.96</c:v>
                </c:pt>
                <c:pt idx="3">
                  <c:v>7.71</c:v>
                </c:pt>
                <c:pt idx="4">
                  <c:v>11.33</c:v>
                </c:pt>
                <c:pt idx="5">
                  <c:v>15.14</c:v>
                </c:pt>
                <c:pt idx="6">
                  <c:v>22.17</c:v>
                </c:pt>
                <c:pt idx="7">
                  <c:v>27.04</c:v>
                </c:pt>
                <c:pt idx="8">
                  <c:v>31.279999999999987</c:v>
                </c:pt>
                <c:pt idx="9">
                  <c:v>36.78</c:v>
                </c:pt>
                <c:pt idx="10">
                  <c:v>41.54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1.9900000000000009</c:v>
                </c:pt>
                <c:pt idx="2">
                  <c:v>3.96</c:v>
                </c:pt>
                <c:pt idx="3">
                  <c:v>7.71</c:v>
                </c:pt>
                <c:pt idx="4">
                  <c:v>11.55</c:v>
                </c:pt>
                <c:pt idx="5">
                  <c:v>15.14</c:v>
                </c:pt>
                <c:pt idx="6">
                  <c:v>21.14</c:v>
                </c:pt>
                <c:pt idx="7">
                  <c:v>26.810000000000031</c:v>
                </c:pt>
                <c:pt idx="8">
                  <c:v>31.97</c:v>
                </c:pt>
                <c:pt idx="9">
                  <c:v>36.82</c:v>
                </c:pt>
                <c:pt idx="10">
                  <c:v>39.89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1.9900000000000009</c:v>
                </c:pt>
                <c:pt idx="2">
                  <c:v>3.96</c:v>
                </c:pt>
                <c:pt idx="3">
                  <c:v>7.73</c:v>
                </c:pt>
                <c:pt idx="4">
                  <c:v>11.59</c:v>
                </c:pt>
                <c:pt idx="5">
                  <c:v>14.83</c:v>
                </c:pt>
                <c:pt idx="6">
                  <c:v>21.24</c:v>
                </c:pt>
                <c:pt idx="7">
                  <c:v>27.72</c:v>
                </c:pt>
                <c:pt idx="8">
                  <c:v>30.259999999999987</c:v>
                </c:pt>
                <c:pt idx="9">
                  <c:v>37.36</c:v>
                </c:pt>
                <c:pt idx="10">
                  <c:v>40.28</c:v>
                </c:pt>
              </c:numCache>
            </c:numRef>
          </c:val>
        </c:ser>
        <c:marker val="1"/>
        <c:axId val="137631616"/>
        <c:axId val="137633152"/>
      </c:lineChart>
      <c:catAx>
        <c:axId val="137631616"/>
        <c:scaling>
          <c:orientation val="minMax"/>
        </c:scaling>
        <c:axPos val="b"/>
        <c:numFmt formatCode="General" sourceLinked="1"/>
        <c:majorTickMark val="none"/>
        <c:tickLblPos val="nextTo"/>
        <c:crossAx val="137633152"/>
        <c:crosses val="autoZero"/>
        <c:auto val="1"/>
        <c:lblAlgn val="ctr"/>
        <c:lblOffset val="100"/>
      </c:catAx>
      <c:valAx>
        <c:axId val="137633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1376316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</c:v>
                </c:pt>
                <c:pt idx="3">
                  <c:v>7.76</c:v>
                </c:pt>
                <c:pt idx="4">
                  <c:v>11.41</c:v>
                </c:pt>
                <c:pt idx="5">
                  <c:v>14.66</c:v>
                </c:pt>
                <c:pt idx="6">
                  <c:v>20.3</c:v>
                </c:pt>
                <c:pt idx="7">
                  <c:v>25.43</c:v>
                </c:pt>
                <c:pt idx="8">
                  <c:v>27.49</c:v>
                </c:pt>
                <c:pt idx="9">
                  <c:v>31.53</c:v>
                </c:pt>
                <c:pt idx="10">
                  <c:v>32.39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3.96</c:v>
                </c:pt>
                <c:pt idx="3">
                  <c:v>7.75</c:v>
                </c:pt>
                <c:pt idx="4">
                  <c:v>11.29</c:v>
                </c:pt>
                <c:pt idx="5">
                  <c:v>14.7</c:v>
                </c:pt>
                <c:pt idx="6">
                  <c:v>20.64</c:v>
                </c:pt>
                <c:pt idx="7">
                  <c:v>24.779999999999987</c:v>
                </c:pt>
                <c:pt idx="8">
                  <c:v>27.5</c:v>
                </c:pt>
                <c:pt idx="9">
                  <c:v>28.59</c:v>
                </c:pt>
                <c:pt idx="10">
                  <c:v>28.05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2.0099999999999998</c:v>
                </c:pt>
                <c:pt idx="2">
                  <c:v>3.94</c:v>
                </c:pt>
                <c:pt idx="3">
                  <c:v>7.6599999999999975</c:v>
                </c:pt>
                <c:pt idx="4">
                  <c:v>11.22</c:v>
                </c:pt>
                <c:pt idx="5">
                  <c:v>14.27</c:v>
                </c:pt>
                <c:pt idx="6">
                  <c:v>20.3</c:v>
                </c:pt>
                <c:pt idx="7">
                  <c:v>24.16</c:v>
                </c:pt>
                <c:pt idx="8">
                  <c:v>27.34</c:v>
                </c:pt>
                <c:pt idx="9">
                  <c:v>29.27</c:v>
                </c:pt>
                <c:pt idx="10">
                  <c:v>28.67</c:v>
                </c:pt>
              </c:numCache>
            </c:numRef>
          </c:val>
        </c:ser>
        <c:marker val="1"/>
        <c:axId val="163799040"/>
        <c:axId val="163801344"/>
      </c:lineChart>
      <c:catAx>
        <c:axId val="163799040"/>
        <c:scaling>
          <c:orientation val="minMax"/>
        </c:scaling>
        <c:axPos val="b"/>
        <c:numFmt formatCode="General" sourceLinked="1"/>
        <c:majorTickMark val="none"/>
        <c:tickLblPos val="nextTo"/>
        <c:crossAx val="163801344"/>
        <c:crosses val="autoZero"/>
        <c:auto val="1"/>
        <c:lblAlgn val="ctr"/>
        <c:lblOffset val="100"/>
      </c:catAx>
      <c:valAx>
        <c:axId val="1638013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1637990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3.9899999999999998</c:v>
                </c:pt>
                <c:pt idx="3">
                  <c:v>7.95</c:v>
                </c:pt>
                <c:pt idx="4">
                  <c:v>11.9</c:v>
                </c:pt>
                <c:pt idx="5">
                  <c:v>15.82</c:v>
                </c:pt>
                <c:pt idx="6">
                  <c:v>23.54</c:v>
                </c:pt>
                <c:pt idx="7">
                  <c:v>31</c:v>
                </c:pt>
                <c:pt idx="8">
                  <c:v>34.86</c:v>
                </c:pt>
                <c:pt idx="9">
                  <c:v>43.49</c:v>
                </c:pt>
                <c:pt idx="10">
                  <c:v>48.09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</c:v>
                </c:pt>
                <c:pt idx="3">
                  <c:v>7.95</c:v>
                </c:pt>
                <c:pt idx="4">
                  <c:v>11.91</c:v>
                </c:pt>
                <c:pt idx="5">
                  <c:v>15.78</c:v>
                </c:pt>
                <c:pt idx="6">
                  <c:v>23.6</c:v>
                </c:pt>
                <c:pt idx="7">
                  <c:v>31.110000000000031</c:v>
                </c:pt>
                <c:pt idx="8">
                  <c:v>34.590000000000003</c:v>
                </c:pt>
                <c:pt idx="9">
                  <c:v>44.44</c:v>
                </c:pt>
                <c:pt idx="10">
                  <c:v>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1.9900000000000024</c:v>
                </c:pt>
                <c:pt idx="2">
                  <c:v>3.9699999999999998</c:v>
                </c:pt>
                <c:pt idx="3">
                  <c:v>7.89</c:v>
                </c:pt>
                <c:pt idx="4">
                  <c:v>11.8</c:v>
                </c:pt>
                <c:pt idx="5">
                  <c:v>15.61</c:v>
                </c:pt>
                <c:pt idx="6">
                  <c:v>23.3</c:v>
                </c:pt>
                <c:pt idx="7">
                  <c:v>30.5</c:v>
                </c:pt>
                <c:pt idx="8">
                  <c:v>34.32</c:v>
                </c:pt>
                <c:pt idx="9">
                  <c:v>37.160000000000011</c:v>
                </c:pt>
                <c:pt idx="10">
                  <c:v>39.690000000000012</c:v>
                </c:pt>
              </c:numCache>
            </c:numRef>
          </c:val>
        </c:ser>
        <c:marker val="1"/>
        <c:axId val="47684224"/>
        <c:axId val="47698304"/>
      </c:lineChart>
      <c:catAx>
        <c:axId val="47684224"/>
        <c:scaling>
          <c:orientation val="minMax"/>
        </c:scaling>
        <c:axPos val="b"/>
        <c:numFmt formatCode="General" sourceLinked="1"/>
        <c:majorTickMark val="none"/>
        <c:tickLblPos val="nextTo"/>
        <c:crossAx val="47698304"/>
        <c:crosses val="autoZero"/>
        <c:auto val="1"/>
        <c:lblAlgn val="ctr"/>
        <c:lblOffset val="100"/>
      </c:catAx>
      <c:valAx>
        <c:axId val="47698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7684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1.83</c:v>
                </c:pt>
                <c:pt idx="2">
                  <c:v>3.13</c:v>
                </c:pt>
                <c:pt idx="3">
                  <c:v>4.8899999999999997</c:v>
                </c:pt>
                <c:pt idx="4">
                  <c:v>5.9700000000000024</c:v>
                </c:pt>
                <c:pt idx="5">
                  <c:v>6.6599999999999975</c:v>
                </c:pt>
                <c:pt idx="6">
                  <c:v>7.55</c:v>
                </c:pt>
                <c:pt idx="7">
                  <c:v>8.7399999999999984</c:v>
                </c:pt>
                <c:pt idx="8">
                  <c:v>8.620000000000001</c:v>
                </c:pt>
                <c:pt idx="9">
                  <c:v>8.7299999999999986</c:v>
                </c:pt>
                <c:pt idx="10">
                  <c:v>10.130000000000001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1.83</c:v>
                </c:pt>
                <c:pt idx="2">
                  <c:v>3.14</c:v>
                </c:pt>
                <c:pt idx="3">
                  <c:v>4.88</c:v>
                </c:pt>
                <c:pt idx="4">
                  <c:v>5.9700000000000024</c:v>
                </c:pt>
                <c:pt idx="5">
                  <c:v>6.6899999999999995</c:v>
                </c:pt>
                <c:pt idx="6">
                  <c:v>7.57</c:v>
                </c:pt>
                <c:pt idx="7">
                  <c:v>8.52</c:v>
                </c:pt>
                <c:pt idx="8">
                  <c:v>8.61</c:v>
                </c:pt>
                <c:pt idx="9">
                  <c:v>8.32</c:v>
                </c:pt>
                <c:pt idx="10">
                  <c:v>9.39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1.83</c:v>
                </c:pt>
                <c:pt idx="2">
                  <c:v>3.17</c:v>
                </c:pt>
                <c:pt idx="3">
                  <c:v>4.88</c:v>
                </c:pt>
                <c:pt idx="4">
                  <c:v>5.99</c:v>
                </c:pt>
                <c:pt idx="5">
                  <c:v>6.68</c:v>
                </c:pt>
                <c:pt idx="6">
                  <c:v>7.54</c:v>
                </c:pt>
                <c:pt idx="7">
                  <c:v>8.7299999999999986</c:v>
                </c:pt>
                <c:pt idx="8">
                  <c:v>8.58</c:v>
                </c:pt>
                <c:pt idx="9">
                  <c:v>8.41</c:v>
                </c:pt>
                <c:pt idx="10">
                  <c:v>9.5</c:v>
                </c:pt>
              </c:numCache>
            </c:numRef>
          </c:val>
        </c:ser>
        <c:marker val="1"/>
        <c:axId val="47930368"/>
        <c:axId val="47932160"/>
      </c:lineChart>
      <c:catAx>
        <c:axId val="47930368"/>
        <c:scaling>
          <c:orientation val="minMax"/>
        </c:scaling>
        <c:axPos val="b"/>
        <c:numFmt formatCode="General" sourceLinked="1"/>
        <c:majorTickMark val="none"/>
        <c:tickLblPos val="nextTo"/>
        <c:crossAx val="47932160"/>
        <c:crosses val="autoZero"/>
        <c:auto val="1"/>
        <c:lblAlgn val="ctr"/>
        <c:lblOffset val="100"/>
      </c:catAx>
      <c:valAx>
        <c:axId val="479321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7930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1.9700000000000017</c:v>
                </c:pt>
                <c:pt idx="2">
                  <c:v>3.8</c:v>
                </c:pt>
                <c:pt idx="3">
                  <c:v>7.02</c:v>
                </c:pt>
                <c:pt idx="4">
                  <c:v>9.8500000000000068</c:v>
                </c:pt>
                <c:pt idx="5">
                  <c:v>12.38</c:v>
                </c:pt>
                <c:pt idx="6">
                  <c:v>16.09</c:v>
                </c:pt>
                <c:pt idx="7">
                  <c:v>19.53</c:v>
                </c:pt>
                <c:pt idx="8">
                  <c:v>21.27</c:v>
                </c:pt>
                <c:pt idx="9">
                  <c:v>23.21</c:v>
                </c:pt>
                <c:pt idx="10">
                  <c:v>24.39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1.9700000000000017</c:v>
                </c:pt>
                <c:pt idx="2">
                  <c:v>3.8099999999999987</c:v>
                </c:pt>
                <c:pt idx="3">
                  <c:v>7.02</c:v>
                </c:pt>
                <c:pt idx="4">
                  <c:v>9.84</c:v>
                </c:pt>
                <c:pt idx="5">
                  <c:v>12.39</c:v>
                </c:pt>
                <c:pt idx="6">
                  <c:v>16.100000000000001</c:v>
                </c:pt>
                <c:pt idx="7">
                  <c:v>19.52</c:v>
                </c:pt>
                <c:pt idx="8">
                  <c:v>21.27</c:v>
                </c:pt>
                <c:pt idx="9">
                  <c:v>23.3</c:v>
                </c:pt>
                <c:pt idx="10">
                  <c:v>23.89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1.9700000000000017</c:v>
                </c:pt>
                <c:pt idx="2">
                  <c:v>3.8099999999999987</c:v>
                </c:pt>
                <c:pt idx="3">
                  <c:v>7.02</c:v>
                </c:pt>
                <c:pt idx="4">
                  <c:v>9.8500000000000068</c:v>
                </c:pt>
                <c:pt idx="5">
                  <c:v>12.38</c:v>
                </c:pt>
                <c:pt idx="6">
                  <c:v>16.079999999999988</c:v>
                </c:pt>
                <c:pt idx="7">
                  <c:v>19.559999999999999</c:v>
                </c:pt>
                <c:pt idx="8">
                  <c:v>21.259999999999987</c:v>
                </c:pt>
                <c:pt idx="9">
                  <c:v>23.25</c:v>
                </c:pt>
                <c:pt idx="10">
                  <c:v>24.36</c:v>
                </c:pt>
              </c:numCache>
            </c:numRef>
          </c:val>
        </c:ser>
        <c:marker val="1"/>
        <c:axId val="47947136"/>
        <c:axId val="47953024"/>
      </c:lineChart>
      <c:catAx>
        <c:axId val="47947136"/>
        <c:scaling>
          <c:orientation val="minMax"/>
        </c:scaling>
        <c:axPos val="b"/>
        <c:numFmt formatCode="General" sourceLinked="1"/>
        <c:majorTickMark val="none"/>
        <c:tickLblPos val="nextTo"/>
        <c:crossAx val="47953024"/>
        <c:crosses val="autoZero"/>
        <c:auto val="1"/>
        <c:lblAlgn val="ctr"/>
        <c:lblOffset val="100"/>
      </c:catAx>
      <c:valAx>
        <c:axId val="47953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79471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1.9900000000000024</c:v>
                </c:pt>
                <c:pt idx="2">
                  <c:v>3.92</c:v>
                </c:pt>
                <c:pt idx="3">
                  <c:v>7.4</c:v>
                </c:pt>
                <c:pt idx="4">
                  <c:v>10.38</c:v>
                </c:pt>
                <c:pt idx="5">
                  <c:v>12.850000000000017</c:v>
                </c:pt>
                <c:pt idx="6">
                  <c:v>16.649999999999999</c:v>
                </c:pt>
                <c:pt idx="7">
                  <c:v>18.439999999999987</c:v>
                </c:pt>
                <c:pt idx="8">
                  <c:v>18.41</c:v>
                </c:pt>
                <c:pt idx="9">
                  <c:v>18.55</c:v>
                </c:pt>
                <c:pt idx="10">
                  <c:v>17.18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1.9900000000000024</c:v>
                </c:pt>
                <c:pt idx="2">
                  <c:v>3.9099999999999997</c:v>
                </c:pt>
                <c:pt idx="3">
                  <c:v>7.45</c:v>
                </c:pt>
                <c:pt idx="4">
                  <c:v>10.44</c:v>
                </c:pt>
                <c:pt idx="5">
                  <c:v>12.870000000000006</c:v>
                </c:pt>
                <c:pt idx="6">
                  <c:v>16.690000000000001</c:v>
                </c:pt>
                <c:pt idx="7">
                  <c:v>18.77</c:v>
                </c:pt>
                <c:pt idx="8">
                  <c:v>18</c:v>
                </c:pt>
                <c:pt idx="9">
                  <c:v>17.7</c:v>
                </c:pt>
                <c:pt idx="10">
                  <c:v>16.779999999999987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1.9900000000000024</c:v>
                </c:pt>
                <c:pt idx="2">
                  <c:v>3.9099999999999997</c:v>
                </c:pt>
                <c:pt idx="3">
                  <c:v>7.41</c:v>
                </c:pt>
                <c:pt idx="4">
                  <c:v>10.38</c:v>
                </c:pt>
                <c:pt idx="5">
                  <c:v>12.93</c:v>
                </c:pt>
                <c:pt idx="6">
                  <c:v>16.47</c:v>
                </c:pt>
                <c:pt idx="7">
                  <c:v>18.600000000000001</c:v>
                </c:pt>
                <c:pt idx="8">
                  <c:v>18.79</c:v>
                </c:pt>
                <c:pt idx="9">
                  <c:v>17.04</c:v>
                </c:pt>
                <c:pt idx="10">
                  <c:v>16.14</c:v>
                </c:pt>
              </c:numCache>
            </c:numRef>
          </c:val>
        </c:ser>
        <c:marker val="1"/>
        <c:axId val="48115712"/>
        <c:axId val="48117248"/>
      </c:lineChart>
      <c:catAx>
        <c:axId val="48115712"/>
        <c:scaling>
          <c:orientation val="minMax"/>
        </c:scaling>
        <c:axPos val="b"/>
        <c:numFmt formatCode="General" sourceLinked="1"/>
        <c:majorTickMark val="none"/>
        <c:tickLblPos val="nextTo"/>
        <c:crossAx val="48117248"/>
        <c:crosses val="autoZero"/>
        <c:auto val="1"/>
        <c:lblAlgn val="ctr"/>
        <c:lblOffset val="100"/>
      </c:catAx>
      <c:valAx>
        <c:axId val="481172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81157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</c:v>
                </c:pt>
                <c:pt idx="3">
                  <c:v>7.88</c:v>
                </c:pt>
                <c:pt idx="4">
                  <c:v>11.73</c:v>
                </c:pt>
                <c:pt idx="5">
                  <c:v>15.370000000000006</c:v>
                </c:pt>
                <c:pt idx="6">
                  <c:v>22.37</c:v>
                </c:pt>
                <c:pt idx="7">
                  <c:v>29.09</c:v>
                </c:pt>
                <c:pt idx="8">
                  <c:v>32</c:v>
                </c:pt>
                <c:pt idx="9">
                  <c:v>41.24</c:v>
                </c:pt>
                <c:pt idx="10">
                  <c:v>44.190000000000012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</c:v>
                </c:pt>
                <c:pt idx="3">
                  <c:v>7.88</c:v>
                </c:pt>
                <c:pt idx="4">
                  <c:v>11.73</c:v>
                </c:pt>
                <c:pt idx="5">
                  <c:v>15.370000000000006</c:v>
                </c:pt>
                <c:pt idx="6">
                  <c:v>22.62</c:v>
                </c:pt>
                <c:pt idx="7">
                  <c:v>28.8</c:v>
                </c:pt>
                <c:pt idx="8">
                  <c:v>31.830000000000005</c:v>
                </c:pt>
                <c:pt idx="9">
                  <c:v>41.45</c:v>
                </c:pt>
                <c:pt idx="10">
                  <c:v>44.09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3.98</c:v>
                </c:pt>
                <c:pt idx="3">
                  <c:v>7.88</c:v>
                </c:pt>
                <c:pt idx="4">
                  <c:v>11.7</c:v>
                </c:pt>
                <c:pt idx="5">
                  <c:v>15.39</c:v>
                </c:pt>
                <c:pt idx="6">
                  <c:v>22.39</c:v>
                </c:pt>
                <c:pt idx="7">
                  <c:v>28.759999999999987</c:v>
                </c:pt>
                <c:pt idx="8">
                  <c:v>32.11</c:v>
                </c:pt>
                <c:pt idx="9">
                  <c:v>41.1</c:v>
                </c:pt>
                <c:pt idx="10">
                  <c:v>43.71</c:v>
                </c:pt>
              </c:numCache>
            </c:numRef>
          </c:val>
        </c:ser>
        <c:marker val="1"/>
        <c:axId val="48144768"/>
        <c:axId val="48146304"/>
      </c:lineChart>
      <c:catAx>
        <c:axId val="48144768"/>
        <c:scaling>
          <c:orientation val="minMax"/>
        </c:scaling>
        <c:axPos val="b"/>
        <c:numFmt formatCode="General" sourceLinked="1"/>
        <c:majorTickMark val="none"/>
        <c:tickLblPos val="nextTo"/>
        <c:crossAx val="48146304"/>
        <c:crosses val="autoZero"/>
        <c:auto val="1"/>
        <c:lblAlgn val="ctr"/>
        <c:lblOffset val="100"/>
      </c:catAx>
      <c:valAx>
        <c:axId val="4814630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8144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1.9900000000000024</c:v>
                </c:pt>
                <c:pt idx="2">
                  <c:v>3.94</c:v>
                </c:pt>
                <c:pt idx="3">
                  <c:v>7.79</c:v>
                </c:pt>
                <c:pt idx="4">
                  <c:v>11.61</c:v>
                </c:pt>
                <c:pt idx="5">
                  <c:v>15.32</c:v>
                </c:pt>
                <c:pt idx="6">
                  <c:v>21.77</c:v>
                </c:pt>
                <c:pt idx="7">
                  <c:v>29.21</c:v>
                </c:pt>
                <c:pt idx="8">
                  <c:v>30.08</c:v>
                </c:pt>
                <c:pt idx="9">
                  <c:v>41.44</c:v>
                </c:pt>
                <c:pt idx="10">
                  <c:v>45.82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1.9800000000000024</c:v>
                </c:pt>
                <c:pt idx="2">
                  <c:v>3.94</c:v>
                </c:pt>
                <c:pt idx="3">
                  <c:v>7.78</c:v>
                </c:pt>
                <c:pt idx="4">
                  <c:v>11.56</c:v>
                </c:pt>
                <c:pt idx="5">
                  <c:v>15.16</c:v>
                </c:pt>
                <c:pt idx="6">
                  <c:v>22.279999999999987</c:v>
                </c:pt>
                <c:pt idx="7">
                  <c:v>28.52</c:v>
                </c:pt>
                <c:pt idx="8">
                  <c:v>28.05</c:v>
                </c:pt>
                <c:pt idx="9">
                  <c:v>42.790000000000013</c:v>
                </c:pt>
                <c:pt idx="10">
                  <c:v>42.54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1.9600000000000022</c:v>
                </c:pt>
                <c:pt idx="2">
                  <c:v>3.86</c:v>
                </c:pt>
                <c:pt idx="3">
                  <c:v>7.44</c:v>
                </c:pt>
                <c:pt idx="4">
                  <c:v>11.41</c:v>
                </c:pt>
                <c:pt idx="5">
                  <c:v>15.19</c:v>
                </c:pt>
                <c:pt idx="6">
                  <c:v>21.91</c:v>
                </c:pt>
                <c:pt idx="7">
                  <c:v>26.810000000000031</c:v>
                </c:pt>
                <c:pt idx="8">
                  <c:v>28.979999999999986</c:v>
                </c:pt>
                <c:pt idx="9">
                  <c:v>36.260000000000012</c:v>
                </c:pt>
                <c:pt idx="10">
                  <c:v>41.230000000000011</c:v>
                </c:pt>
              </c:numCache>
            </c:numRef>
          </c:val>
        </c:ser>
        <c:marker val="1"/>
        <c:axId val="48165632"/>
        <c:axId val="48167168"/>
      </c:lineChart>
      <c:catAx>
        <c:axId val="48165632"/>
        <c:scaling>
          <c:orientation val="minMax"/>
        </c:scaling>
        <c:axPos val="b"/>
        <c:numFmt formatCode="General" sourceLinked="1"/>
        <c:majorTickMark val="none"/>
        <c:tickLblPos val="nextTo"/>
        <c:crossAx val="48167168"/>
        <c:crosses val="autoZero"/>
        <c:auto val="1"/>
        <c:lblAlgn val="ctr"/>
        <c:lblOffset val="100"/>
      </c:catAx>
      <c:valAx>
        <c:axId val="48167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8165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Half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1.9700000000000015</c:v>
                </c:pt>
                <c:pt idx="2">
                  <c:v>3.7</c:v>
                </c:pt>
                <c:pt idx="3">
                  <c:v>6.84</c:v>
                </c:pt>
                <c:pt idx="4">
                  <c:v>9.3500000000000068</c:v>
                </c:pt>
                <c:pt idx="5">
                  <c:v>11.19</c:v>
                </c:pt>
                <c:pt idx="6">
                  <c:v>13.54</c:v>
                </c:pt>
                <c:pt idx="7">
                  <c:v>13.58</c:v>
                </c:pt>
                <c:pt idx="8">
                  <c:v>13.629999999999999</c:v>
                </c:pt>
                <c:pt idx="9">
                  <c:v>12.65</c:v>
                </c:pt>
                <c:pt idx="10">
                  <c:v>12.41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Block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1.9500000000000015</c:v>
                </c:pt>
                <c:pt idx="2">
                  <c:v>3.71</c:v>
                </c:pt>
                <c:pt idx="3">
                  <c:v>6.78</c:v>
                </c:pt>
                <c:pt idx="4">
                  <c:v>9.19</c:v>
                </c:pt>
                <c:pt idx="5">
                  <c:v>11.18</c:v>
                </c:pt>
                <c:pt idx="6">
                  <c:v>13.3</c:v>
                </c:pt>
                <c:pt idx="7">
                  <c:v>13.39</c:v>
                </c:pt>
                <c:pt idx="8">
                  <c:v>12.88</c:v>
                </c:pt>
                <c:pt idx="9">
                  <c:v>12.360000000000012</c:v>
                </c:pt>
                <c:pt idx="10">
                  <c:v>12.07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Single</c:v>
                </c:pt>
              </c:strCache>
            </c:strRef>
          </c:tx>
          <c:spPr>
            <a:ln w="50800"/>
          </c:spPr>
          <c:cat>
            <c:numRef>
              <c:f>Sheet1!$A$2:$A$12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24</c:v>
                </c:pt>
                <c:pt idx="7">
                  <c:v>32</c:v>
                </c:pt>
                <c:pt idx="8">
                  <c:v>36</c:v>
                </c:pt>
                <c:pt idx="9">
                  <c:v>48</c:v>
                </c:pt>
                <c:pt idx="10">
                  <c:v>56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</c:v>
                </c:pt>
                <c:pt idx="1">
                  <c:v>1.9500000000000015</c:v>
                </c:pt>
                <c:pt idx="2">
                  <c:v>3.7</c:v>
                </c:pt>
                <c:pt idx="3">
                  <c:v>6.76</c:v>
                </c:pt>
                <c:pt idx="4">
                  <c:v>9.2800000000000011</c:v>
                </c:pt>
                <c:pt idx="5">
                  <c:v>10.83</c:v>
                </c:pt>
                <c:pt idx="6">
                  <c:v>12.97</c:v>
                </c:pt>
                <c:pt idx="7">
                  <c:v>13.26</c:v>
                </c:pt>
                <c:pt idx="8">
                  <c:v>13.06</c:v>
                </c:pt>
                <c:pt idx="9">
                  <c:v>12.07</c:v>
                </c:pt>
                <c:pt idx="10">
                  <c:v>11.6</c:v>
                </c:pt>
              </c:numCache>
            </c:numRef>
          </c:val>
        </c:ser>
        <c:marker val="1"/>
        <c:axId val="48247936"/>
        <c:axId val="48249472"/>
      </c:lineChart>
      <c:catAx>
        <c:axId val="48247936"/>
        <c:scaling>
          <c:orientation val="minMax"/>
        </c:scaling>
        <c:axPos val="b"/>
        <c:numFmt formatCode="General" sourceLinked="1"/>
        <c:majorTickMark val="none"/>
        <c:tickLblPos val="nextTo"/>
        <c:crossAx val="48249472"/>
        <c:crosses val="autoZero"/>
        <c:auto val="1"/>
        <c:lblAlgn val="ctr"/>
        <c:lblOffset val="100"/>
      </c:catAx>
      <c:valAx>
        <c:axId val="48249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482479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640B0EE8-C861-E64B-9AA4-770DF05959AF}" type="datetimeFigureOut">
              <a:rPr lang="en-US" smtClean="0"/>
              <a:pPr/>
              <a:t>10/22/2010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2E7999E4-F101-4345-8C48-25AA89C358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B5F5DC55-5A61-8047-A4A4-634D08127CAF}" type="datetimeFigureOut">
              <a:rPr lang="en-US" smtClean="0"/>
              <a:pPr/>
              <a:t>10/22/2010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1F7CAE2F-17D9-324D-BE64-1E1F3994B7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ew ACS title side graphic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3165475" cy="687705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3165476" y="0"/>
            <a:ext cx="5978525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329" y="2340783"/>
            <a:ext cx="5071687" cy="115518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328" y="3886200"/>
            <a:ext cx="507168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1" y="317957"/>
            <a:ext cx="8674100" cy="104644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Mercury logo with TM-horiz-3 color-150dpi-OL font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75099" y="481191"/>
            <a:ext cx="4368801" cy="79480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11201" y="6574651"/>
            <a:ext cx="191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© 2010 Mercury Computer Systems, Inc.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10" name="Picture 9" descr="Mercury_bug_whit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2600" y="6574651"/>
            <a:ext cx="228600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600200"/>
            <a:ext cx="73533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4501" y="317957"/>
            <a:ext cx="8039097" cy="9227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5786" y="1600200"/>
            <a:ext cx="3761014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4501" y="317957"/>
            <a:ext cx="8039097" cy="9227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986973" y="1600200"/>
            <a:ext cx="3761014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5786" y="1387929"/>
            <a:ext cx="3761014" cy="689426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44501" y="317957"/>
            <a:ext cx="8039097" cy="9227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925786" y="2077355"/>
            <a:ext cx="3761014" cy="400957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86973" y="1387929"/>
            <a:ext cx="3761014" cy="689426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3"/>
          </p:nvPr>
        </p:nvSpPr>
        <p:spPr>
          <a:xfrm>
            <a:off x="986973" y="2077355"/>
            <a:ext cx="3761014" cy="400957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4501" y="317957"/>
            <a:ext cx="8039097" cy="9227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74" y="5787572"/>
            <a:ext cx="8673528" cy="597244"/>
          </a:xfrm>
          <a:prstGeom prst="rect">
            <a:avLst/>
          </a:prstGeom>
          <a:solidFill>
            <a:schemeClr val="accent1">
              <a:lumMod val="60000"/>
              <a:lumOff val="40000"/>
              <a:alpha val="49000"/>
            </a:schemeClr>
          </a:solidFill>
          <a:ln>
            <a:noFill/>
          </a:ln>
          <a:effectLst>
            <a:outerShdw blurRad="40000" dist="23000" dir="540000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44501" y="5944044"/>
            <a:ext cx="8039097" cy="47705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1" y="5817116"/>
            <a:ext cx="6925628" cy="549557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spcBef>
                <a:spcPts val="0"/>
              </a:spcBef>
              <a:buFontTx/>
              <a:buNone/>
              <a:defRPr lang="en-US" sz="2400" b="0" kern="1200" noProof="1" dirty="0" smtClean="0">
                <a:solidFill>
                  <a:srgbClr val="FFFFFF"/>
                </a:solidFill>
                <a:latin typeface="Tahoma" pitchFamily="34" charset="0"/>
                <a:ea typeface="+mn-ea"/>
                <a:cs typeface="+mn-cs"/>
              </a:defRPr>
            </a:lvl1pPr>
            <a:lvl2pPr>
              <a:defRPr lang="en-US" sz="2000" b="1" kern="1200" noProof="1" dirty="0" smtClean="0">
                <a:solidFill>
                  <a:srgbClr val="152B62"/>
                </a:solidFill>
                <a:latin typeface="Tahoma" pitchFamily="34" charset="0"/>
                <a:ea typeface="+mn-ea"/>
                <a:cs typeface="+mn-cs"/>
              </a:defRPr>
            </a:lvl2pPr>
            <a:lvl3pPr>
              <a:defRPr lang="en-US" sz="2000" b="1" kern="1200" noProof="1" dirty="0" smtClean="0">
                <a:solidFill>
                  <a:srgbClr val="152B62"/>
                </a:solidFill>
                <a:latin typeface="Tahoma" pitchFamily="34" charset="0"/>
                <a:ea typeface="+mn-ea"/>
                <a:cs typeface="+mn-cs"/>
              </a:defRPr>
            </a:lvl3pPr>
            <a:lvl4pPr>
              <a:defRPr lang="en-US" sz="2000" b="1" kern="1200" noProof="1" dirty="0" smtClean="0">
                <a:solidFill>
                  <a:srgbClr val="152B62"/>
                </a:solidFill>
                <a:latin typeface="Tahoma" pitchFamily="34" charset="0"/>
                <a:ea typeface="+mn-ea"/>
                <a:cs typeface="+mn-cs"/>
              </a:defRPr>
            </a:lvl4pPr>
            <a:lvl5pPr>
              <a:defRPr lang="en-US" sz="2000" b="1" kern="1200" noProof="1" dirty="0" smtClean="0">
                <a:solidFill>
                  <a:srgbClr val="152B62"/>
                </a:solidFill>
                <a:latin typeface="Tahoma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Takeaway text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4501" y="317957"/>
            <a:ext cx="8039097" cy="9227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New ACS title side graphic 50 fad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31654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329" y="2340783"/>
            <a:ext cx="5071687" cy="115518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328" y="3886200"/>
            <a:ext cx="507168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" y="317957"/>
            <a:ext cx="8674100" cy="1046440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Mercury logo with TM-horiz-3 color-150dpi-OL font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75099" y="481191"/>
            <a:ext cx="4368801" cy="79480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11201" y="6574651"/>
            <a:ext cx="191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© 2010 Mercury Computer Systems, Inc.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12" name="Picture 11" descr="Mercury_bug_white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2600" y="6574651"/>
            <a:ext cx="228600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838199" cy="6858000"/>
          </a:xfrm>
          <a:prstGeom prst="rect">
            <a:avLst/>
          </a:prstGeom>
          <a:solidFill>
            <a:srgbClr val="3030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317957"/>
            <a:ext cx="8674100" cy="911001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38200" y="6585633"/>
            <a:ext cx="2628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 2010 Mercury Computer Systems, Inc.</a:t>
            </a:r>
          </a:p>
          <a:p>
            <a:endParaRPr lang="en-US" sz="800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75233" y="656987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31D9DB1-3909-1547-A715-E95E4DC969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84815"/>
            <a:ext cx="838199" cy="473185"/>
          </a:xfrm>
          <a:prstGeom prst="rect">
            <a:avLst/>
          </a:prstGeom>
          <a:solidFill>
            <a:srgbClr val="243A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Mercury_bug_white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9400" y="6524515"/>
            <a:ext cx="228600" cy="228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67" r:id="rId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49329" y="2340783"/>
            <a:ext cx="5236083" cy="1155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Scalability on Embedded Many-Core Processors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49328" y="3886200"/>
            <a:ext cx="5071688" cy="22546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Michael Champigny</a:t>
            </a:r>
          </a:p>
          <a:p>
            <a:r>
              <a:rPr lang="en-US" dirty="0" smtClean="0"/>
              <a:t>Research Scientist</a:t>
            </a:r>
          </a:p>
          <a:p>
            <a:r>
              <a:rPr lang="en-US" dirty="0" smtClean="0"/>
              <a:t>Advanced Computing Solutions</a:t>
            </a:r>
          </a:p>
          <a:p>
            <a:r>
              <a:rPr lang="en-US" dirty="0" smtClean="0"/>
              <a:t>Mercury Computer Systems</a:t>
            </a:r>
          </a:p>
          <a:p>
            <a:endParaRPr lang="en-US" dirty="0" smtClean="0"/>
          </a:p>
          <a:p>
            <a:r>
              <a:rPr lang="en-US" dirty="0" smtClean="0"/>
              <a:t>2010 HPEC Workshop</a:t>
            </a:r>
          </a:p>
          <a:p>
            <a:r>
              <a:rPr lang="en-US" dirty="0" smtClean="0"/>
              <a:t>September 15,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Work-stealing algorithm leads to many design decisions</a:t>
            </a:r>
          </a:p>
          <a:p>
            <a:pPr lvl="1"/>
            <a:r>
              <a:rPr lang="en-US" dirty="0" smtClean="0"/>
              <a:t>What criteria to apply to choose a victim?</a:t>
            </a:r>
          </a:p>
          <a:p>
            <a:pPr lvl="1"/>
            <a:r>
              <a:rPr lang="en-US" dirty="0" smtClean="0"/>
              <a:t>How to store pending work (i.e., tasks)?</a:t>
            </a:r>
          </a:p>
          <a:p>
            <a:pPr lvl="1"/>
            <a:r>
              <a:rPr lang="en-US" dirty="0" smtClean="0"/>
              <a:t>What to do when system enters quiescent state?</a:t>
            </a:r>
          </a:p>
          <a:p>
            <a:pPr lvl="1"/>
            <a:r>
              <a:rPr lang="en-US" dirty="0" smtClean="0"/>
              <a:t>How much work to steal?</a:t>
            </a:r>
          </a:p>
          <a:p>
            <a:pPr lvl="1"/>
            <a:r>
              <a:rPr lang="en-US" dirty="0" smtClean="0"/>
              <a:t>Distribute work (i.e., load sharing)?</a:t>
            </a:r>
          </a:p>
          <a:p>
            <a:pPr lvl="1"/>
            <a:r>
              <a:rPr lang="en-US" dirty="0" smtClean="0"/>
              <a:t>Periodically rebalance work?</a:t>
            </a:r>
          </a:p>
          <a:p>
            <a:pPr lvl="1"/>
            <a:r>
              <a:rPr lang="en-US" dirty="0" smtClean="0"/>
              <a:t>Actively monitor/sample the runtime state?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Work-Stealing Implications on Scheduler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Victim selection policy</a:t>
            </a:r>
          </a:p>
          <a:p>
            <a:pPr lvl="1"/>
            <a:r>
              <a:rPr lang="en-US" dirty="0" smtClean="0"/>
              <a:t>When a core becomes idle which core do I try to steal from?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Several choice are available</a:t>
            </a:r>
          </a:p>
          <a:p>
            <a:pPr lvl="1"/>
            <a:r>
              <a:rPr lang="en-US" dirty="0" smtClean="0"/>
              <a:t>Randomized order</a:t>
            </a:r>
          </a:p>
          <a:p>
            <a:pPr lvl="1"/>
            <a:r>
              <a:rPr lang="en-US" dirty="0" smtClean="0"/>
              <a:t>Linear order</a:t>
            </a:r>
          </a:p>
          <a:p>
            <a:pPr lvl="1"/>
            <a:r>
              <a:rPr lang="en-US" dirty="0" smtClean="0"/>
              <a:t>NUMA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found NUMA ordering provided better scalability</a:t>
            </a:r>
          </a:p>
          <a:p>
            <a:endParaRPr lang="en-US" dirty="0" smtClean="0"/>
          </a:p>
          <a:p>
            <a:r>
              <a:rPr lang="en-US" dirty="0" smtClean="0"/>
              <a:t>Benefits became more pronounced with larger numbers of cores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Victim Selection Policy on Many-Core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work is stolen how much do we take from the victim?</a:t>
            </a:r>
          </a:p>
          <a:p>
            <a:pPr lvl="1"/>
            <a:r>
              <a:rPr lang="en-US" dirty="0" smtClean="0"/>
              <a:t>If we take too much</a:t>
            </a:r>
          </a:p>
          <a:p>
            <a:pPr lvl="2"/>
            <a:r>
              <a:rPr lang="en-US" dirty="0" smtClean="0"/>
              <a:t>…victim will begin looking for work too soon</a:t>
            </a:r>
          </a:p>
          <a:p>
            <a:pPr lvl="1"/>
            <a:r>
              <a:rPr lang="en-US" dirty="0" smtClean="0"/>
              <a:t>If we don’t take enough</a:t>
            </a:r>
          </a:p>
          <a:p>
            <a:pPr lvl="2"/>
            <a:r>
              <a:rPr lang="en-US" dirty="0" smtClean="0"/>
              <a:t>…thief begins looking for work too soon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conducted an empirical study to determine the best strategy</a:t>
            </a:r>
          </a:p>
          <a:p>
            <a:endParaRPr lang="en-US" dirty="0" smtClean="0"/>
          </a:p>
          <a:p>
            <a:r>
              <a:rPr lang="en-US" dirty="0" smtClean="0"/>
              <a:t>Intuitively, stealing half the available work should be optimal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Amount of Tasks to Steal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Steal a single task at a time</a:t>
            </a:r>
          </a:p>
          <a:p>
            <a:pPr lvl="1"/>
            <a:r>
              <a:rPr lang="en-US" dirty="0" smtClean="0"/>
              <a:t>Implemented with any linear structure (i.e., dynamic array)</a:t>
            </a:r>
          </a:p>
          <a:p>
            <a:pPr lvl="1"/>
            <a:r>
              <a:rPr lang="en-US" dirty="0" smtClean="0"/>
              <a:t>Allows for concurrent operation at both ends</a:t>
            </a:r>
          </a:p>
          <a:p>
            <a:pPr lvl="2"/>
            <a:r>
              <a:rPr lang="en-US" dirty="0" smtClean="0"/>
              <a:t>…without locks in some cases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Steal a block of tasks at a time</a:t>
            </a:r>
          </a:p>
          <a:p>
            <a:pPr lvl="1"/>
            <a:r>
              <a:rPr lang="en-US" dirty="0" smtClean="0"/>
              <a:t>Implemented with a linear structure of blocks</a:t>
            </a:r>
          </a:p>
          <a:p>
            <a:pPr lvl="2"/>
            <a:r>
              <a:rPr lang="en-US" dirty="0" smtClean="0"/>
              <a:t>Each block contains at most a fixed number of tasks</a:t>
            </a:r>
          </a:p>
          <a:p>
            <a:pPr lvl="2"/>
            <a:r>
              <a:rPr lang="en-US" dirty="0" smtClean="0"/>
              <a:t>Can lead to load imbalance in some situations</a:t>
            </a:r>
          </a:p>
          <a:p>
            <a:pPr lvl="3"/>
            <a:r>
              <a:rPr lang="en-US" dirty="0" smtClean="0"/>
              <a:t>If few tasks exist in system one core could own them all</a:t>
            </a:r>
          </a:p>
          <a:p>
            <a:endParaRPr lang="en-US" dirty="0" smtClean="0"/>
          </a:p>
          <a:p>
            <a:r>
              <a:rPr lang="en-US" dirty="0" smtClean="0"/>
              <a:t>Steal a fraction of available tasks at a time</a:t>
            </a:r>
          </a:p>
          <a:p>
            <a:pPr lvl="1"/>
            <a:r>
              <a:rPr lang="en-US" dirty="0" smtClean="0"/>
              <a:t>We picked 0.5 as the fraction to steal</a:t>
            </a:r>
          </a:p>
          <a:p>
            <a:pPr lvl="1"/>
            <a:r>
              <a:rPr lang="en-US" dirty="0" smtClean="0"/>
              <a:t>Data structure is a more complex list of trees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Steal Amount Policy on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steal amount policy impact on performance scalability</a:t>
            </a:r>
          </a:p>
          <a:p>
            <a:pPr lvl="1"/>
            <a:r>
              <a:rPr lang="en-US" dirty="0" smtClean="0"/>
              <a:t>Scalability defined as ratio of single core to </a:t>
            </a:r>
            <a:r>
              <a:rPr lang="en-US" i="1" dirty="0" smtClean="0"/>
              <a:t>P</a:t>
            </a:r>
            <a:r>
              <a:rPr lang="en-US" dirty="0" smtClean="0"/>
              <a:t> core latency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Run experiment on existing many-core embedded processor</a:t>
            </a:r>
          </a:p>
          <a:p>
            <a:pPr lvl="1"/>
            <a:r>
              <a:rPr lang="en-US" dirty="0" err="1" smtClean="0"/>
              <a:t>Tilera</a:t>
            </a:r>
            <a:r>
              <a:rPr lang="en-US" dirty="0" smtClean="0"/>
              <a:t> TILEPro64 using 56 cores</a:t>
            </a:r>
          </a:p>
          <a:p>
            <a:pPr lvl="1"/>
            <a:r>
              <a:rPr lang="en-US" dirty="0" smtClean="0"/>
              <a:t>GNU compiler 4.4.3</a:t>
            </a:r>
          </a:p>
          <a:p>
            <a:pPr lvl="1"/>
            <a:r>
              <a:rPr lang="en-US" dirty="0" smtClean="0"/>
              <a:t>SMP Linux 2.6.26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Used Mercury Chimera as parallel runtime platform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Modify existing industry standard benchmarks for task parallelism</a:t>
            </a:r>
          </a:p>
          <a:p>
            <a:pPr lvl="1"/>
            <a:r>
              <a:rPr lang="en-US" dirty="0" smtClean="0"/>
              <a:t>Barcelona OpenMP Task Suite 1.1</a:t>
            </a:r>
          </a:p>
          <a:p>
            <a:pPr lvl="1"/>
            <a:r>
              <a:rPr lang="en-US" dirty="0" smtClean="0"/>
              <a:t>MIT Cilk 5.4.6</a:t>
            </a:r>
          </a:p>
          <a:p>
            <a:pPr lvl="1"/>
            <a:r>
              <a:rPr lang="en-US" dirty="0" smtClean="0"/>
              <a:t>Best-of-10 latency used for scalability calculation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Study of Steal Amount on Many-Core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Tilera TILEPro64 Processor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466"/>
          <a:stretch>
            <a:fillRect/>
          </a:stretch>
        </p:blipFill>
        <p:spPr bwMode="auto">
          <a:xfrm>
            <a:off x="1719326" y="1757082"/>
            <a:ext cx="6581647" cy="43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</a:p>
          <a:p>
            <a:pPr lvl="1"/>
            <a:r>
              <a:rPr lang="en-US" dirty="0" smtClean="0"/>
              <a:t>64 tiles arranged in 8 × 8 grid @ 23W</a:t>
            </a:r>
          </a:p>
          <a:p>
            <a:pPr lvl="1"/>
            <a:r>
              <a:rPr lang="en-US" dirty="0" smtClean="0"/>
              <a:t>866 MHz clock</a:t>
            </a:r>
          </a:p>
          <a:p>
            <a:pPr lvl="1"/>
            <a:r>
              <a:rPr lang="en-US" dirty="0" smtClean="0"/>
              <a:t>32-bit VLIW ISA with 64-bit instruction bundles (3 ops/cycle)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iMesh 2D on-chip interconnect fabric</a:t>
            </a:r>
          </a:p>
          <a:p>
            <a:pPr lvl="1"/>
            <a:r>
              <a:rPr lang="en-US" dirty="0" smtClean="0"/>
              <a:t>1 cycle latency per tile-tile hop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Dynamic Distributed Cache</a:t>
            </a:r>
          </a:p>
          <a:p>
            <a:pPr lvl="2"/>
            <a:r>
              <a:rPr lang="en-US" dirty="0" smtClean="0"/>
              <a:t>Aggregates L2 caches into coherent 4 Mbytes L3 cache</a:t>
            </a:r>
          </a:p>
          <a:p>
            <a:pPr lvl="2"/>
            <a:r>
              <a:rPr lang="en-US" dirty="0" smtClean="0"/>
              <a:t>5.6 Mbytes combined on-chip cache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Tilera TILEPro64 Processor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460877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707"/>
                <a:gridCol w="836819"/>
                <a:gridCol w="1446241"/>
                <a:gridCol w="1009640"/>
                <a:gridCol w="27014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Cutoff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1M point, FFTW generated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Fibonacci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</a:t>
                      </a:r>
                      <a:r>
                        <a:rPr lang="en-US" baseline="0" dirty="0" smtClean="0"/>
                        <a:t>e  45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Diffusion, 16M point mesh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MatrixMult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512×512 square</a:t>
                      </a:r>
                      <a:r>
                        <a:rPr lang="en-US" baseline="0" dirty="0" smtClean="0"/>
                        <a:t> matrices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NQueens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13×13 chessboard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 point matrix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SparseLU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Sparse</a:t>
                      </a:r>
                      <a:r>
                        <a:rPr lang="en-US" baseline="0" dirty="0" smtClean="0"/>
                        <a:t> 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2K×2K sparse</a:t>
                      </a:r>
                      <a:r>
                        <a:rPr lang="en-US" baseline="0" dirty="0" smtClean="0"/>
                        <a:t> matrix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2048, </a:t>
                      </a:r>
                      <a:r>
                        <a:rPr lang="en-US" baseline="0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20M 4-byte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integers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StrassenMult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Linear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64, 3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</a:t>
                      </a:r>
                      <a:r>
                        <a:rPr lang="en-US" baseline="0" dirty="0" smtClean="0"/>
                        <a:t> point matrices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 Benchmarks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fft_twiddle_gen (int i, int i1, COMPLEX* in,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COMPLEX* out, COMPLEX* W, int n, int nW, int r, int m)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(i == (i1 – 1))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fft_twiddle_gen1 (in+i, out+i, W, r, m, n, nW*i, 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nW*m);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int i2 = (i + i1) / 2;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fft_twiddle_gen (i, i2, in, out, W, n, nW, r, 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fft_twiddle_gen (i2, i1, in, out, W, n, nW, r, 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FFT Twiddle Factor Generator (Serial)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fft_twiddle_gen (int i, int i1, COMPLEX* in,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COMPLEX* out, COMPLEX* W, int n, int nW, int r, int m)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(i == (i1 – 1))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fft_twiddle_gen1 (in+i, out+i, W, r, m, n, nW*i, 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nW*m);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int i2 = (i + i1) / 2;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omp task untied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fft_twiddle_gen (i, i2, in, out, W, n, nW, r, 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omp task untied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fft_twiddle_gen (i2, i1, in, out, W, n, nW, r, 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#pragma omp taskwait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FFT Twiddle Factor Generator (OpenMP)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Single-chip parallelism and convergence</a:t>
            </a:r>
          </a:p>
          <a:p>
            <a:pPr lvl="1"/>
            <a:r>
              <a:rPr lang="en-US" dirty="0" smtClean="0"/>
              <a:t>Variability challenges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scheduling</a:t>
            </a:r>
          </a:p>
          <a:p>
            <a:pPr lvl="1"/>
            <a:r>
              <a:rPr lang="en-US" dirty="0" smtClean="0"/>
              <a:t>Task Parallelism</a:t>
            </a:r>
          </a:p>
          <a:p>
            <a:pPr lvl="1"/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Work stealing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Runtime design</a:t>
            </a:r>
          </a:p>
          <a:p>
            <a:pPr lvl="1"/>
            <a:r>
              <a:rPr lang="en-US" dirty="0" smtClean="0"/>
              <a:t>Parallel runtime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Scalability study</a:t>
            </a:r>
          </a:p>
          <a:p>
            <a:pPr lvl="1"/>
            <a:r>
              <a:rPr lang="en-US" dirty="0" smtClean="0"/>
              <a:t>Data structure considerations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void fft_twiddle_gen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(int i, int i1,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COMPLEX* in, COMPLEX* out, COMPLEX* W, int n, int nW,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int r, int m)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(i == (i1 – 1))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fft_twiddle_gen1 (in+i, out+i, W, r, m, n, nW*i,nW*m);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int i2 = (i + i1) / 2;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(fft_twiddle_gen, i, i2, in, out, W, n, nW,r,m);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(fft_twiddle_gen, i2, i1, in, out, W, n,nW,r,m);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FFT Twiddle Factor Generator (Chimera)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Fibonacci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Fast Fourier 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Cilk: Matrix-Matrix Multiply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Strassen Matrix-Matrix Multiply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Sparse LU Factorization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Cilk: Partial Pivoting LU Decomposition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Cilk: Heat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N-Queens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33500" y="1600200"/>
          <a:ext cx="73533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BOTS: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scale parallel chip multiprocessors are here</a:t>
            </a:r>
          </a:p>
          <a:p>
            <a:pPr lvl="1"/>
            <a:r>
              <a:rPr lang="en-US" dirty="0" smtClean="0"/>
              <a:t>Power efficient</a:t>
            </a:r>
          </a:p>
          <a:p>
            <a:pPr lvl="1"/>
            <a:r>
              <a:rPr lang="en-US" dirty="0" smtClean="0"/>
              <a:t>Small form factors</a:t>
            </a:r>
          </a:p>
          <a:p>
            <a:pPr lvl="1"/>
            <a:r>
              <a:rPr lang="en-US" dirty="0" smtClean="0"/>
              <a:t>e.g., Tilera TILEPro64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Convergence is inevitable for many workloads</a:t>
            </a:r>
          </a:p>
          <a:p>
            <a:pPr lvl="1"/>
            <a:r>
              <a:rPr lang="en-US" dirty="0" smtClean="0"/>
              <a:t>Multi-board solutions became multi-socket solutions</a:t>
            </a:r>
          </a:p>
          <a:p>
            <a:pPr lvl="1"/>
            <a:r>
              <a:rPr lang="en-US" dirty="0" smtClean="0"/>
              <a:t>…and multi-socket solutions will become single-socket solutions</a:t>
            </a:r>
          </a:p>
          <a:p>
            <a:pPr lvl="1"/>
            <a:r>
              <a:rPr lang="en-US" dirty="0" smtClean="0"/>
              <a:t>e.g., ISR tasks will share a processor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Software is a growing challenge</a:t>
            </a:r>
          </a:p>
          <a:p>
            <a:pPr lvl="1"/>
            <a:r>
              <a:rPr lang="en-US" dirty="0" smtClean="0"/>
              <a:t>How do I scale my algorithms and applications?</a:t>
            </a:r>
          </a:p>
          <a:p>
            <a:pPr lvl="1"/>
            <a:r>
              <a:rPr lang="en-US" dirty="0" smtClean="0"/>
              <a:t>…without rewriting them?</a:t>
            </a:r>
          </a:p>
          <a:p>
            <a:pPr lvl="1"/>
            <a:r>
              <a:rPr lang="en-US" dirty="0" smtClean="0"/>
              <a:t>…and improve productivity?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Many-Core in Embedded HPC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 choice of stealing a single task at a time is suboptimal</a:t>
            </a:r>
          </a:p>
          <a:p>
            <a:pPr lvl="1"/>
            <a:r>
              <a:rPr lang="en-US" dirty="0" smtClean="0"/>
              <a:t>Choosing a fraction of available tasks led to improved scalability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Popular choice of randomized victim selection is suboptimal</a:t>
            </a:r>
          </a:p>
          <a:p>
            <a:pPr lvl="1"/>
            <a:r>
              <a:rPr lang="en-US" dirty="0" smtClean="0"/>
              <a:t>We found NUMA ordering improved scalability slightly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Cache-oblivious algorithms are a good fit for many-core platforms</a:t>
            </a:r>
          </a:p>
          <a:p>
            <a:pPr lvl="1"/>
            <a:r>
              <a:rPr lang="en-US" dirty="0" smtClean="0"/>
              <a:t>Many implementations available in literature</a:t>
            </a:r>
          </a:p>
          <a:p>
            <a:pPr lvl="1"/>
            <a:r>
              <a:rPr lang="en-US" dirty="0" smtClean="0"/>
              <a:t>Scale well across a wide range of processors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…but research continues and questions remain</a:t>
            </a:r>
          </a:p>
          <a:p>
            <a:pPr lvl="1"/>
            <a:r>
              <a:rPr lang="en-US" dirty="0" smtClean="0"/>
              <a:t>What about 1000s of cores?</a:t>
            </a:r>
          </a:p>
          <a:p>
            <a:pPr lvl="1"/>
            <a:r>
              <a:rPr lang="en-US" dirty="0" smtClean="0"/>
              <a:t>How far can we scale algorithms on cc-NUMA architectures?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Michael Champigny</a:t>
            </a:r>
          </a:p>
          <a:p>
            <a:r>
              <a:rPr lang="en-US" dirty="0" smtClean="0"/>
              <a:t>mchampig@mc.com</a:t>
            </a:r>
          </a:p>
          <a:p>
            <a:endParaRPr lang="en-US" dirty="0" smtClean="0"/>
          </a:p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Chip multiprocessors introduce variability to workloads</a:t>
            </a:r>
          </a:p>
          <a:p>
            <a:pPr lvl="1"/>
            <a:r>
              <a:rPr lang="en-US" dirty="0" smtClean="0"/>
              <a:t>cc-NUMA</a:t>
            </a:r>
          </a:p>
          <a:p>
            <a:pPr lvl="1"/>
            <a:r>
              <a:rPr lang="en-US" dirty="0" smtClean="0"/>
              <a:t>Memory hierarchies and block sizes</a:t>
            </a:r>
          </a:p>
          <a:p>
            <a:pPr lvl="1"/>
            <a:r>
              <a:rPr lang="en-US" dirty="0" smtClean="0"/>
              <a:t>Asymmetries in processing elements due to</a:t>
            </a:r>
          </a:p>
          <a:p>
            <a:pPr lvl="2"/>
            <a:r>
              <a:rPr lang="en-US" dirty="0" smtClean="0"/>
              <a:t>Thermal conditions</a:t>
            </a:r>
          </a:p>
          <a:p>
            <a:pPr lvl="2"/>
            <a:r>
              <a:rPr lang="en-US" dirty="0" smtClean="0"/>
              <a:t>Process variation</a:t>
            </a:r>
          </a:p>
          <a:p>
            <a:pPr lvl="2"/>
            <a:r>
              <a:rPr lang="en-US" dirty="0" smtClean="0"/>
              <a:t>Faults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Workloads themselves are increasingly data-driven</a:t>
            </a:r>
          </a:p>
          <a:p>
            <a:pPr lvl="1"/>
            <a:r>
              <a:rPr lang="en-US" dirty="0" smtClean="0"/>
              <a:t>Data dependencies lead to processor stalls</a:t>
            </a:r>
          </a:p>
          <a:p>
            <a:pPr lvl="1"/>
            <a:r>
              <a:rPr lang="en-US" dirty="0" smtClean="0"/>
              <a:t>Complex state machines, branching, pointer chasing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Convergence compounds the problem</a:t>
            </a:r>
          </a:p>
          <a:p>
            <a:pPr lvl="1"/>
            <a:r>
              <a:rPr lang="en-US" dirty="0" smtClean="0"/>
              <a:t>Adversarial behavior of software components sharing resources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Variability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algorithms to physical resources is painful</a:t>
            </a:r>
          </a:p>
          <a:p>
            <a:pPr lvl="1"/>
            <a:r>
              <a:rPr lang="en-US" dirty="0" smtClean="0"/>
              <a:t>Requires significant analysis on a particular architecture</a:t>
            </a:r>
          </a:p>
          <a:p>
            <a:pPr lvl="1"/>
            <a:r>
              <a:rPr lang="en-US" dirty="0" smtClean="0"/>
              <a:t>Doesn’t translate well to different architectures</a:t>
            </a:r>
          </a:p>
          <a:p>
            <a:pPr lvl="1"/>
            <a:r>
              <a:rPr lang="en-US" dirty="0" smtClean="0"/>
              <a:t>Mapping must be revisited as processing elements increase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Static partitioning is no longer effective for many problems</a:t>
            </a:r>
          </a:p>
          <a:p>
            <a:pPr lvl="1"/>
            <a:r>
              <a:rPr lang="en-US" dirty="0" smtClean="0"/>
              <a:t>Variability due to convergence and data-driven applications</a:t>
            </a:r>
          </a:p>
          <a:p>
            <a:pPr lvl="1"/>
            <a:r>
              <a:rPr lang="en-US" dirty="0" smtClean="0"/>
              <a:t>Processing resources are not optimally utilized</a:t>
            </a:r>
          </a:p>
          <a:p>
            <a:pPr lvl="2"/>
            <a:r>
              <a:rPr lang="en-US" dirty="0" smtClean="0"/>
              <a:t>e.g., Processor cores can become idle while work remains</a:t>
            </a:r>
          </a:p>
          <a:p>
            <a:endParaRPr lang="en-US" dirty="0" smtClean="0"/>
          </a:p>
          <a:p>
            <a:r>
              <a:rPr lang="en-US" dirty="0" smtClean="0"/>
              <a:t>Load balancing must be performed dynamically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Runtime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balancing requires small units of work to fill idle “gaps”</a:t>
            </a:r>
          </a:p>
          <a:p>
            <a:pPr lvl="1"/>
            <a:r>
              <a:rPr lang="en-US" dirty="0" smtClean="0"/>
              <a:t>Fine-grained task parallelism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Exposing all fine-grained parallelism at once is problematic</a:t>
            </a:r>
          </a:p>
          <a:p>
            <a:pPr lvl="1"/>
            <a:r>
              <a:rPr lang="en-US" dirty="0" smtClean="0"/>
              <a:t>Excessive memory pressure</a:t>
            </a:r>
          </a:p>
          <a:p>
            <a:endParaRPr lang="en-US" dirty="0" smtClean="0"/>
          </a:p>
          <a:p>
            <a:r>
              <a:rPr lang="en-US" i="1" dirty="0" smtClean="0"/>
              <a:t>Cache-oblivious</a:t>
            </a:r>
            <a:r>
              <a:rPr lang="en-US" dirty="0" smtClean="0"/>
              <a:t> algorithms have proven low cache complexity</a:t>
            </a:r>
          </a:p>
          <a:p>
            <a:pPr lvl="1"/>
            <a:r>
              <a:rPr lang="en-US" dirty="0" smtClean="0"/>
              <a:t>Minimize number of memory transactions</a:t>
            </a:r>
          </a:p>
          <a:p>
            <a:pPr lvl="1"/>
            <a:r>
              <a:rPr lang="en-US" dirty="0" smtClean="0"/>
              <a:t>Scale well unmodified on any cache-coherent parallel architecture</a:t>
            </a:r>
          </a:p>
          <a:p>
            <a:pPr lvl="1"/>
            <a:r>
              <a:rPr lang="en-US" dirty="0" smtClean="0"/>
              <a:t>Based on divide-and-conquer method of algorithm design</a:t>
            </a:r>
          </a:p>
          <a:p>
            <a:pPr lvl="2"/>
            <a:r>
              <a:rPr lang="en-US" dirty="0" smtClean="0"/>
              <a:t>Tasks only subdivided on demand when a processor idles</a:t>
            </a:r>
          </a:p>
          <a:p>
            <a:pPr lvl="2"/>
            <a:r>
              <a:rPr lang="en-US" dirty="0" smtClean="0"/>
              <a:t>Tasks create subtasks recursively until a cutoff</a:t>
            </a:r>
          </a:p>
          <a:p>
            <a:pPr lvl="2"/>
            <a:r>
              <a:rPr lang="en-US" dirty="0" smtClean="0"/>
              <a:t>Leaf tasks fit in private caches of all processors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Parallelism &amp; Cache-Oblivious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Runtime schedulers assign tasks to processing resources</a:t>
            </a:r>
          </a:p>
          <a:p>
            <a:pPr lvl="1"/>
            <a:r>
              <a:rPr lang="en-US" dirty="0" smtClean="0"/>
              <a:t>Greedy:  make decisions only when required (i.e., idle processor)</a:t>
            </a:r>
          </a:p>
          <a:p>
            <a:pPr lvl="1"/>
            <a:r>
              <a:rPr lang="en-US" dirty="0" smtClean="0"/>
              <a:t>Ensure maximum utilization of available computes</a:t>
            </a:r>
          </a:p>
          <a:p>
            <a:pPr lvl="1"/>
            <a:r>
              <a:rPr lang="en-US" dirty="0" smtClean="0"/>
              <a:t>Have knowledge of instantaneous system state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Scheduler must be highly optimized for use by many threads</a:t>
            </a:r>
          </a:p>
          <a:p>
            <a:pPr lvl="1"/>
            <a:r>
              <a:rPr lang="en-US" dirty="0" smtClean="0"/>
              <a:t>Limit sharing of data structures to ensure scalability</a:t>
            </a:r>
          </a:p>
          <a:p>
            <a:pPr lvl="1"/>
            <a:r>
              <a:rPr lang="en-US" dirty="0" smtClean="0"/>
              <a:t>Any overhead in scheduler will impact algorithm performance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Work-stealing</a:t>
            </a:r>
            <a:r>
              <a:rPr lang="en-US" dirty="0" smtClean="0"/>
              <a:t> based schedulers are provably efficient</a:t>
            </a:r>
          </a:p>
          <a:p>
            <a:pPr lvl="1"/>
            <a:r>
              <a:rPr lang="en-US" dirty="0" smtClean="0"/>
              <a:t>Provide dynamic load balancing capability</a:t>
            </a:r>
          </a:p>
          <a:p>
            <a:pPr lvl="1"/>
            <a:r>
              <a:rPr lang="en-US" dirty="0" smtClean="0"/>
              <a:t>Idle cores look for work to “steal” from other cores</a:t>
            </a:r>
          </a:p>
          <a:p>
            <a:pPr lvl="1"/>
            <a:r>
              <a:rPr lang="en-US" dirty="0" smtClean="0"/>
              <a:t>Employ heuristics to improve locality and cache reuse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Tasks on Many-Cores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Re-architected our dynamic scheduler for many-core</a:t>
            </a:r>
          </a:p>
          <a:p>
            <a:pPr lvl="1"/>
            <a:r>
              <a:rPr lang="en-US" dirty="0" smtClean="0"/>
              <a:t>Chimera Parallel Programming Platform</a:t>
            </a:r>
          </a:p>
          <a:p>
            <a:pPr lvl="1"/>
            <a:r>
              <a:rPr lang="en-US" dirty="0" smtClean="0"/>
              <a:t>Expose parallelism in C/C++ code incrementally using C++ compiler</a:t>
            </a:r>
          </a:p>
          <a:p>
            <a:pPr lvl="1"/>
            <a:r>
              <a:rPr lang="en-US" dirty="0" smtClean="0"/>
              <a:t>Ported to several many-core architectures from different vendors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Insights gained improved general performance scalability</a:t>
            </a:r>
          </a:p>
          <a:p>
            <a:pPr lvl="1"/>
            <a:r>
              <a:rPr lang="en-US" dirty="0" smtClean="0"/>
              <a:t>Affinity-based work-stealing policy optimized for cc-NUMA</a:t>
            </a:r>
          </a:p>
          <a:p>
            <a:pPr lvl="1"/>
            <a:r>
              <a:rPr lang="en-US" dirty="0" smtClean="0"/>
              <a:t>Virtual NUMA topology used to improve data locality</a:t>
            </a:r>
          </a:p>
          <a:p>
            <a:pPr lvl="1"/>
            <a:r>
              <a:rPr lang="en-US" dirty="0" smtClean="0"/>
              <a:t>Core data structures adapt to current runtime conditions</a:t>
            </a:r>
          </a:p>
          <a:p>
            <a:pPr lvl="1"/>
            <a:r>
              <a:rPr lang="en-US" dirty="0" smtClean="0"/>
              <a:t>Tasks are grouped into NUMA-friendly clusters to amortize steal cost</a:t>
            </a:r>
          </a:p>
          <a:p>
            <a:pPr lvl="1"/>
            <a:r>
              <a:rPr lang="en-US" dirty="0" smtClean="0"/>
              <a:t>Dynamic load balancing across OpenCL and CUDA supported devices</a:t>
            </a:r>
          </a:p>
          <a:p>
            <a:pPr lvl="1"/>
            <a:r>
              <a:rPr lang="en-US" dirty="0" smtClean="0"/>
              <a:t>No performance penalty for low numbers of cores (i.e., multi-core)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Parallel Runtime for Many-Core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Cores operate on local tasks (i.e., work) until they run out</a:t>
            </a:r>
          </a:p>
          <a:p>
            <a:pPr lvl="1"/>
            <a:r>
              <a:rPr lang="en-US" dirty="0" smtClean="0"/>
              <a:t>A core operating on local work is in the </a:t>
            </a:r>
            <a:r>
              <a:rPr lang="en-US" b="1" dirty="0" smtClean="0"/>
              <a:t>work state</a:t>
            </a:r>
          </a:p>
          <a:p>
            <a:pPr lvl="1"/>
            <a:r>
              <a:rPr lang="en-US" dirty="0" smtClean="0"/>
              <a:t>When a core becomes idle it looks for work at a </a:t>
            </a:r>
            <a:r>
              <a:rPr lang="en-US" b="1" dirty="0" smtClean="0"/>
              <a:t>victim</a:t>
            </a:r>
            <a:r>
              <a:rPr lang="en-US" dirty="0" smtClean="0"/>
              <a:t> core</a:t>
            </a:r>
          </a:p>
          <a:p>
            <a:pPr lvl="1"/>
            <a:r>
              <a:rPr lang="en-US" dirty="0" smtClean="0"/>
              <a:t>This operation is called </a:t>
            </a:r>
            <a:r>
              <a:rPr lang="en-US" b="1" dirty="0" smtClean="0"/>
              <a:t>stealing</a:t>
            </a:r>
            <a:r>
              <a:rPr lang="en-US" dirty="0" smtClean="0"/>
              <a:t> and the perpetrator is labeled a </a:t>
            </a:r>
            <a:r>
              <a:rPr lang="en-US" b="1" dirty="0" smtClean="0"/>
              <a:t>thief</a:t>
            </a:r>
          </a:p>
          <a:p>
            <a:pPr lvl="1"/>
            <a:r>
              <a:rPr lang="en-US" dirty="0" smtClean="0"/>
              <a:t>This cycle is repeated until work is found or no more work exists</a:t>
            </a:r>
          </a:p>
          <a:p>
            <a:pPr lvl="1"/>
            <a:r>
              <a:rPr lang="en-US" dirty="0" smtClean="0"/>
              <a:t>A thief looking for work is in the </a:t>
            </a:r>
            <a:r>
              <a:rPr lang="en-US" b="1" dirty="0" smtClean="0"/>
              <a:t>idle state</a:t>
            </a:r>
          </a:p>
          <a:p>
            <a:pPr lvl="1"/>
            <a:r>
              <a:rPr lang="en-US" dirty="0" smtClean="0"/>
              <a:t>When all cores are idle the system reaches </a:t>
            </a:r>
            <a:r>
              <a:rPr lang="en-US" b="1" dirty="0" smtClean="0"/>
              <a:t>quiescent state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Basic principles of optimizing a work-stealing scheduler</a:t>
            </a:r>
          </a:p>
          <a:p>
            <a:pPr lvl="1"/>
            <a:r>
              <a:rPr lang="en-US" dirty="0" smtClean="0"/>
              <a:t>Keep cores in work state for as long as possible</a:t>
            </a:r>
          </a:p>
          <a:p>
            <a:pPr lvl="2"/>
            <a:r>
              <a:rPr lang="en-US" dirty="0" smtClean="0"/>
              <a:t>This is good for locality as local work stays in private caches</a:t>
            </a:r>
          </a:p>
          <a:p>
            <a:pPr lvl="1"/>
            <a:r>
              <a:rPr lang="en-US" dirty="0" smtClean="0"/>
              <a:t>Stealing is expensive so attempt to minimize it and to amortize cost</a:t>
            </a:r>
          </a:p>
          <a:p>
            <a:pPr lvl="2"/>
            <a:r>
              <a:rPr lang="en-US" dirty="0" smtClean="0"/>
              <a:t>Stealing larger-grained work is preferable</a:t>
            </a:r>
          </a:p>
          <a:p>
            <a:pPr lvl="1"/>
            <a:r>
              <a:rPr lang="en-US" dirty="0" smtClean="0"/>
              <a:t>Choose your victim wisely</a:t>
            </a:r>
          </a:p>
          <a:p>
            <a:pPr lvl="2"/>
            <a:r>
              <a:rPr lang="en-US" dirty="0" smtClean="0"/>
              <a:t>Stealing from NUMA neighbor is preferable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Work-Stealing Scheduling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1D9DB1-3909-1547-A715-E95E4DC9697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1568</Words>
  <Application>Microsoft Office PowerPoint</Application>
  <PresentationFormat>On-screen Show (4:3)</PresentationFormat>
  <Paragraphs>361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Performance Scalability on Embedded Many-Core Processors</vt:lpstr>
      <vt:lpstr>Outline</vt:lpstr>
      <vt:lpstr>Many-Core in Embedded HPC</vt:lpstr>
      <vt:lpstr>Sources of Variability</vt:lpstr>
      <vt:lpstr>Importance of Load Balancing</vt:lpstr>
      <vt:lpstr>Task Parallelism &amp; Cache-Oblivious Algorithms</vt:lpstr>
      <vt:lpstr>Scheduling Tasks on Many-Cores</vt:lpstr>
      <vt:lpstr>Designing a Parallel Runtime for Many-Core</vt:lpstr>
      <vt:lpstr>Work-Stealing Scheduling Basics</vt:lpstr>
      <vt:lpstr>Work-Stealing Implications on Scheduler Design</vt:lpstr>
      <vt:lpstr>Example: Victim Selection Policy on Many-Core</vt:lpstr>
      <vt:lpstr>Optimal Amount of Tasks to Steal</vt:lpstr>
      <vt:lpstr>Impact of Steal Amount Policy on Data Structures</vt:lpstr>
      <vt:lpstr>Empirical Study of Steal Amount on Many-Core</vt:lpstr>
      <vt:lpstr>Tilera TILEPro64 Processor Architecture</vt:lpstr>
      <vt:lpstr>Tilera TILEPro64 Processor Features</vt:lpstr>
      <vt:lpstr>Task Parallel Benchmarks</vt:lpstr>
      <vt:lpstr>Example: FFT Twiddle Factor Generator (Serial)</vt:lpstr>
      <vt:lpstr>Example: FFT Twiddle Factor Generator (OpenMP)</vt:lpstr>
      <vt:lpstr>Example: FFT Twiddle Factor Generator (Chimera)</vt:lpstr>
      <vt:lpstr>BOTS: Fibonacci</vt:lpstr>
      <vt:lpstr>BOTS: Fast Fourier Transform</vt:lpstr>
      <vt:lpstr>Cilk: Matrix-Matrix Multiply</vt:lpstr>
      <vt:lpstr>BOTS: Strassen Matrix-Matrix Multiply</vt:lpstr>
      <vt:lpstr>BOTS: Sparse LU Factorization</vt:lpstr>
      <vt:lpstr>Cilk: Partial Pivoting LU Decomposition</vt:lpstr>
      <vt:lpstr>Cilk: Heat</vt:lpstr>
      <vt:lpstr>BOTS: N-Queens</vt:lpstr>
      <vt:lpstr>BOTS: Sort</vt:lpstr>
      <vt:lpstr>Conclusions</vt:lpstr>
      <vt:lpstr>Questions?</vt:lpstr>
    </vt:vector>
  </TitlesOfParts>
  <Manager/>
  <Company>Mercury Computer Systems,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LE14814</cp:lastModifiedBy>
  <cp:revision>262</cp:revision>
  <cp:lastPrinted>2010-07-14T14:53:04Z</cp:lastPrinted>
  <dcterms:created xsi:type="dcterms:W3CDTF">2010-08-23T12:36:13Z</dcterms:created>
  <dcterms:modified xsi:type="dcterms:W3CDTF">2010-10-22T15:38:37Z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