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45" r:id="rId2"/>
    <p:sldId id="346" r:id="rId3"/>
    <p:sldId id="347" r:id="rId4"/>
    <p:sldId id="348" r:id="rId5"/>
  </p:sldIdLst>
  <p:sldSz cx="9144000" cy="6858000" type="screen4x3"/>
  <p:notesSz cx="6400800" cy="8686800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5DAA00"/>
    <a:srgbClr val="CC6600"/>
    <a:srgbClr val="575F6D"/>
    <a:srgbClr val="FF9933"/>
    <a:srgbClr val="005DAA"/>
    <a:srgbClr val="4FAFFF"/>
    <a:srgbClr val="0099FF"/>
    <a:srgbClr val="CCECFF"/>
    <a:srgbClr val="99CCFF"/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34" autoAdjust="0"/>
    <p:restoredTop sz="97895" autoAdjust="0"/>
  </p:normalViewPr>
  <p:slideViewPr>
    <p:cSldViewPr snapToGrid="0">
      <p:cViewPr>
        <p:scale>
          <a:sx n="73" d="100"/>
          <a:sy n="73" d="100"/>
        </p:scale>
        <p:origin x="-414" y="666"/>
      </p:cViewPr>
      <p:guideLst>
        <p:guide orient="horz" pos="2159"/>
        <p:guide pos="14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1818" y="-84"/>
      </p:cViewPr>
      <p:guideLst>
        <p:guide orient="horz" pos="2736"/>
        <p:guide pos="2016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773584" cy="434044"/>
          </a:xfrm>
          <a:prstGeom prst="rect">
            <a:avLst/>
          </a:prstGeom>
        </p:spPr>
        <p:txBody>
          <a:bodyPr vert="horz" lIns="84463" tIns="42232" rIns="84463" bIns="42232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625770" y="0"/>
            <a:ext cx="2773584" cy="434044"/>
          </a:xfrm>
          <a:prstGeom prst="rect">
            <a:avLst/>
          </a:prstGeom>
        </p:spPr>
        <p:txBody>
          <a:bodyPr vert="horz" lIns="84463" tIns="42232" rIns="84463" bIns="42232" rtlCol="0"/>
          <a:lstStyle>
            <a:lvl1pPr algn="r">
              <a:defRPr sz="1100"/>
            </a:lvl1pPr>
          </a:lstStyle>
          <a:p>
            <a:fld id="{881BFD62-3CA3-4AFC-9035-A637DDB8C8FC}" type="datetimeFigureOut">
              <a:rPr lang="en-US" smtClean="0"/>
              <a:pPr/>
              <a:t>10/22/2010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251275"/>
            <a:ext cx="2773584" cy="434044"/>
          </a:xfrm>
          <a:prstGeom prst="rect">
            <a:avLst/>
          </a:prstGeom>
        </p:spPr>
        <p:txBody>
          <a:bodyPr vert="horz" lIns="84463" tIns="42232" rIns="84463" bIns="42232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625770" y="8251275"/>
            <a:ext cx="2773584" cy="434044"/>
          </a:xfrm>
          <a:prstGeom prst="rect">
            <a:avLst/>
          </a:prstGeom>
        </p:spPr>
        <p:txBody>
          <a:bodyPr vert="horz" lIns="84463" tIns="42232" rIns="84463" bIns="42232" rtlCol="0" anchor="b"/>
          <a:lstStyle>
            <a:lvl1pPr algn="r">
              <a:defRPr sz="1100"/>
            </a:lvl1pPr>
          </a:lstStyle>
          <a:p>
            <a:fld id="{80751A47-FD34-443C-86D6-E5ACCE7670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773680" cy="434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203" tIns="43102" rIns="86203" bIns="43102" numCol="1" anchor="t" anchorCtr="0" compatLnSpc="1">
            <a:prstTxWarp prst="textNoShape">
              <a:avLst/>
            </a:prstTxWarp>
          </a:bodyPr>
          <a:lstStyle>
            <a:lvl1pPr>
              <a:defRPr sz="11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625640" y="0"/>
            <a:ext cx="2773680" cy="434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203" tIns="43102" rIns="86203" bIns="43102" numCol="1" anchor="t" anchorCtr="0" compatLnSpc="1">
            <a:prstTxWarp prst="textNoShape">
              <a:avLst/>
            </a:prstTxWarp>
          </a:bodyPr>
          <a:lstStyle>
            <a:lvl1pPr algn="r">
              <a:defRPr sz="11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28700" y="652463"/>
            <a:ext cx="4343400" cy="3257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59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40080" y="4126231"/>
            <a:ext cx="5120640" cy="3909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203" tIns="43102" rIns="86203" bIns="43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59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250952"/>
            <a:ext cx="2773680" cy="434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203" tIns="43102" rIns="86203" bIns="43102" numCol="1" anchor="b" anchorCtr="0" compatLnSpc="1">
            <a:prstTxWarp prst="textNoShape">
              <a:avLst/>
            </a:prstTxWarp>
          </a:bodyPr>
          <a:lstStyle>
            <a:lvl1pPr>
              <a:defRPr sz="11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59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625640" y="8250952"/>
            <a:ext cx="2773680" cy="434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203" tIns="43102" rIns="86203" bIns="43102" numCol="1" anchor="b" anchorCtr="0" compatLnSpc="1">
            <a:prstTxWarp prst="textNoShape">
              <a:avLst/>
            </a:prstTxWarp>
          </a:bodyPr>
          <a:lstStyle>
            <a:lvl1pPr algn="r">
              <a:defRPr sz="1100" smtClean="0">
                <a:latin typeface="Arial" charset="0"/>
              </a:defRPr>
            </a:lvl1pPr>
          </a:lstStyle>
          <a:p>
            <a:pPr>
              <a:defRPr/>
            </a:pPr>
            <a:fld id="{6C2B205D-311F-449C-BC2F-DB011333AA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2B205D-311F-449C-BC2F-DB011333AA5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anada.jpg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90800" y="6657945"/>
            <a:ext cx="3962400" cy="200055"/>
          </a:xfrm>
        </p:spPr>
        <p:txBody>
          <a:bodyPr anchor="b" anchorCtr="0">
            <a:spAutoFit/>
          </a:bodyPr>
          <a:lstStyle/>
          <a:p>
            <a:r>
              <a:rPr lang="en-US" dirty="0" smtClean="0"/>
              <a:t>HEADER / FOOTER INFORMATION (SUCH AS NORTHROP GRUMMAN PRIVATE / PROPRIETARY LEVEL I)</a:t>
            </a:r>
            <a:endParaRPr lang="en-US" dirty="0"/>
          </a:p>
        </p:txBody>
      </p:sp>
      <p:sp>
        <p:nvSpPr>
          <p:cNvPr id="25" name="Title 4"/>
          <p:cNvSpPr>
            <a:spLocks noGrp="1"/>
          </p:cNvSpPr>
          <p:nvPr>
            <p:ph type="ctrTitle" hasCustomPrompt="1"/>
          </p:nvPr>
        </p:nvSpPr>
        <p:spPr>
          <a:xfrm>
            <a:off x="2305050" y="1927860"/>
            <a:ext cx="6385730" cy="1219200"/>
          </a:xfrm>
        </p:spPr>
        <p:txBody>
          <a:bodyPr tIns="457200" bIns="548640"/>
          <a:lstStyle>
            <a:lvl1pPr algn="r">
              <a:defRPr sz="2800" b="1" spc="4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Main Title, Font: Arial Bold 28pt.</a:t>
            </a:r>
            <a:endParaRPr lang="en-US" dirty="0"/>
          </a:p>
        </p:txBody>
      </p:sp>
      <p:sp>
        <p:nvSpPr>
          <p:cNvPr id="34" name="Text Placeholder 32"/>
          <p:cNvSpPr>
            <a:spLocks noGrp="1"/>
          </p:cNvSpPr>
          <p:nvPr>
            <p:ph type="body" sz="quarter" idx="14" hasCustomPrompt="1"/>
          </p:nvPr>
        </p:nvSpPr>
        <p:spPr>
          <a:xfrm>
            <a:off x="3718947" y="4030729"/>
            <a:ext cx="4968114" cy="457200"/>
          </a:xfrm>
        </p:spPr>
        <p:txBody>
          <a:bodyPr wrap="none" tIns="0"/>
          <a:lstStyle>
            <a:lvl1pPr algn="r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n-US" dirty="0" smtClean="0"/>
              <a:t>Meeting date(s), Arial 20pt.</a:t>
            </a:r>
            <a:endParaRPr lang="en-US" dirty="0"/>
          </a:p>
        </p:txBody>
      </p:sp>
      <p:sp>
        <p:nvSpPr>
          <p:cNvPr id="39" name="Text Placeholder 37"/>
          <p:cNvSpPr>
            <a:spLocks noGrp="1"/>
          </p:cNvSpPr>
          <p:nvPr>
            <p:ph type="body" sz="quarter" idx="15" hasCustomPrompt="1"/>
          </p:nvPr>
        </p:nvSpPr>
        <p:spPr>
          <a:xfrm>
            <a:off x="3719477" y="5038996"/>
            <a:ext cx="4972728" cy="457200"/>
          </a:xfrm>
        </p:spPr>
        <p:txBody>
          <a:bodyPr wrap="none" bIns="18288" anchor="b" anchorCtr="0"/>
          <a:lstStyle>
            <a:lvl1pPr algn="r">
              <a:buNone/>
              <a:defRPr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Speaker’s name, Arial 20pt.</a:t>
            </a:r>
            <a:endParaRPr lang="en-US" dirty="0"/>
          </a:p>
        </p:txBody>
      </p:sp>
      <p:sp>
        <p:nvSpPr>
          <p:cNvPr id="42" name="Text Placeholder 40"/>
          <p:cNvSpPr>
            <a:spLocks noGrp="1"/>
          </p:cNvSpPr>
          <p:nvPr>
            <p:ph type="body" sz="quarter" idx="16" hasCustomPrompt="1"/>
          </p:nvPr>
        </p:nvSpPr>
        <p:spPr>
          <a:xfrm>
            <a:off x="3719477" y="5539740"/>
            <a:ext cx="4972726" cy="381000"/>
          </a:xfrm>
        </p:spPr>
        <p:txBody>
          <a:bodyPr wrap="none" tIns="0" bIns="438912">
            <a:noAutofit/>
          </a:bodyPr>
          <a:lstStyle>
            <a:lvl1pPr algn="r">
              <a:buNone/>
              <a:defRPr sz="1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sz="1800"/>
            </a:lvl2pPr>
            <a:lvl3pPr>
              <a:buNone/>
              <a:defRPr sz="1800"/>
            </a:lvl3pPr>
            <a:lvl4pPr>
              <a:buNone/>
              <a:defRPr sz="1800"/>
            </a:lvl4pPr>
            <a:lvl5pPr>
              <a:buNone/>
              <a:defRPr sz="1800"/>
            </a:lvl5pPr>
          </a:lstStyle>
          <a:p>
            <a:pPr lvl="0"/>
            <a:r>
              <a:rPr lang="en-US" dirty="0" smtClean="0"/>
              <a:t>Speaker’s title, Arial 16pt.</a:t>
            </a:r>
            <a:endParaRPr lang="en-US" dirty="0"/>
          </a:p>
        </p:txBody>
      </p:sp>
      <p:sp>
        <p:nvSpPr>
          <p:cNvPr id="45" name="Text Placeholder 43"/>
          <p:cNvSpPr>
            <a:spLocks noGrp="1"/>
          </p:cNvSpPr>
          <p:nvPr>
            <p:ph type="body" sz="quarter" idx="17" hasCustomPrompt="1"/>
          </p:nvPr>
        </p:nvSpPr>
        <p:spPr>
          <a:xfrm>
            <a:off x="2293034" y="3528060"/>
            <a:ext cx="6394816" cy="457200"/>
          </a:xfrm>
        </p:spPr>
        <p:txBody>
          <a:bodyPr wrap="square" anchor="ctr" anchorCtr="0">
            <a:noAutofit/>
          </a:bodyPr>
          <a:lstStyle>
            <a:lvl1pPr algn="r">
              <a:buNone/>
              <a:defRPr sz="2400" b="1" spc="2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Sub-title, Arial Bold 24pt.</a:t>
            </a:r>
            <a:endParaRPr lang="en-US" dirty="0"/>
          </a:p>
        </p:txBody>
      </p:sp>
      <p:pic>
        <p:nvPicPr>
          <p:cNvPr id="22" name="Picture 93" descr="noc_logo blue"/>
          <p:cNvPicPr>
            <a:picLocks noChangeAspect="1" noChangeArrowheads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212963" y="623089"/>
            <a:ext cx="2382644" cy="415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02080"/>
            <a:ext cx="8382000" cy="4524333"/>
          </a:xfrm>
        </p:spPr>
        <p:txBody>
          <a:bodyPr/>
          <a:lstStyle>
            <a:lvl1pPr>
              <a:spcBef>
                <a:spcPts val="24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EFC63E-F8D9-44BB-A462-AC735E845F9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657945"/>
            <a:ext cx="3962400" cy="200055"/>
          </a:xfrm>
          <a:prstGeom prst="rect">
            <a:avLst/>
          </a:prstGeom>
        </p:spPr>
        <p:txBody>
          <a:bodyPr anchor="b" anchorCtr="0">
            <a:spAutoFit/>
          </a:bodyPr>
          <a:lstStyle>
            <a:lvl1pPr algn="ctr">
              <a:defRPr sz="700" baseline="0">
                <a:solidFill>
                  <a:srgbClr val="FF0000"/>
                </a:solidFill>
                <a:latin typeface="Arial Narrow" pitchFamily="34" charset="0"/>
              </a:defRPr>
            </a:lvl1pPr>
          </a:lstStyle>
          <a:p>
            <a:r>
              <a:rPr lang="en-US" dirty="0" smtClean="0"/>
              <a:t>HEADER / FOOTER INFORMATION (SUCH AS NORTHROP GRUMMAN PRIVATE / PROPRIETARY LEVEL I)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402289"/>
            <a:ext cx="4038600" cy="4525963"/>
          </a:xfrm>
        </p:spPr>
        <p:txBody>
          <a:bodyPr/>
          <a:lstStyle>
            <a:lvl1pPr>
              <a:spcBef>
                <a:spcPts val="2400"/>
              </a:spcBef>
              <a:defRPr sz="2000"/>
            </a:lvl1pPr>
            <a:lvl2pPr>
              <a:spcBef>
                <a:spcPts val="600"/>
              </a:spcBef>
              <a:defRPr sz="1600"/>
            </a:lvl2pPr>
            <a:lvl3pPr>
              <a:spcBef>
                <a:spcPts val="600"/>
              </a:spcBef>
              <a:defRPr sz="1600"/>
            </a:lvl3pPr>
            <a:lvl4pPr>
              <a:spcBef>
                <a:spcPts val="600"/>
              </a:spcBef>
              <a:defRPr sz="1600"/>
            </a:lvl4pPr>
            <a:lvl5pPr>
              <a:spcBef>
                <a:spcPts val="600"/>
              </a:spcBef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0545" y="1402289"/>
            <a:ext cx="4038600" cy="4525963"/>
          </a:xfrm>
        </p:spPr>
        <p:txBody>
          <a:bodyPr/>
          <a:lstStyle>
            <a:lvl1pPr>
              <a:spcBef>
                <a:spcPts val="2400"/>
              </a:spcBef>
              <a:defRPr sz="2000"/>
            </a:lvl1pPr>
            <a:lvl2pPr>
              <a:spcBef>
                <a:spcPts val="600"/>
              </a:spcBef>
              <a:defRPr sz="1600"/>
            </a:lvl2pPr>
            <a:lvl3pPr>
              <a:spcBef>
                <a:spcPts val="600"/>
              </a:spcBef>
              <a:defRPr sz="1600"/>
            </a:lvl3pPr>
            <a:lvl4pPr>
              <a:spcBef>
                <a:spcPts val="600"/>
              </a:spcBef>
              <a:defRPr sz="1600"/>
            </a:lvl4pPr>
            <a:lvl5pPr>
              <a:spcBef>
                <a:spcPts val="600"/>
              </a:spcBef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6D4B03-E339-4C9D-AC39-0BD7C921B5B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657945"/>
            <a:ext cx="3962400" cy="200055"/>
          </a:xfrm>
          <a:prstGeom prst="rect">
            <a:avLst/>
          </a:prstGeom>
        </p:spPr>
        <p:txBody>
          <a:bodyPr anchor="b" anchorCtr="0">
            <a:spAutoFit/>
          </a:bodyPr>
          <a:lstStyle>
            <a:lvl1pPr algn="ctr">
              <a:defRPr sz="700" baseline="0">
                <a:solidFill>
                  <a:srgbClr val="FF0000"/>
                </a:solidFill>
                <a:latin typeface="Arial Narrow" pitchFamily="34" charset="0"/>
              </a:defRPr>
            </a:lvl1pPr>
          </a:lstStyle>
          <a:p>
            <a:r>
              <a:rPr lang="en-US" dirty="0" smtClean="0"/>
              <a:t>HEADER / FOOTER INFORMATION (SUCH AS NORTHROP GRUMMAN PRIVATE / PROPRIETARY LEVEL I)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noc_backgroundD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657945"/>
            <a:ext cx="3962400" cy="200055"/>
          </a:xfrm>
          <a:prstGeom prst="rect">
            <a:avLst/>
          </a:prstGeom>
        </p:spPr>
        <p:txBody>
          <a:bodyPr anchor="b" anchorCtr="0">
            <a:spAutoFit/>
          </a:bodyPr>
          <a:lstStyle>
            <a:lvl1pPr algn="ctr">
              <a:defRPr sz="700" baseline="0">
                <a:solidFill>
                  <a:srgbClr val="FF0000"/>
                </a:solidFill>
                <a:latin typeface="Arial Narrow" pitchFamily="34" charset="0"/>
              </a:defRPr>
            </a:lvl1pPr>
          </a:lstStyle>
          <a:p>
            <a:r>
              <a:rPr lang="en-US" dirty="0" smtClean="0"/>
              <a:t>HEADER / FOOTER INFORMATION (SUCH AS NORTHROP GRUMMAN PRIVATE / PROPRIETARY LEVEL I)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6705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402080"/>
            <a:ext cx="8389034" cy="452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661150"/>
            <a:ext cx="1828800" cy="152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smtClean="0">
                <a:latin typeface="Arial Narrow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13" name="Rectangle 8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8411" y="6477000"/>
            <a:ext cx="400378" cy="297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53" tIns="48326" rIns="96653" bIns="48326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300">
                <a:solidFill>
                  <a:srgbClr val="000000"/>
                </a:solidFill>
                <a:latin typeface="Arial" charset="0"/>
              </a:defRPr>
            </a:lvl1pPr>
          </a:lstStyle>
          <a:p>
            <a:fld id="{8E41F33A-8A61-4937-A58C-46521EFFC1C2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1031" name="Picture 109" descr="noc_logo blue"/>
          <p:cNvPicPr>
            <a:picLocks noChangeAspect="1" noChangeArrowheads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7146925" y="381000"/>
            <a:ext cx="17684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657945"/>
            <a:ext cx="3962400" cy="200055"/>
          </a:xfrm>
          <a:prstGeom prst="rect">
            <a:avLst/>
          </a:prstGeom>
        </p:spPr>
        <p:txBody>
          <a:bodyPr anchor="b" anchorCtr="0">
            <a:spAutoFit/>
          </a:bodyPr>
          <a:lstStyle>
            <a:lvl1pPr algn="ctr">
              <a:defRPr sz="700" baseline="0">
                <a:solidFill>
                  <a:srgbClr val="FF0000"/>
                </a:solidFill>
                <a:latin typeface="Arial Narrow" pitchFamily="34" charset="0"/>
              </a:defRPr>
            </a:lvl1pPr>
          </a:lstStyle>
          <a:p>
            <a:r>
              <a:rPr lang="en-US" dirty="0" smtClean="0"/>
              <a:t>HEADER / FOOTER INFORMATION (SUCH AS NORTHROP GRUMMAN PRIVATE / PROPRIETARY LEVEL I)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007663"/>
            <a:ext cx="9144000" cy="45719"/>
          </a:xfrm>
          <a:prstGeom prst="rect">
            <a:avLst/>
          </a:prstGeom>
          <a:solidFill>
            <a:srgbClr val="005D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3" r:id="rId3"/>
    <p:sldLayoutId id="2147483672" r:id="rId4"/>
    <p:sldLayoutId id="2147483666" r:id="rId5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9pPr>
    </p:titleStyle>
    <p:bodyStyle>
      <a:lvl1pPr marL="230188" indent="-230188" algn="l" rtl="0" eaLnBrk="1" fontAlgn="base" hangingPunct="1">
        <a:spcBef>
          <a:spcPts val="2400"/>
        </a:spcBef>
        <a:spcAft>
          <a:spcPct val="0"/>
        </a:spcAft>
        <a:buChar char="•"/>
        <a:defRPr sz="20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84213" indent="-227013" algn="l" rtl="0" eaLnBrk="1" fontAlgn="base" hangingPunct="1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1087438" indent="-173038" algn="l" rtl="0" eaLnBrk="1" fontAlgn="base" hangingPunct="1">
        <a:spcBef>
          <a:spcPts val="600"/>
        </a:spcBef>
        <a:spcAft>
          <a:spcPct val="0"/>
        </a:spcAft>
        <a:buChar char="•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541463" indent="-169863" algn="l" rtl="0" eaLnBrk="1" fontAlgn="base" hangingPunct="1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2001838" indent="-173038" algn="l" rtl="0" eaLnBrk="1" fontAlgn="base" hangingPunct="1">
        <a:spcBef>
          <a:spcPts val="600"/>
        </a:spcBef>
        <a:spcAft>
          <a:spcPct val="0"/>
        </a:spcAft>
        <a:buChar char="»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</a:rPr>
              <a:t>Queueing Theory Modeling of a CPU-GPU System</a:t>
            </a:r>
            <a:endParaRPr lang="en-US" dirty="0">
              <a:latin typeface="Helvetica" pitchFamily="34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mtClean="0">
                <a:latin typeface="Helvetica" pitchFamily="34" charset="0"/>
              </a:rPr>
              <a:t>September 15, 2010</a:t>
            </a:r>
            <a:endParaRPr lang="en-US" dirty="0">
              <a:latin typeface="Helvetica" pitchFamily="34" charset="0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</a:rPr>
              <a:t>Lindsay  B. H. May, Ph.D.</a:t>
            </a:r>
            <a:endParaRPr lang="en-US" dirty="0">
              <a:latin typeface="Helvetica" pitchFamily="34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</a:rPr>
              <a:t>Systems Engineer</a:t>
            </a:r>
            <a:endParaRPr lang="en-US" dirty="0"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1F497D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Helvetica" pitchFamily="34" charset="0"/>
              </a:rPr>
              <a:t>Problem/Goals</a:t>
            </a:r>
            <a:endParaRPr lang="en-US" b="1" dirty="0">
              <a:solidFill>
                <a:srgbClr val="1F497D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Helvetic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Helvetica" pitchFamily="34" charset="0"/>
            </a:endParaRPr>
          </a:p>
          <a:p>
            <a:r>
              <a:rPr lang="en-US" dirty="0" smtClean="0">
                <a:latin typeface="Helvetica" pitchFamily="34" charset="0"/>
              </a:rPr>
              <a:t>GPGPUs have been touted as the solution to the loss of the </a:t>
            </a:r>
            <a:r>
              <a:rPr lang="en-US" dirty="0" err="1" smtClean="0">
                <a:latin typeface="Helvetica" pitchFamily="34" charset="0"/>
              </a:rPr>
              <a:t>Altivec</a:t>
            </a:r>
            <a:r>
              <a:rPr lang="en-US" dirty="0" smtClean="0">
                <a:latin typeface="Helvetica" pitchFamily="34" charset="0"/>
              </a:rPr>
              <a:t> engine in PowerPCs in the embedded space</a:t>
            </a:r>
          </a:p>
          <a:p>
            <a:endParaRPr lang="en-US" dirty="0" smtClean="0">
              <a:latin typeface="Helvetica" pitchFamily="34" charset="0"/>
            </a:endParaRPr>
          </a:p>
          <a:p>
            <a:r>
              <a:rPr lang="en-US" dirty="0" smtClean="0">
                <a:latin typeface="Helvetica" pitchFamily="34" charset="0"/>
              </a:rPr>
              <a:t>We set out to answer a few questions…</a:t>
            </a:r>
          </a:p>
          <a:p>
            <a:pPr lvl="1"/>
            <a:r>
              <a:rPr lang="en-US" dirty="0" smtClean="0">
                <a:latin typeface="Helvetica" pitchFamily="34" charset="0"/>
              </a:rPr>
              <a:t>Are GPGPUs all that they are purported to be?</a:t>
            </a:r>
          </a:p>
          <a:p>
            <a:pPr lvl="1"/>
            <a:r>
              <a:rPr lang="en-US" dirty="0" smtClean="0">
                <a:latin typeface="Helvetica" pitchFamily="34" charset="0"/>
              </a:rPr>
              <a:t>What are some of the defining architectural limitations?</a:t>
            </a:r>
          </a:p>
          <a:p>
            <a:pPr lvl="1"/>
            <a:r>
              <a:rPr lang="en-US" dirty="0" smtClean="0">
                <a:latin typeface="Helvetica" pitchFamily="34" charset="0"/>
              </a:rPr>
              <a:t>We know they’re good for graphics but how well do they map into our problem space?</a:t>
            </a:r>
          </a:p>
          <a:p>
            <a:pPr lvl="1"/>
            <a:r>
              <a:rPr lang="en-US" dirty="0" smtClean="0">
                <a:latin typeface="Helvetica" pitchFamily="34" charset="0"/>
              </a:rPr>
              <a:t>Is there a discernable task/data level parallelism “line” defined by the architecture?</a:t>
            </a:r>
          </a:p>
          <a:p>
            <a:pPr lvl="1"/>
            <a:r>
              <a:rPr lang="en-US" dirty="0" smtClean="0"/>
              <a:t>Is there a reasonable mathematical modeling approach to this problem?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 noChangeAspect="1"/>
          </p:cNvGrpSpPr>
          <p:nvPr/>
        </p:nvGrpSpPr>
        <p:grpSpPr>
          <a:xfrm>
            <a:off x="914400" y="609600"/>
            <a:ext cx="2895600" cy="2895600"/>
            <a:chOff x="217691" y="1932801"/>
            <a:chExt cx="4049509" cy="4086999"/>
          </a:xfrm>
        </p:grpSpPr>
        <p:sp>
          <p:nvSpPr>
            <p:cNvPr id="8" name="Rectangle 7"/>
            <p:cNvSpPr/>
            <p:nvPr/>
          </p:nvSpPr>
          <p:spPr bwMode="auto">
            <a:xfrm>
              <a:off x="228600" y="3124200"/>
              <a:ext cx="4038600" cy="2895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362200" y="4648200"/>
              <a:ext cx="1828800" cy="12954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81000" y="4648200"/>
              <a:ext cx="1828800" cy="12954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28600" y="1932801"/>
              <a:ext cx="4038600" cy="838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457200" y="5410200"/>
              <a:ext cx="762000" cy="381000"/>
            </a:xfrm>
            <a:prstGeom prst="rect">
              <a:avLst/>
            </a:prstGeom>
            <a:solidFill>
              <a:srgbClr val="0033CC"/>
            </a:solidFill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dirty="0" smtClean="0">
                  <a:solidFill>
                    <a:srgbClr val="FFFFFF"/>
                  </a:solidFill>
                  <a:latin typeface="Helvetica" pitchFamily="34" charset="0"/>
                  <a:cs typeface="Arial" pitchFamily="34" charset="0"/>
                </a:rPr>
                <a:t>Private Memory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457200" y="4953000"/>
              <a:ext cx="762000" cy="381000"/>
            </a:xfrm>
            <a:prstGeom prst="rect">
              <a:avLst/>
            </a:prstGeom>
            <a:solidFill>
              <a:srgbClr val="3399FF"/>
            </a:solidFill>
            <a:ln w="28575" cap="flat" cmpd="sng" algn="ctr">
              <a:solidFill>
                <a:srgbClr val="00CC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dirty="0" smtClean="0">
                  <a:solidFill>
                    <a:srgbClr val="FFFFFF"/>
                  </a:solidFill>
                  <a:latin typeface="Helvetica" pitchFamily="34" charset="0"/>
                  <a:cs typeface="Arial" pitchFamily="34" charset="0"/>
                </a:rPr>
                <a:t>Work Item 1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457200" y="3886200"/>
              <a:ext cx="1295400" cy="381000"/>
            </a:xfrm>
            <a:prstGeom prst="rect">
              <a:avLst/>
            </a:prstGeom>
            <a:solidFill>
              <a:srgbClr val="336600"/>
            </a:solidFill>
            <a:ln w="28575" cap="flat" cmpd="sng" algn="ctr">
              <a:solidFill>
                <a:srgbClr val="92D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dirty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Local Memory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81000" y="3429000"/>
              <a:ext cx="3810000" cy="381000"/>
            </a:xfrm>
            <a:prstGeom prst="rect">
              <a:avLst/>
            </a:prstGeom>
            <a:solidFill>
              <a:srgbClr val="CC6600"/>
            </a:solidFill>
            <a:ln w="28575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200" dirty="0" smtClean="0">
                  <a:solidFill>
                    <a:srgbClr val="FFFFFF"/>
                  </a:solidFill>
                  <a:latin typeface="Helvetica" pitchFamily="34" charset="0"/>
                  <a:cs typeface="Arial" pitchFamily="34" charset="0"/>
                </a:rPr>
                <a:t>Global/Constant Memory Data Cache</a:t>
              </a: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81000" y="2085201"/>
              <a:ext cx="3810000" cy="381000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dirty="0" smtClean="0">
                  <a:solidFill>
                    <a:srgbClr val="FFFFFF"/>
                  </a:solidFill>
                  <a:latin typeface="Helvetica" pitchFamily="34" charset="0"/>
                  <a:cs typeface="Arial" pitchFamily="34" charset="0"/>
                </a:rPr>
                <a:t>Global Memory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17691" y="2424122"/>
              <a:ext cx="3082933" cy="4344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 smtClean="0">
                  <a:solidFill>
                    <a:prstClr val="black"/>
                  </a:solidFill>
                  <a:latin typeface="Helvetica" pitchFamily="34" charset="0"/>
                  <a:cs typeface="+mn-cs"/>
                </a:rPr>
                <a:t>Compute Device Memory</a:t>
              </a:r>
              <a:endParaRPr lang="en-US" sz="1400" dirty="0">
                <a:solidFill>
                  <a:prstClr val="black"/>
                </a:solidFill>
                <a:latin typeface="Helvetica" pitchFamily="34" charset="0"/>
                <a:cs typeface="+mn-cs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28599" y="3104645"/>
              <a:ext cx="1935666" cy="4344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 smtClean="0">
                  <a:solidFill>
                    <a:prstClr val="black"/>
                  </a:solidFill>
                  <a:latin typeface="Lucida Sans Unicode"/>
                  <a:cs typeface="+mn-cs"/>
                </a:rPr>
                <a:t>Compute Device</a:t>
              </a:r>
              <a:endParaRPr lang="en-US" sz="1400" dirty="0">
                <a:solidFill>
                  <a:prstClr val="black"/>
                </a:solidFill>
                <a:latin typeface="Lucida Sans Unicode"/>
                <a:cs typeface="+mn-cs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1371600" y="5410200"/>
              <a:ext cx="762000" cy="381000"/>
            </a:xfrm>
            <a:prstGeom prst="rect">
              <a:avLst/>
            </a:prstGeom>
            <a:solidFill>
              <a:srgbClr val="0033CC"/>
            </a:solidFill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50" dirty="0" smtClean="0">
                  <a:solidFill>
                    <a:srgbClr val="FFFFFF"/>
                  </a:solidFill>
                  <a:latin typeface="Helvetica" pitchFamily="34" charset="0"/>
                  <a:cs typeface="Arial" pitchFamily="34" charset="0"/>
                </a:rPr>
                <a:t>Private Memory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1371600" y="4953000"/>
              <a:ext cx="762000" cy="381000"/>
            </a:xfrm>
            <a:prstGeom prst="rect">
              <a:avLst/>
            </a:prstGeom>
            <a:solidFill>
              <a:srgbClr val="3399FF"/>
            </a:solidFill>
            <a:ln w="28575" cap="flat" cmpd="sng" algn="ctr">
              <a:solidFill>
                <a:srgbClr val="00CC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dirty="0" smtClean="0">
                  <a:solidFill>
                    <a:srgbClr val="FFFFFF"/>
                  </a:solidFill>
                  <a:latin typeface="Helvetica" pitchFamily="34" charset="0"/>
                  <a:cs typeface="Arial" pitchFamily="34" charset="0"/>
                </a:rPr>
                <a:t>Work Item M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2438400" y="5410200"/>
              <a:ext cx="762000" cy="381000"/>
            </a:xfrm>
            <a:prstGeom prst="rect">
              <a:avLst/>
            </a:prstGeom>
            <a:solidFill>
              <a:srgbClr val="0033CC"/>
            </a:solidFill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dirty="0" smtClean="0">
                  <a:solidFill>
                    <a:srgbClr val="FFFFFF"/>
                  </a:solidFill>
                  <a:latin typeface="Helvetica" pitchFamily="34" charset="0"/>
                  <a:cs typeface="Arial" pitchFamily="34" charset="0"/>
                </a:rPr>
                <a:t>Private Memory</a:t>
              </a: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2438400" y="4953000"/>
              <a:ext cx="762000" cy="381000"/>
            </a:xfrm>
            <a:prstGeom prst="rect">
              <a:avLst/>
            </a:prstGeom>
            <a:solidFill>
              <a:srgbClr val="3399FF"/>
            </a:solidFill>
            <a:ln w="28575" cap="flat" cmpd="sng" algn="ctr">
              <a:solidFill>
                <a:srgbClr val="00CC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dirty="0" smtClean="0">
                  <a:solidFill>
                    <a:srgbClr val="FFFFFF"/>
                  </a:solidFill>
                  <a:latin typeface="Helvetica" pitchFamily="34" charset="0"/>
                  <a:cs typeface="Arial" pitchFamily="34" charset="0"/>
                </a:rPr>
                <a:t>Work Item 1</a:t>
              </a: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352800" y="5410200"/>
              <a:ext cx="762000" cy="381000"/>
            </a:xfrm>
            <a:prstGeom prst="rect">
              <a:avLst/>
            </a:prstGeom>
            <a:solidFill>
              <a:srgbClr val="0033CC"/>
            </a:solidFill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dirty="0" smtClean="0">
                  <a:solidFill>
                    <a:srgbClr val="FFFFFF"/>
                  </a:solidFill>
                  <a:latin typeface="Helvetica" pitchFamily="34" charset="0"/>
                  <a:cs typeface="Arial" pitchFamily="34" charset="0"/>
                </a:rPr>
                <a:t>Private Memory</a:t>
              </a: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352800" y="4953000"/>
              <a:ext cx="762000" cy="381000"/>
            </a:xfrm>
            <a:prstGeom prst="rect">
              <a:avLst/>
            </a:prstGeom>
            <a:solidFill>
              <a:srgbClr val="3399FF"/>
            </a:solidFill>
            <a:ln w="28575" cap="flat" cmpd="sng" algn="ctr">
              <a:solidFill>
                <a:srgbClr val="00CC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dirty="0" smtClean="0">
                  <a:solidFill>
                    <a:srgbClr val="FFFFFF"/>
                  </a:solidFill>
                  <a:latin typeface="Helvetica" pitchFamily="34" charset="0"/>
                  <a:cs typeface="Arial" pitchFamily="34" charset="0"/>
                </a:rPr>
                <a:t>Work Item M</a:t>
              </a: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2819400" y="3886200"/>
              <a:ext cx="1295400" cy="381000"/>
            </a:xfrm>
            <a:prstGeom prst="rect">
              <a:avLst/>
            </a:prstGeom>
            <a:solidFill>
              <a:srgbClr val="336600"/>
            </a:solidFill>
            <a:ln w="28575" cap="flat" cmpd="sng" algn="ctr">
              <a:solidFill>
                <a:srgbClr val="92D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dirty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Local Memory</a:t>
              </a:r>
            </a:p>
          </p:txBody>
        </p:sp>
        <p:cxnSp>
          <p:nvCxnSpPr>
            <p:cNvPr id="26" name="Straight Arrow Connector 25"/>
            <p:cNvCxnSpPr/>
            <p:nvPr/>
          </p:nvCxnSpPr>
          <p:spPr bwMode="auto">
            <a:xfrm rot="5400000">
              <a:off x="2020094" y="2932906"/>
              <a:ext cx="381000" cy="1588"/>
            </a:xfrm>
            <a:prstGeom prst="straightConnector1">
              <a:avLst/>
            </a:prstGeom>
            <a:solidFill>
              <a:srgbClr val="FFFF99"/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27" name="Straight Arrow Connector 26"/>
            <p:cNvCxnSpPr/>
            <p:nvPr/>
          </p:nvCxnSpPr>
          <p:spPr bwMode="auto">
            <a:xfrm rot="5400000">
              <a:off x="1334294" y="4456906"/>
              <a:ext cx="381000" cy="1588"/>
            </a:xfrm>
            <a:prstGeom prst="straightConnector1">
              <a:avLst/>
            </a:prstGeom>
            <a:solidFill>
              <a:srgbClr val="FFFF99"/>
            </a:solidFill>
            <a:ln w="19050" cap="flat" cmpd="sng" algn="ctr">
              <a:solidFill>
                <a:schemeClr val="accent2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8" name="TextBox 27"/>
            <p:cNvSpPr txBox="1"/>
            <p:nvPr/>
          </p:nvSpPr>
          <p:spPr>
            <a:xfrm>
              <a:off x="381000" y="4648199"/>
              <a:ext cx="1749057" cy="3909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 smtClean="0">
                  <a:solidFill>
                    <a:srgbClr val="FFFFFF"/>
                  </a:solidFill>
                  <a:latin typeface="Helvetica" pitchFamily="34" charset="0"/>
                  <a:cs typeface="+mn-cs"/>
                </a:rPr>
                <a:t>Compute Unit 1</a:t>
              </a:r>
              <a:endParaRPr lang="en-US" sz="1200" dirty="0">
                <a:solidFill>
                  <a:srgbClr val="FFFFFF"/>
                </a:solidFill>
                <a:latin typeface="Helvetica" pitchFamily="34" charset="0"/>
                <a:cs typeface="+mn-cs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362199" y="4648199"/>
              <a:ext cx="1784926" cy="3909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 smtClean="0">
                  <a:solidFill>
                    <a:srgbClr val="FFFFFF"/>
                  </a:solidFill>
                  <a:latin typeface="Helvetica" pitchFamily="34" charset="0"/>
                  <a:cs typeface="+mn-cs"/>
                </a:rPr>
                <a:t>Compute Unit N</a:t>
              </a:r>
              <a:endParaRPr lang="en-US" sz="1200" dirty="0">
                <a:solidFill>
                  <a:srgbClr val="FFFFFF"/>
                </a:solidFill>
                <a:latin typeface="Helvetica" pitchFamily="34" charset="0"/>
                <a:cs typeface="+mn-cs"/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 bwMode="auto">
            <a:xfrm rot="5400000">
              <a:off x="2858294" y="4456906"/>
              <a:ext cx="381000" cy="1588"/>
            </a:xfrm>
            <a:prstGeom prst="straightConnector1">
              <a:avLst/>
            </a:prstGeom>
            <a:solidFill>
              <a:srgbClr val="FFFF99"/>
            </a:solidFill>
            <a:ln w="19050" cap="flat" cmpd="sng" algn="ctr">
              <a:solidFill>
                <a:schemeClr val="accent2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31" name="Straight Arrow Connector 30"/>
            <p:cNvCxnSpPr/>
            <p:nvPr/>
          </p:nvCxnSpPr>
          <p:spPr bwMode="auto">
            <a:xfrm rot="5400000">
              <a:off x="1561306" y="4229100"/>
              <a:ext cx="838994" cy="794"/>
            </a:xfrm>
            <a:prstGeom prst="straightConnector1">
              <a:avLst/>
            </a:prstGeom>
            <a:solidFill>
              <a:srgbClr val="FFFF99"/>
            </a:solidFill>
            <a:ln w="19050" cap="flat" cmpd="sng" algn="ctr">
              <a:solidFill>
                <a:schemeClr val="accent2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32" name="Straight Arrow Connector 31"/>
            <p:cNvCxnSpPr/>
            <p:nvPr/>
          </p:nvCxnSpPr>
          <p:spPr bwMode="auto">
            <a:xfrm rot="5400000">
              <a:off x="2171700" y="4229100"/>
              <a:ext cx="838200" cy="1588"/>
            </a:xfrm>
            <a:prstGeom prst="straightConnector1">
              <a:avLst/>
            </a:prstGeom>
            <a:solidFill>
              <a:srgbClr val="FFFF99"/>
            </a:solidFill>
            <a:ln w="19050" cap="flat" cmpd="sng" algn="ctr">
              <a:solidFill>
                <a:schemeClr val="accent2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1778290" y="4737234"/>
            <a:ext cx="1332209" cy="623754"/>
            <a:chOff x="2286" y="2352"/>
            <a:chExt cx="1173" cy="621"/>
          </a:xfrm>
        </p:grpSpPr>
        <p:grpSp>
          <p:nvGrpSpPr>
            <p:cNvPr id="5" name="Group 21"/>
            <p:cNvGrpSpPr>
              <a:grpSpLocks/>
            </p:cNvGrpSpPr>
            <p:nvPr/>
          </p:nvGrpSpPr>
          <p:grpSpPr bwMode="auto">
            <a:xfrm>
              <a:off x="2510" y="2488"/>
              <a:ext cx="681" cy="456"/>
              <a:chOff x="3080" y="1585"/>
              <a:chExt cx="681" cy="456"/>
            </a:xfrm>
          </p:grpSpPr>
          <p:sp>
            <p:nvSpPr>
              <p:cNvPr id="83" name="AutoShape 22"/>
              <p:cNvSpPr>
                <a:spLocks noChangeArrowheads="1"/>
              </p:cNvSpPr>
              <p:nvPr/>
            </p:nvSpPr>
            <p:spPr bwMode="auto">
              <a:xfrm>
                <a:off x="3345" y="1585"/>
                <a:ext cx="416" cy="456"/>
              </a:xfrm>
              <a:prstGeom prst="flowChartOnlineStorage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black"/>
                  </a:solidFill>
                  <a:latin typeface="Lucida Sans Unicode"/>
                  <a:cs typeface="+mn-cs"/>
                </a:endParaRPr>
              </a:p>
            </p:txBody>
          </p:sp>
          <p:sp>
            <p:nvSpPr>
              <p:cNvPr id="84" name="AutoShape 23"/>
              <p:cNvSpPr>
                <a:spLocks noChangeArrowheads="1"/>
              </p:cNvSpPr>
              <p:nvPr/>
            </p:nvSpPr>
            <p:spPr bwMode="auto">
              <a:xfrm flipH="1">
                <a:off x="3080" y="1585"/>
                <a:ext cx="416" cy="456"/>
              </a:xfrm>
              <a:prstGeom prst="flowChartOnlineStorag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black"/>
                  </a:solidFill>
                  <a:latin typeface="Lucida Sans Unicode"/>
                  <a:cs typeface="+mn-cs"/>
                </a:endParaRPr>
              </a:p>
            </p:txBody>
          </p:sp>
          <p:sp>
            <p:nvSpPr>
              <p:cNvPr id="85" name="Rectangle 24"/>
              <p:cNvSpPr>
                <a:spLocks noChangeArrowheads="1"/>
              </p:cNvSpPr>
              <p:nvPr/>
            </p:nvSpPr>
            <p:spPr bwMode="auto">
              <a:xfrm>
                <a:off x="3312" y="1585"/>
                <a:ext cx="208" cy="45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black"/>
                  </a:solidFill>
                  <a:latin typeface="Lucida Sans Unicode"/>
                  <a:cs typeface="+mn-cs"/>
                </a:endParaRPr>
              </a:p>
            </p:txBody>
          </p:sp>
        </p:grpSp>
        <p:sp>
          <p:nvSpPr>
            <p:cNvPr id="81" name="Oval 25"/>
            <p:cNvSpPr>
              <a:spLocks noChangeArrowheads="1"/>
            </p:cNvSpPr>
            <p:nvPr/>
          </p:nvSpPr>
          <p:spPr bwMode="auto">
            <a:xfrm>
              <a:off x="2286" y="2352"/>
              <a:ext cx="1173" cy="333"/>
            </a:xfrm>
            <a:prstGeom prst="ellipse">
              <a:avLst/>
            </a:prstGeom>
            <a:solidFill>
              <a:srgbClr val="CC6600"/>
            </a:solidFill>
            <a:ln w="28575">
              <a:solidFill>
                <a:srgbClr val="FFC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000" dirty="0" smtClean="0">
                  <a:solidFill>
                    <a:srgbClr val="FFFFFF"/>
                  </a:solidFill>
                  <a:latin typeface="Helvetica" pitchFamily="34" charset="0"/>
                  <a:cs typeface="+mn-cs"/>
                </a:rPr>
                <a:t>SM</a:t>
              </a:r>
              <a:r>
                <a:rPr lang="en-US" sz="2000" baseline="-25000" dirty="0" smtClean="0">
                  <a:solidFill>
                    <a:srgbClr val="FFFFFF"/>
                  </a:solidFill>
                  <a:latin typeface="Helvetica" pitchFamily="34" charset="0"/>
                  <a:cs typeface="+mn-cs"/>
                </a:rPr>
                <a:t>2</a:t>
              </a:r>
              <a:endParaRPr lang="en-US" sz="2000" dirty="0">
                <a:solidFill>
                  <a:srgbClr val="FFFFFF"/>
                </a:solidFill>
                <a:latin typeface="Helvetica" pitchFamily="34" charset="0"/>
                <a:cs typeface="+mn-cs"/>
              </a:endParaRPr>
            </a:p>
          </p:txBody>
        </p:sp>
        <p:sp>
          <p:nvSpPr>
            <p:cNvPr id="82" name="Rectangle 26"/>
            <p:cNvSpPr>
              <a:spLocks noChangeArrowheads="1"/>
            </p:cNvSpPr>
            <p:nvPr/>
          </p:nvSpPr>
          <p:spPr bwMode="auto">
            <a:xfrm>
              <a:off x="2524" y="2713"/>
              <a:ext cx="602" cy="26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solidFill>
                    <a:prstClr val="black"/>
                  </a:solidFill>
                  <a:latin typeface="Helvetica" pitchFamily="34" charset="0"/>
                  <a:cs typeface="+mn-cs"/>
                </a:rPr>
                <a:t>SM </a:t>
              </a:r>
              <a:r>
                <a:rPr lang="en-US" sz="1100" dirty="0" smtClean="0">
                  <a:solidFill>
                    <a:prstClr val="black"/>
                  </a:solidFill>
                  <a:latin typeface="Helvetica" pitchFamily="34" charset="0"/>
                  <a:cs typeface="+mn-cs"/>
                </a:rPr>
                <a:t>net</a:t>
              </a:r>
              <a:r>
                <a:rPr lang="en-US" sz="1100" baseline="-25000" dirty="0" smtClean="0">
                  <a:solidFill>
                    <a:prstClr val="black"/>
                  </a:solidFill>
                  <a:latin typeface="Helvetica" pitchFamily="34" charset="0"/>
                  <a:cs typeface="+mn-cs"/>
                </a:rPr>
                <a:t>2</a:t>
              </a:r>
              <a:endParaRPr lang="en-US" sz="1100" baseline="-25000" dirty="0">
                <a:solidFill>
                  <a:prstClr val="black"/>
                </a:solidFill>
                <a:latin typeface="Helvetica" pitchFamily="34" charset="0"/>
                <a:cs typeface="+mn-cs"/>
              </a:endParaRPr>
            </a:p>
          </p:txBody>
        </p:sp>
      </p:grpSp>
      <p:sp>
        <p:nvSpPr>
          <p:cNvPr id="35" name="Rectangle 34"/>
          <p:cNvSpPr/>
          <p:nvPr/>
        </p:nvSpPr>
        <p:spPr bwMode="auto">
          <a:xfrm>
            <a:off x="1178625" y="5315781"/>
            <a:ext cx="2398657" cy="134995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8288" tIns="18288" rIns="18288" bIns="18288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80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Rectangle 17"/>
          <p:cNvSpPr>
            <a:spLocks noChangeArrowheads="1"/>
          </p:cNvSpPr>
          <p:nvPr/>
        </p:nvSpPr>
        <p:spPr bwMode="auto">
          <a:xfrm>
            <a:off x="1529791" y="5662696"/>
            <a:ext cx="688251" cy="2460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solidFill>
                  <a:prstClr val="black"/>
                </a:solidFill>
                <a:latin typeface="Helvetica" pitchFamily="34" charset="0"/>
                <a:cs typeface="+mn-cs"/>
              </a:rPr>
              <a:t>SM net</a:t>
            </a:r>
            <a:r>
              <a:rPr lang="en-US" sz="1000" baseline="-25000" dirty="0">
                <a:solidFill>
                  <a:prstClr val="black"/>
                </a:solidFill>
                <a:latin typeface="Helvetica" pitchFamily="34" charset="0"/>
                <a:cs typeface="+mn-cs"/>
              </a:rPr>
              <a:t>1</a:t>
            </a:r>
          </a:p>
        </p:txBody>
      </p:sp>
      <p:sp>
        <p:nvSpPr>
          <p:cNvPr id="37" name="Rectangle 46"/>
          <p:cNvSpPr>
            <a:spLocks noChangeArrowheads="1"/>
          </p:cNvSpPr>
          <p:nvPr/>
        </p:nvSpPr>
        <p:spPr bwMode="auto">
          <a:xfrm>
            <a:off x="1396684" y="5894334"/>
            <a:ext cx="854067" cy="72319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Lucida Sans Unicode"/>
              <a:cs typeface="+mn-cs"/>
            </a:endParaRPr>
          </a:p>
        </p:txBody>
      </p:sp>
      <p:grpSp>
        <p:nvGrpSpPr>
          <p:cNvPr id="33" name="Group 48"/>
          <p:cNvGrpSpPr>
            <a:grpSpLocks/>
          </p:cNvGrpSpPr>
          <p:nvPr/>
        </p:nvGrpSpPr>
        <p:grpSpPr bwMode="auto">
          <a:xfrm>
            <a:off x="915136" y="3733801"/>
            <a:ext cx="2961978" cy="907003"/>
            <a:chOff x="1552" y="1152"/>
            <a:chExt cx="2608" cy="903"/>
          </a:xfrm>
        </p:grpSpPr>
        <p:grpSp>
          <p:nvGrpSpPr>
            <p:cNvPr id="34" name="Group 49"/>
            <p:cNvGrpSpPr>
              <a:grpSpLocks/>
            </p:cNvGrpSpPr>
            <p:nvPr/>
          </p:nvGrpSpPr>
          <p:grpSpPr bwMode="auto">
            <a:xfrm>
              <a:off x="2200" y="1343"/>
              <a:ext cx="1344" cy="712"/>
              <a:chOff x="3080" y="1585"/>
              <a:chExt cx="624" cy="456"/>
            </a:xfrm>
          </p:grpSpPr>
          <p:sp>
            <p:nvSpPr>
              <p:cNvPr id="71" name="AutoShape 50"/>
              <p:cNvSpPr>
                <a:spLocks noChangeArrowheads="1"/>
              </p:cNvSpPr>
              <p:nvPr/>
            </p:nvSpPr>
            <p:spPr bwMode="auto">
              <a:xfrm>
                <a:off x="3288" y="1585"/>
                <a:ext cx="416" cy="456"/>
              </a:xfrm>
              <a:prstGeom prst="flowChartOnlineStorage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black"/>
                  </a:solidFill>
                  <a:latin typeface="Lucida Sans Unicode"/>
                  <a:cs typeface="+mn-cs"/>
                </a:endParaRPr>
              </a:p>
            </p:txBody>
          </p:sp>
          <p:sp>
            <p:nvSpPr>
              <p:cNvPr id="72" name="AutoShape 51"/>
              <p:cNvSpPr>
                <a:spLocks noChangeArrowheads="1"/>
              </p:cNvSpPr>
              <p:nvPr/>
            </p:nvSpPr>
            <p:spPr bwMode="auto">
              <a:xfrm flipH="1">
                <a:off x="3080" y="1585"/>
                <a:ext cx="416" cy="456"/>
              </a:xfrm>
              <a:prstGeom prst="flowChartOnlineStorag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black"/>
                  </a:solidFill>
                  <a:latin typeface="Lucida Sans Unicode"/>
                  <a:cs typeface="+mn-cs"/>
                </a:endParaRPr>
              </a:p>
            </p:txBody>
          </p:sp>
          <p:sp>
            <p:nvSpPr>
              <p:cNvPr id="73" name="Rectangle 52"/>
              <p:cNvSpPr>
                <a:spLocks noChangeArrowheads="1"/>
              </p:cNvSpPr>
              <p:nvPr/>
            </p:nvSpPr>
            <p:spPr bwMode="auto">
              <a:xfrm>
                <a:off x="3312" y="1585"/>
                <a:ext cx="208" cy="456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black"/>
                  </a:solidFill>
                  <a:latin typeface="Lucida Sans Unicode"/>
                  <a:cs typeface="+mn-cs"/>
                </a:endParaRPr>
              </a:p>
            </p:txBody>
          </p:sp>
        </p:grpSp>
        <p:sp>
          <p:nvSpPr>
            <p:cNvPr id="70" name="Oval 53"/>
            <p:cNvSpPr>
              <a:spLocks noChangeArrowheads="1"/>
            </p:cNvSpPr>
            <p:nvPr/>
          </p:nvSpPr>
          <p:spPr bwMode="auto">
            <a:xfrm>
              <a:off x="1552" y="1152"/>
              <a:ext cx="2608" cy="591"/>
            </a:xfrm>
            <a:prstGeom prst="ellipse">
              <a:avLst/>
            </a:prstGeom>
            <a:solidFill>
              <a:srgbClr val="C00000"/>
            </a:solidFill>
            <a:ln w="28575">
              <a:solidFill>
                <a:schemeClr val="accent2">
                  <a:lumMod val="60000"/>
                  <a:lumOff val="40000"/>
                </a:schemeClr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800" dirty="0" smtClean="0">
                  <a:solidFill>
                    <a:srgbClr val="FFFFFF"/>
                  </a:solidFill>
                  <a:latin typeface="Helvetica" pitchFamily="34" charset="0"/>
                  <a:cs typeface="+mn-cs"/>
                </a:rPr>
                <a:t>SM</a:t>
              </a:r>
              <a:r>
                <a:rPr lang="en-US" sz="2800" baseline="-25000" dirty="0" smtClean="0">
                  <a:solidFill>
                    <a:srgbClr val="FFFFFF"/>
                  </a:solidFill>
                  <a:latin typeface="Helvetica" pitchFamily="34" charset="0"/>
                  <a:cs typeface="+mn-cs"/>
                </a:rPr>
                <a:t>3</a:t>
              </a:r>
              <a:endParaRPr lang="en-US" sz="2800" dirty="0">
                <a:solidFill>
                  <a:srgbClr val="FFFFFF"/>
                </a:solidFill>
                <a:latin typeface="Helvetica" pitchFamily="34" charset="0"/>
                <a:cs typeface="+mn-cs"/>
              </a:endParaRPr>
            </a:p>
          </p:txBody>
        </p:sp>
      </p:grpSp>
      <p:sp>
        <p:nvSpPr>
          <p:cNvPr id="39" name="Rectangle 54"/>
          <p:cNvSpPr>
            <a:spLocks noChangeArrowheads="1"/>
          </p:cNvSpPr>
          <p:nvPr/>
        </p:nvSpPr>
        <p:spPr bwMode="auto">
          <a:xfrm>
            <a:off x="1896650" y="4385708"/>
            <a:ext cx="1143000" cy="2616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prstClr val="black"/>
                </a:solidFill>
                <a:latin typeface="Helvetica" pitchFamily="34" charset="0"/>
                <a:cs typeface="+mn-cs"/>
              </a:rPr>
              <a:t>SM </a:t>
            </a:r>
            <a:r>
              <a:rPr lang="en-US" sz="1100" dirty="0" smtClean="0">
                <a:solidFill>
                  <a:prstClr val="black"/>
                </a:solidFill>
                <a:latin typeface="Helvetica" pitchFamily="34" charset="0"/>
                <a:cs typeface="+mn-cs"/>
              </a:rPr>
              <a:t>net</a:t>
            </a:r>
            <a:r>
              <a:rPr lang="en-US" sz="1100" baseline="-25000" dirty="0" smtClean="0">
                <a:solidFill>
                  <a:prstClr val="black"/>
                </a:solidFill>
                <a:latin typeface="Helvetica" pitchFamily="34" charset="0"/>
                <a:cs typeface="+mn-cs"/>
              </a:rPr>
              <a:t>3</a:t>
            </a:r>
            <a:endParaRPr lang="en-US" sz="1100" baseline="-25000" dirty="0">
              <a:solidFill>
                <a:prstClr val="black"/>
              </a:solidFill>
              <a:latin typeface="Helvetica" pitchFamily="34" charset="0"/>
              <a:cs typeface="+mn-cs"/>
            </a:endParaRPr>
          </a:p>
        </p:txBody>
      </p:sp>
      <p:grpSp>
        <p:nvGrpSpPr>
          <p:cNvPr id="36" name="Group 21"/>
          <p:cNvGrpSpPr>
            <a:grpSpLocks/>
          </p:cNvGrpSpPr>
          <p:nvPr/>
        </p:nvGrpSpPr>
        <p:grpSpPr bwMode="auto">
          <a:xfrm>
            <a:off x="1869147" y="5966653"/>
            <a:ext cx="327090" cy="522305"/>
            <a:chOff x="2352" y="3040"/>
            <a:chExt cx="288" cy="520"/>
          </a:xfrm>
        </p:grpSpPr>
        <p:sp>
          <p:nvSpPr>
            <p:cNvPr id="66" name="Oval 22"/>
            <p:cNvSpPr>
              <a:spLocks noChangeArrowheads="1"/>
            </p:cNvSpPr>
            <p:nvPr/>
          </p:nvSpPr>
          <p:spPr bwMode="auto">
            <a:xfrm>
              <a:off x="2352" y="3040"/>
              <a:ext cx="288" cy="176"/>
            </a:xfrm>
            <a:prstGeom prst="ellipse">
              <a:avLst/>
            </a:prstGeom>
            <a:solidFill>
              <a:srgbClr val="0033CC"/>
            </a:solidFill>
            <a:ln w="28575">
              <a:solidFill>
                <a:srgbClr val="3399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solidFill>
                    <a:srgbClr val="FFFFFF"/>
                  </a:solidFill>
                  <a:latin typeface="Helvetica" pitchFamily="34" charset="0"/>
                  <a:cs typeface="+mn-cs"/>
                </a:rPr>
                <a:t>M</a:t>
              </a:r>
              <a:r>
                <a:rPr lang="en-US" sz="1100" baseline="-25000" dirty="0">
                  <a:solidFill>
                    <a:srgbClr val="FFFFFF"/>
                  </a:solidFill>
                  <a:latin typeface="Helvetica" pitchFamily="34" charset="0"/>
                  <a:cs typeface="+mn-cs"/>
                </a:rPr>
                <a:t>0</a:t>
              </a:r>
              <a:endParaRPr lang="en-US" sz="1100" dirty="0">
                <a:solidFill>
                  <a:srgbClr val="FFFFFF"/>
                </a:solidFill>
                <a:latin typeface="Helvetica" pitchFamily="34" charset="0"/>
                <a:cs typeface="+mn-cs"/>
              </a:endParaRPr>
            </a:p>
          </p:txBody>
        </p:sp>
        <p:sp>
          <p:nvSpPr>
            <p:cNvPr id="67" name="Rectangle 23"/>
            <p:cNvSpPr>
              <a:spLocks noChangeArrowheads="1"/>
            </p:cNvSpPr>
            <p:nvPr/>
          </p:nvSpPr>
          <p:spPr bwMode="auto">
            <a:xfrm>
              <a:off x="2408" y="3360"/>
              <a:ext cx="176" cy="200"/>
            </a:xfrm>
            <a:prstGeom prst="rect">
              <a:avLst/>
            </a:prstGeom>
            <a:solidFill>
              <a:srgbClr val="3399FF"/>
            </a:solidFill>
            <a:ln w="28575">
              <a:solidFill>
                <a:srgbClr val="00FFFF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000" dirty="0" smtClean="0">
                  <a:solidFill>
                    <a:srgbClr val="FFFFFF"/>
                  </a:solidFill>
                  <a:latin typeface="Helvetica" pitchFamily="34" charset="0"/>
                  <a:cs typeface="+mn-cs"/>
                </a:rPr>
                <a:t>P</a:t>
              </a:r>
              <a:r>
                <a:rPr lang="en-US" sz="1000" baseline="-25000" dirty="0" smtClean="0">
                  <a:solidFill>
                    <a:srgbClr val="FFFFFF"/>
                  </a:solidFill>
                  <a:latin typeface="Helvetica" pitchFamily="34" charset="0"/>
                  <a:cs typeface="+mn-cs"/>
                </a:rPr>
                <a:t>0</a:t>
              </a:r>
              <a:r>
                <a:rPr lang="en-US" sz="1000" baseline="30000" dirty="0" smtClean="0">
                  <a:solidFill>
                    <a:srgbClr val="FFFFFF"/>
                  </a:solidFill>
                  <a:latin typeface="Helvetica" pitchFamily="34" charset="0"/>
                  <a:cs typeface="+mn-cs"/>
                </a:rPr>
                <a:t>M</a:t>
              </a:r>
              <a:endParaRPr lang="en-US" sz="1000" baseline="30000" dirty="0">
                <a:solidFill>
                  <a:srgbClr val="FFFFFF"/>
                </a:solidFill>
                <a:latin typeface="Helvetica" pitchFamily="34" charset="0"/>
                <a:cs typeface="+mn-cs"/>
              </a:endParaRPr>
            </a:p>
          </p:txBody>
        </p:sp>
        <p:cxnSp>
          <p:nvCxnSpPr>
            <p:cNvPr id="68" name="AutoShape 24"/>
            <p:cNvCxnSpPr>
              <a:cxnSpLocks noChangeShapeType="1"/>
              <a:stCxn id="66" idx="4"/>
              <a:endCxn id="67" idx="0"/>
            </p:cNvCxnSpPr>
            <p:nvPr/>
          </p:nvCxnSpPr>
          <p:spPr bwMode="auto">
            <a:xfrm>
              <a:off x="2496" y="3216"/>
              <a:ext cx="0" cy="14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38" name="Group 26"/>
          <p:cNvGrpSpPr>
            <a:grpSpLocks/>
          </p:cNvGrpSpPr>
          <p:nvPr/>
        </p:nvGrpSpPr>
        <p:grpSpPr bwMode="auto">
          <a:xfrm>
            <a:off x="1487542" y="5966653"/>
            <a:ext cx="327090" cy="522305"/>
            <a:chOff x="2016" y="3040"/>
            <a:chExt cx="288" cy="520"/>
          </a:xfrm>
        </p:grpSpPr>
        <p:sp>
          <p:nvSpPr>
            <p:cNvPr id="63" name="Oval 27"/>
            <p:cNvSpPr>
              <a:spLocks noChangeArrowheads="1"/>
            </p:cNvSpPr>
            <p:nvPr/>
          </p:nvSpPr>
          <p:spPr bwMode="auto">
            <a:xfrm>
              <a:off x="2016" y="3040"/>
              <a:ext cx="288" cy="176"/>
            </a:xfrm>
            <a:prstGeom prst="ellipse">
              <a:avLst/>
            </a:prstGeom>
            <a:solidFill>
              <a:srgbClr val="0033CC"/>
            </a:solidFill>
            <a:ln w="28575">
              <a:solidFill>
                <a:srgbClr val="3399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solidFill>
                    <a:srgbClr val="FFFFFF"/>
                  </a:solidFill>
                  <a:latin typeface="Helvetica" pitchFamily="34" charset="0"/>
                  <a:cs typeface="+mn-cs"/>
                </a:rPr>
                <a:t>M</a:t>
              </a:r>
              <a:r>
                <a:rPr lang="en-US" sz="1100" baseline="-25000" dirty="0">
                  <a:solidFill>
                    <a:srgbClr val="FFFFFF"/>
                  </a:solidFill>
                  <a:latin typeface="Helvetica" pitchFamily="34" charset="0"/>
                  <a:cs typeface="+mn-cs"/>
                </a:rPr>
                <a:t>0</a:t>
              </a:r>
              <a:endParaRPr lang="en-US" sz="1100" dirty="0">
                <a:solidFill>
                  <a:srgbClr val="FFFFFF"/>
                </a:solidFill>
                <a:latin typeface="Helvetica" pitchFamily="34" charset="0"/>
                <a:cs typeface="+mn-cs"/>
              </a:endParaRPr>
            </a:p>
          </p:txBody>
        </p:sp>
        <p:sp>
          <p:nvSpPr>
            <p:cNvPr id="64" name="Rectangle 28"/>
            <p:cNvSpPr>
              <a:spLocks noChangeArrowheads="1"/>
            </p:cNvSpPr>
            <p:nvPr/>
          </p:nvSpPr>
          <p:spPr bwMode="auto">
            <a:xfrm>
              <a:off x="2072" y="3360"/>
              <a:ext cx="176" cy="200"/>
            </a:xfrm>
            <a:prstGeom prst="rect">
              <a:avLst/>
            </a:prstGeom>
            <a:solidFill>
              <a:srgbClr val="3399FF"/>
            </a:solidFill>
            <a:ln w="28575">
              <a:solidFill>
                <a:srgbClr val="00FFFF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000" dirty="0" smtClean="0">
                  <a:solidFill>
                    <a:srgbClr val="FFFFFF"/>
                  </a:solidFill>
                  <a:latin typeface="Helvetica" pitchFamily="34" charset="0"/>
                  <a:cs typeface="+mn-cs"/>
                </a:rPr>
                <a:t>P</a:t>
              </a:r>
              <a:r>
                <a:rPr lang="en-US" sz="1000" baseline="-25000" dirty="0" smtClean="0">
                  <a:solidFill>
                    <a:srgbClr val="FFFFFF"/>
                  </a:solidFill>
                  <a:latin typeface="Helvetica" pitchFamily="34" charset="0"/>
                  <a:cs typeface="+mn-cs"/>
                </a:rPr>
                <a:t>0</a:t>
              </a:r>
              <a:r>
                <a:rPr lang="en-US" sz="1000" baseline="30000" dirty="0" smtClean="0">
                  <a:solidFill>
                    <a:srgbClr val="FFFFFF"/>
                  </a:solidFill>
                  <a:latin typeface="Lucida Sans Unicode"/>
                  <a:cs typeface="+mn-cs"/>
                </a:rPr>
                <a:t>1</a:t>
              </a:r>
              <a:endParaRPr lang="en-US" sz="1000" baseline="30000" dirty="0">
                <a:solidFill>
                  <a:srgbClr val="FFFFFF"/>
                </a:solidFill>
                <a:latin typeface="Lucida Sans Unicode"/>
                <a:cs typeface="+mn-cs"/>
              </a:endParaRPr>
            </a:p>
          </p:txBody>
        </p:sp>
        <p:cxnSp>
          <p:nvCxnSpPr>
            <p:cNvPr id="65" name="AutoShape 29"/>
            <p:cNvCxnSpPr>
              <a:cxnSpLocks noChangeShapeType="1"/>
              <a:stCxn id="63" idx="4"/>
              <a:endCxn id="64" idx="0"/>
            </p:cNvCxnSpPr>
            <p:nvPr/>
          </p:nvCxnSpPr>
          <p:spPr bwMode="auto">
            <a:xfrm>
              <a:off x="2160" y="3216"/>
              <a:ext cx="0" cy="14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42" name="Line 20"/>
          <p:cNvSpPr>
            <a:spLocks noChangeShapeType="1"/>
          </p:cNvSpPr>
          <p:nvPr/>
        </p:nvSpPr>
        <p:spPr bwMode="auto">
          <a:xfrm>
            <a:off x="1736542" y="6207716"/>
            <a:ext cx="258946" cy="0"/>
          </a:xfrm>
          <a:prstGeom prst="line">
            <a:avLst/>
          </a:prstGeom>
          <a:noFill/>
          <a:ln w="76200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Lucida Sans Unicode"/>
              <a:cs typeface="+mn-cs"/>
            </a:endParaRPr>
          </a:p>
        </p:txBody>
      </p:sp>
      <p:sp>
        <p:nvSpPr>
          <p:cNvPr id="59" name="Rectangle 17"/>
          <p:cNvSpPr>
            <a:spLocks noChangeArrowheads="1"/>
          </p:cNvSpPr>
          <p:nvPr/>
        </p:nvSpPr>
        <p:spPr bwMode="auto">
          <a:xfrm>
            <a:off x="2706892" y="5680337"/>
            <a:ext cx="685980" cy="2611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solidFill>
                  <a:prstClr val="black"/>
                </a:solidFill>
                <a:latin typeface="Helvetica" pitchFamily="34" charset="0"/>
                <a:cs typeface="+mn-cs"/>
              </a:rPr>
              <a:t>SM net</a:t>
            </a:r>
            <a:r>
              <a:rPr lang="en-US" sz="1050" baseline="-25000" dirty="0">
                <a:solidFill>
                  <a:prstClr val="black"/>
                </a:solidFill>
                <a:latin typeface="Helvetica" pitchFamily="34" charset="0"/>
                <a:cs typeface="+mn-cs"/>
              </a:rPr>
              <a:t>1</a:t>
            </a:r>
          </a:p>
        </p:txBody>
      </p:sp>
      <p:sp>
        <p:nvSpPr>
          <p:cNvPr id="44" name="Rectangle 46"/>
          <p:cNvSpPr>
            <a:spLocks noChangeArrowheads="1"/>
          </p:cNvSpPr>
          <p:nvPr/>
        </p:nvSpPr>
        <p:spPr bwMode="auto">
          <a:xfrm>
            <a:off x="2614185" y="5894334"/>
            <a:ext cx="854067" cy="72319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Lucida Sans Unicode"/>
              <a:cs typeface="+mn-cs"/>
            </a:endParaRPr>
          </a:p>
        </p:txBody>
      </p:sp>
      <p:grpSp>
        <p:nvGrpSpPr>
          <p:cNvPr id="43" name="Group 21"/>
          <p:cNvGrpSpPr>
            <a:grpSpLocks/>
          </p:cNvGrpSpPr>
          <p:nvPr/>
        </p:nvGrpSpPr>
        <p:grpSpPr bwMode="auto">
          <a:xfrm>
            <a:off x="3086648" y="5966653"/>
            <a:ext cx="327090" cy="522305"/>
            <a:chOff x="2352" y="3040"/>
            <a:chExt cx="288" cy="520"/>
          </a:xfrm>
        </p:grpSpPr>
        <p:sp>
          <p:nvSpPr>
            <p:cNvPr id="54" name="Oval 22"/>
            <p:cNvSpPr>
              <a:spLocks noChangeArrowheads="1"/>
            </p:cNvSpPr>
            <p:nvPr/>
          </p:nvSpPr>
          <p:spPr bwMode="auto">
            <a:xfrm>
              <a:off x="2352" y="3040"/>
              <a:ext cx="288" cy="176"/>
            </a:xfrm>
            <a:prstGeom prst="ellipse">
              <a:avLst/>
            </a:prstGeom>
            <a:solidFill>
              <a:srgbClr val="0033CC"/>
            </a:solidFill>
            <a:ln w="28575">
              <a:solidFill>
                <a:srgbClr val="3399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solidFill>
                    <a:srgbClr val="FFFFFF"/>
                  </a:solidFill>
                  <a:latin typeface="Helvetica" pitchFamily="34" charset="0"/>
                  <a:cs typeface="+mn-cs"/>
                </a:rPr>
                <a:t>M</a:t>
              </a:r>
              <a:r>
                <a:rPr lang="en-US" sz="1100" baseline="-25000" dirty="0">
                  <a:solidFill>
                    <a:srgbClr val="FFFFFF"/>
                  </a:solidFill>
                  <a:latin typeface="Helvetica" pitchFamily="34" charset="0"/>
                  <a:cs typeface="+mn-cs"/>
                </a:rPr>
                <a:t>0</a:t>
              </a:r>
              <a:endParaRPr lang="en-US" sz="1100" dirty="0">
                <a:solidFill>
                  <a:srgbClr val="FFFFFF"/>
                </a:solidFill>
                <a:latin typeface="Helvetica" pitchFamily="34" charset="0"/>
                <a:cs typeface="+mn-cs"/>
              </a:endParaRPr>
            </a:p>
          </p:txBody>
        </p:sp>
        <p:sp>
          <p:nvSpPr>
            <p:cNvPr id="55" name="Rectangle 23"/>
            <p:cNvSpPr>
              <a:spLocks noChangeArrowheads="1"/>
            </p:cNvSpPr>
            <p:nvPr/>
          </p:nvSpPr>
          <p:spPr bwMode="auto">
            <a:xfrm>
              <a:off x="2408" y="3360"/>
              <a:ext cx="176" cy="200"/>
            </a:xfrm>
            <a:prstGeom prst="rect">
              <a:avLst/>
            </a:prstGeom>
            <a:solidFill>
              <a:srgbClr val="3399FF"/>
            </a:solidFill>
            <a:ln w="28575">
              <a:solidFill>
                <a:srgbClr val="00FFFF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200" baseline="-25000" dirty="0">
                <a:solidFill>
                  <a:srgbClr val="FFFFFF"/>
                </a:solidFill>
                <a:latin typeface="Lucida Sans Unicode"/>
                <a:cs typeface="+mn-cs"/>
              </a:endParaRPr>
            </a:p>
          </p:txBody>
        </p:sp>
        <p:cxnSp>
          <p:nvCxnSpPr>
            <p:cNvPr id="56" name="AutoShape 24"/>
            <p:cNvCxnSpPr>
              <a:cxnSpLocks noChangeShapeType="1"/>
              <a:stCxn id="54" idx="4"/>
              <a:endCxn id="55" idx="0"/>
            </p:cNvCxnSpPr>
            <p:nvPr/>
          </p:nvCxnSpPr>
          <p:spPr bwMode="auto">
            <a:xfrm>
              <a:off x="2496" y="3216"/>
              <a:ext cx="0" cy="14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45" name="Group 26"/>
          <p:cNvGrpSpPr>
            <a:grpSpLocks/>
          </p:cNvGrpSpPr>
          <p:nvPr/>
        </p:nvGrpSpPr>
        <p:grpSpPr bwMode="auto">
          <a:xfrm>
            <a:off x="2705043" y="5966653"/>
            <a:ext cx="327090" cy="522305"/>
            <a:chOff x="2016" y="3040"/>
            <a:chExt cx="288" cy="520"/>
          </a:xfrm>
        </p:grpSpPr>
        <p:sp>
          <p:nvSpPr>
            <p:cNvPr id="51" name="Oval 27"/>
            <p:cNvSpPr>
              <a:spLocks noChangeArrowheads="1"/>
            </p:cNvSpPr>
            <p:nvPr/>
          </p:nvSpPr>
          <p:spPr bwMode="auto">
            <a:xfrm>
              <a:off x="2016" y="3040"/>
              <a:ext cx="288" cy="176"/>
            </a:xfrm>
            <a:prstGeom prst="ellipse">
              <a:avLst/>
            </a:prstGeom>
            <a:solidFill>
              <a:srgbClr val="0033CC"/>
            </a:solidFill>
            <a:ln w="28575">
              <a:solidFill>
                <a:srgbClr val="3399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solidFill>
                    <a:srgbClr val="FFFFFF"/>
                  </a:solidFill>
                  <a:latin typeface="Helvetica" pitchFamily="34" charset="0"/>
                  <a:cs typeface="+mn-cs"/>
                </a:rPr>
                <a:t>M</a:t>
              </a:r>
              <a:r>
                <a:rPr lang="en-US" sz="1100" baseline="-25000" dirty="0">
                  <a:solidFill>
                    <a:srgbClr val="FFFFFF"/>
                  </a:solidFill>
                  <a:latin typeface="Helvetica" pitchFamily="34" charset="0"/>
                  <a:cs typeface="+mn-cs"/>
                </a:rPr>
                <a:t>0</a:t>
              </a:r>
              <a:endParaRPr lang="en-US" sz="1100" dirty="0">
                <a:solidFill>
                  <a:srgbClr val="FFFFFF"/>
                </a:solidFill>
                <a:latin typeface="Helvetica" pitchFamily="34" charset="0"/>
                <a:cs typeface="+mn-cs"/>
              </a:endParaRPr>
            </a:p>
          </p:txBody>
        </p:sp>
        <p:sp>
          <p:nvSpPr>
            <p:cNvPr id="52" name="Rectangle 28"/>
            <p:cNvSpPr>
              <a:spLocks noChangeArrowheads="1"/>
            </p:cNvSpPr>
            <p:nvPr/>
          </p:nvSpPr>
          <p:spPr bwMode="auto">
            <a:xfrm>
              <a:off x="2072" y="3360"/>
              <a:ext cx="176" cy="200"/>
            </a:xfrm>
            <a:prstGeom prst="rect">
              <a:avLst/>
            </a:prstGeom>
            <a:solidFill>
              <a:srgbClr val="3399FF"/>
            </a:solidFill>
            <a:ln w="28575">
              <a:solidFill>
                <a:srgbClr val="00FFFF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100" baseline="-25000" dirty="0">
                <a:solidFill>
                  <a:srgbClr val="FFFFFF"/>
                </a:solidFill>
                <a:latin typeface="Lucida Sans Unicode"/>
                <a:cs typeface="+mn-cs"/>
              </a:endParaRPr>
            </a:p>
          </p:txBody>
        </p:sp>
        <p:cxnSp>
          <p:nvCxnSpPr>
            <p:cNvPr id="53" name="AutoShape 29"/>
            <p:cNvCxnSpPr>
              <a:cxnSpLocks noChangeShapeType="1"/>
              <a:stCxn id="51" idx="4"/>
              <a:endCxn id="52" idx="0"/>
            </p:cNvCxnSpPr>
            <p:nvPr/>
          </p:nvCxnSpPr>
          <p:spPr bwMode="auto">
            <a:xfrm>
              <a:off x="2160" y="3216"/>
              <a:ext cx="0" cy="14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47" name="Line 20"/>
          <p:cNvSpPr>
            <a:spLocks noChangeShapeType="1"/>
          </p:cNvSpPr>
          <p:nvPr/>
        </p:nvSpPr>
        <p:spPr bwMode="auto">
          <a:xfrm>
            <a:off x="2954043" y="6207716"/>
            <a:ext cx="258946" cy="0"/>
          </a:xfrm>
          <a:prstGeom prst="line">
            <a:avLst/>
          </a:prstGeom>
          <a:noFill/>
          <a:ln w="76200" cap="rnd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Lucida Sans Unicode"/>
              <a:cs typeface="+mn-cs"/>
            </a:endParaRPr>
          </a:p>
        </p:txBody>
      </p:sp>
      <p:sp>
        <p:nvSpPr>
          <p:cNvPr id="48" name="Rectangle 9"/>
          <p:cNvSpPr>
            <a:spLocks noChangeArrowheads="1"/>
          </p:cNvSpPr>
          <p:nvPr/>
        </p:nvSpPr>
        <p:spPr bwMode="auto">
          <a:xfrm>
            <a:off x="906050" y="4640802"/>
            <a:ext cx="2980150" cy="207314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Lucida Sans Unicode"/>
              <a:cs typeface="+mn-cs"/>
            </a:endParaRPr>
          </a:p>
        </p:txBody>
      </p:sp>
      <p:sp>
        <p:nvSpPr>
          <p:cNvPr id="49" name="Rectangle 23"/>
          <p:cNvSpPr>
            <a:spLocks noChangeArrowheads="1"/>
          </p:cNvSpPr>
          <p:nvPr/>
        </p:nvSpPr>
        <p:spPr bwMode="auto">
          <a:xfrm>
            <a:off x="3144562" y="6284463"/>
            <a:ext cx="199888" cy="200887"/>
          </a:xfrm>
          <a:prstGeom prst="rect">
            <a:avLst/>
          </a:prstGeom>
          <a:solidFill>
            <a:srgbClr val="3399FF"/>
          </a:solidFill>
          <a:ln w="28575">
            <a:solidFill>
              <a:srgbClr val="00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000" dirty="0" smtClean="0">
                <a:solidFill>
                  <a:srgbClr val="FFFFFF"/>
                </a:solidFill>
                <a:latin typeface="Helvetica" pitchFamily="34" charset="0"/>
                <a:cs typeface="+mn-cs"/>
              </a:rPr>
              <a:t>P</a:t>
            </a:r>
            <a:r>
              <a:rPr lang="en-US" sz="1000" baseline="-25000" dirty="0" smtClean="0">
                <a:solidFill>
                  <a:srgbClr val="FFFFFF"/>
                </a:solidFill>
                <a:latin typeface="Helvetica" pitchFamily="34" charset="0"/>
                <a:cs typeface="+mn-cs"/>
              </a:rPr>
              <a:t>0</a:t>
            </a:r>
            <a:r>
              <a:rPr lang="en-US" sz="1000" baseline="30000" dirty="0" smtClean="0">
                <a:solidFill>
                  <a:srgbClr val="FFFFFF"/>
                </a:solidFill>
                <a:latin typeface="Helvetica" pitchFamily="34" charset="0"/>
                <a:cs typeface="+mn-cs"/>
              </a:rPr>
              <a:t>M</a:t>
            </a:r>
            <a:endParaRPr lang="en-US" sz="1000" baseline="30000" dirty="0">
              <a:solidFill>
                <a:srgbClr val="FFFFFF"/>
              </a:solidFill>
              <a:latin typeface="Helvetica" pitchFamily="34" charset="0"/>
              <a:cs typeface="+mn-cs"/>
            </a:endParaRPr>
          </a:p>
        </p:txBody>
      </p:sp>
      <p:sp>
        <p:nvSpPr>
          <p:cNvPr id="50" name="Rectangle 23"/>
          <p:cNvSpPr>
            <a:spLocks noChangeArrowheads="1"/>
          </p:cNvSpPr>
          <p:nvPr/>
        </p:nvSpPr>
        <p:spPr bwMode="auto">
          <a:xfrm>
            <a:off x="2763562" y="6284463"/>
            <a:ext cx="199888" cy="200887"/>
          </a:xfrm>
          <a:prstGeom prst="rect">
            <a:avLst/>
          </a:prstGeom>
          <a:solidFill>
            <a:srgbClr val="3399FF"/>
          </a:solidFill>
          <a:ln w="28575">
            <a:solidFill>
              <a:srgbClr val="00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000" dirty="0" smtClean="0">
                <a:solidFill>
                  <a:srgbClr val="FFFFFF"/>
                </a:solidFill>
                <a:latin typeface="Helvetica" pitchFamily="34" charset="0"/>
                <a:cs typeface="+mn-cs"/>
              </a:rPr>
              <a:t>P</a:t>
            </a:r>
            <a:r>
              <a:rPr lang="en-US" sz="1000" baseline="-25000" dirty="0" smtClean="0">
                <a:solidFill>
                  <a:srgbClr val="FFFFFF"/>
                </a:solidFill>
                <a:latin typeface="Helvetica" pitchFamily="34" charset="0"/>
                <a:cs typeface="+mn-cs"/>
              </a:rPr>
              <a:t>0</a:t>
            </a:r>
            <a:r>
              <a:rPr lang="en-US" sz="1000" baseline="30000" dirty="0" smtClean="0">
                <a:solidFill>
                  <a:srgbClr val="FFFFFF"/>
                </a:solidFill>
                <a:latin typeface="Helvetica" pitchFamily="34" charset="0"/>
                <a:cs typeface="+mn-cs"/>
              </a:rPr>
              <a:t>1</a:t>
            </a:r>
            <a:endParaRPr lang="en-US" sz="1000" baseline="30000" dirty="0">
              <a:solidFill>
                <a:srgbClr val="FFFFFF"/>
              </a:solidFill>
              <a:latin typeface="Helvetica" pitchFamily="34" charset="0"/>
              <a:cs typeface="+mn-cs"/>
            </a:endParaRPr>
          </a:p>
        </p:txBody>
      </p:sp>
      <p:sp>
        <p:nvSpPr>
          <p:cNvPr id="277" name="Arc 276"/>
          <p:cNvSpPr/>
          <p:nvPr/>
        </p:nvSpPr>
        <p:spPr>
          <a:xfrm>
            <a:off x="3325092" y="5486401"/>
            <a:ext cx="118752" cy="403760"/>
          </a:xfrm>
          <a:prstGeom prst="arc">
            <a:avLst>
              <a:gd name="adj1" fmla="val 5189183"/>
              <a:gd name="adj2" fmla="val 15524715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itle 27"/>
          <p:cNvSpPr txBox="1">
            <a:spLocks/>
          </p:cNvSpPr>
          <p:nvPr/>
        </p:nvSpPr>
        <p:spPr>
          <a:xfrm>
            <a:off x="0" y="46038"/>
            <a:ext cx="9144000" cy="715962"/>
          </a:xfrm>
          <a:prstGeom prst="rect">
            <a:avLst/>
          </a:prstGeo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 sz="2800" b="1" dirty="0">
              <a:solidFill>
                <a:srgbClr val="1F497D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Helvetica" pitchFamily="34" charset="0"/>
              <a:cs typeface="+mn-cs"/>
            </a:endParaRPr>
          </a:p>
        </p:txBody>
      </p:sp>
      <p:grpSp>
        <p:nvGrpSpPr>
          <p:cNvPr id="46" name="Group 86"/>
          <p:cNvGrpSpPr/>
          <p:nvPr/>
        </p:nvGrpSpPr>
        <p:grpSpPr>
          <a:xfrm>
            <a:off x="4495801" y="1170715"/>
            <a:ext cx="4038599" cy="4876800"/>
            <a:chOff x="25603200" y="922750"/>
            <a:chExt cx="7313044" cy="8830850"/>
          </a:xfrm>
        </p:grpSpPr>
        <p:sp>
          <p:nvSpPr>
            <p:cNvPr id="88" name="Oval 87"/>
            <p:cNvSpPr/>
            <p:nvPr/>
          </p:nvSpPr>
          <p:spPr>
            <a:xfrm>
              <a:off x="28963717" y="8601750"/>
              <a:ext cx="104172" cy="9598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89" name="Oval 88"/>
            <p:cNvSpPr/>
            <p:nvPr/>
          </p:nvSpPr>
          <p:spPr>
            <a:xfrm>
              <a:off x="29156628" y="8827762"/>
              <a:ext cx="104172" cy="9598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0" name="Oval 89"/>
            <p:cNvSpPr/>
            <p:nvPr/>
          </p:nvSpPr>
          <p:spPr>
            <a:xfrm>
              <a:off x="29797094" y="8601750"/>
              <a:ext cx="104172" cy="9598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1" name="Oval 90"/>
            <p:cNvSpPr/>
            <p:nvPr/>
          </p:nvSpPr>
          <p:spPr>
            <a:xfrm>
              <a:off x="29994828" y="8827762"/>
              <a:ext cx="104172" cy="9598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>
            <a:xfrm>
              <a:off x="28130339" y="3322438"/>
              <a:ext cx="2500132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28130339" y="3514413"/>
              <a:ext cx="2500132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28130339" y="3706388"/>
              <a:ext cx="2500132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28130339" y="3898363"/>
              <a:ext cx="2500132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28130339" y="4090338"/>
              <a:ext cx="2500132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28130339" y="4282313"/>
              <a:ext cx="2500132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98" name="TextBox 97"/>
            <p:cNvSpPr txBox="1"/>
            <p:nvPr/>
          </p:nvSpPr>
          <p:spPr>
            <a:xfrm>
              <a:off x="28117801" y="3177650"/>
              <a:ext cx="2514601" cy="10589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 dirty="0" smtClean="0">
                  <a:solidFill>
                    <a:prstClr val="black"/>
                  </a:solidFill>
                  <a:latin typeface="Helvetica" pitchFamily="34" charset="0"/>
                  <a:cs typeface="+mn-cs"/>
                </a:rPr>
                <a:t>GPU  Global Memory</a:t>
              </a:r>
              <a:endParaRPr lang="en-US" sz="1600" b="1" dirty="0">
                <a:solidFill>
                  <a:prstClr val="black"/>
                </a:solidFill>
                <a:latin typeface="Helvetica" pitchFamily="34" charset="0"/>
                <a:cs typeface="+mn-cs"/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28130339" y="3130463"/>
              <a:ext cx="2500132" cy="1343825"/>
            </a:xfrm>
            <a:prstGeom prst="rect">
              <a:avLst/>
            </a:prstGeom>
            <a:noFill/>
            <a:ln w="57150">
              <a:solidFill>
                <a:srgbClr val="CC66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cxnSp>
          <p:nvCxnSpPr>
            <p:cNvPr id="100" name="Straight Connector 99"/>
            <p:cNvCxnSpPr/>
            <p:nvPr/>
          </p:nvCxnSpPr>
          <p:spPr>
            <a:xfrm rot="16200000" flipH="1">
              <a:off x="28952675" y="8197338"/>
              <a:ext cx="2591663" cy="520861"/>
            </a:xfrm>
            <a:prstGeom prst="line">
              <a:avLst/>
            </a:prstGeom>
            <a:ln w="28575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16200000" flipH="1">
              <a:off x="28509485" y="5505434"/>
              <a:ext cx="1928963" cy="1402467"/>
            </a:xfrm>
            <a:prstGeom prst="line">
              <a:avLst/>
            </a:prstGeom>
            <a:ln w="28575">
              <a:solidFill>
                <a:srgbClr val="66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flipV="1">
              <a:off x="30175200" y="7161938"/>
              <a:ext cx="594167" cy="9212"/>
            </a:xfrm>
            <a:prstGeom prst="line">
              <a:avLst/>
            </a:prstGeom>
            <a:ln w="28575">
              <a:solidFill>
                <a:srgbClr val="66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28772734" y="5242188"/>
              <a:ext cx="1996633" cy="0"/>
            </a:xfrm>
            <a:prstGeom prst="line">
              <a:avLst/>
            </a:prstGeom>
            <a:ln w="28575">
              <a:solidFill>
                <a:srgbClr val="66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5400000">
              <a:off x="29809492" y="6202063"/>
              <a:ext cx="1919750" cy="0"/>
            </a:xfrm>
            <a:prstGeom prst="line">
              <a:avLst/>
            </a:prstGeom>
            <a:ln w="28575">
              <a:solidFill>
                <a:srgbClr val="66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Oval 104"/>
            <p:cNvSpPr/>
            <p:nvPr/>
          </p:nvSpPr>
          <p:spPr>
            <a:xfrm>
              <a:off x="28130339" y="922750"/>
              <a:ext cx="2500132" cy="1151850"/>
            </a:xfrm>
            <a:prstGeom prst="ellipse">
              <a:avLst/>
            </a:prstGeom>
            <a:solidFill>
              <a:srgbClr val="C00000"/>
            </a:solidFill>
            <a:ln w="28575">
              <a:solidFill>
                <a:schemeClr val="accent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8755372" y="1210712"/>
              <a:ext cx="1354237" cy="668782"/>
            </a:xfrm>
            <a:custGeom>
              <a:avLst/>
              <a:gdLst>
                <a:gd name="connsiteX0" fmla="*/ 0 w 1188720"/>
                <a:gd name="connsiteY0" fmla="*/ 0 h 523220"/>
                <a:gd name="connsiteX1" fmla="*/ 1188720 w 1188720"/>
                <a:gd name="connsiteY1" fmla="*/ 0 h 523220"/>
                <a:gd name="connsiteX2" fmla="*/ 1188720 w 1188720"/>
                <a:gd name="connsiteY2" fmla="*/ 523220 h 523220"/>
                <a:gd name="connsiteX3" fmla="*/ 0 w 1188720"/>
                <a:gd name="connsiteY3" fmla="*/ 523220 h 523220"/>
                <a:gd name="connsiteX4" fmla="*/ 0 w 1188720"/>
                <a:gd name="connsiteY4" fmla="*/ 0 h 523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720" h="523220">
                  <a:moveTo>
                    <a:pt x="0" y="0"/>
                  </a:moveTo>
                  <a:lnTo>
                    <a:pt x="1188720" y="0"/>
                  </a:lnTo>
                  <a:lnTo>
                    <a:pt x="1188720" y="523220"/>
                  </a:lnTo>
                  <a:lnTo>
                    <a:pt x="0" y="523220"/>
                  </a:lnTo>
                  <a:lnTo>
                    <a:pt x="0" y="0"/>
                  </a:lnTo>
                  <a:close/>
                </a:path>
              </a:pathLst>
            </a:custGeom>
            <a:noFill/>
          </p:spPr>
          <p:txBody>
            <a:bodyPr wrap="square" rtlCol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b="1" dirty="0" smtClean="0">
                  <a:solidFill>
                    <a:prstClr val="white"/>
                  </a:solidFill>
                  <a:latin typeface="Helvetica" pitchFamily="34" charset="0"/>
                  <a:cs typeface="+mn-cs"/>
                </a:rPr>
                <a:t>CPU</a:t>
              </a:r>
              <a:endParaRPr lang="en-US" b="1" dirty="0">
                <a:solidFill>
                  <a:prstClr val="white"/>
                </a:solidFill>
                <a:latin typeface="Helvetica" pitchFamily="34" charset="0"/>
                <a:cs typeface="+mn-cs"/>
              </a:endParaRPr>
            </a:p>
          </p:txBody>
        </p:sp>
        <p:cxnSp>
          <p:nvCxnSpPr>
            <p:cNvPr id="107" name="Straight Connector 106"/>
            <p:cNvCxnSpPr/>
            <p:nvPr/>
          </p:nvCxnSpPr>
          <p:spPr>
            <a:xfrm>
              <a:off x="28130339" y="5434163"/>
              <a:ext cx="729205" cy="0"/>
            </a:xfrm>
            <a:prstGeom prst="line">
              <a:avLst/>
            </a:prstGeom>
            <a:ln w="19050">
              <a:solidFill>
                <a:srgbClr val="5DA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28130339" y="5626138"/>
              <a:ext cx="833377" cy="0"/>
            </a:xfrm>
            <a:prstGeom prst="line">
              <a:avLst/>
            </a:prstGeom>
            <a:ln w="19050">
              <a:solidFill>
                <a:srgbClr val="5DA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28130339" y="5818113"/>
              <a:ext cx="937549" cy="0"/>
            </a:xfrm>
            <a:prstGeom prst="line">
              <a:avLst/>
            </a:prstGeom>
            <a:ln w="19050">
              <a:solidFill>
                <a:srgbClr val="5DA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28130339" y="6010088"/>
              <a:ext cx="1145894" cy="0"/>
            </a:xfrm>
            <a:prstGeom prst="line">
              <a:avLst/>
            </a:prstGeom>
            <a:ln w="19050">
              <a:solidFill>
                <a:srgbClr val="5DA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29901266" y="6969963"/>
              <a:ext cx="729205" cy="0"/>
            </a:xfrm>
            <a:prstGeom prst="line">
              <a:avLst/>
            </a:prstGeom>
            <a:ln w="190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10800000">
              <a:off x="29797094" y="6777988"/>
              <a:ext cx="833377" cy="0"/>
            </a:xfrm>
            <a:prstGeom prst="line">
              <a:avLst/>
            </a:prstGeom>
            <a:ln w="19050">
              <a:solidFill>
                <a:srgbClr val="5DA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10800000">
              <a:off x="29692922" y="6586013"/>
              <a:ext cx="937549" cy="0"/>
            </a:xfrm>
            <a:prstGeom prst="line">
              <a:avLst/>
            </a:prstGeom>
            <a:ln w="19050">
              <a:solidFill>
                <a:srgbClr val="5DA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10800000">
              <a:off x="29484577" y="6394038"/>
              <a:ext cx="1145894" cy="0"/>
            </a:xfrm>
            <a:prstGeom prst="line">
              <a:avLst/>
            </a:prstGeom>
            <a:ln w="19050">
              <a:solidFill>
                <a:srgbClr val="5DA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rot="16200000" flipH="1">
              <a:off x="28516518" y="5577030"/>
              <a:ext cx="1727775" cy="1250066"/>
            </a:xfrm>
            <a:prstGeom prst="line">
              <a:avLst/>
            </a:prstGeom>
            <a:ln w="57150">
              <a:solidFill>
                <a:srgbClr val="3366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Rectangle 115"/>
            <p:cNvSpPr/>
            <p:nvPr/>
          </p:nvSpPr>
          <p:spPr>
            <a:xfrm>
              <a:off x="28130339" y="5338175"/>
              <a:ext cx="2500132" cy="1727775"/>
            </a:xfrm>
            <a:prstGeom prst="rect">
              <a:avLst/>
            </a:prstGeom>
            <a:noFill/>
            <a:ln w="57150">
              <a:solidFill>
                <a:srgbClr val="33660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cxnSp>
          <p:nvCxnSpPr>
            <p:cNvPr id="117" name="Straight Arrow Connector 116"/>
            <p:cNvCxnSpPr/>
            <p:nvPr/>
          </p:nvCxnSpPr>
          <p:spPr>
            <a:xfrm rot="16200000" flipH="1">
              <a:off x="28397465" y="7319685"/>
              <a:ext cx="767900" cy="260430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Arrow Connector 117"/>
            <p:cNvCxnSpPr/>
            <p:nvPr/>
          </p:nvCxnSpPr>
          <p:spPr>
            <a:xfrm rot="16200000" flipH="1">
              <a:off x="29230843" y="7319685"/>
              <a:ext cx="767900" cy="260430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/>
            <p:nvPr/>
          </p:nvCxnSpPr>
          <p:spPr>
            <a:xfrm rot="16200000" flipH="1">
              <a:off x="28238229" y="7895610"/>
              <a:ext cx="1919750" cy="260430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Arrow Connector 119"/>
            <p:cNvCxnSpPr/>
            <p:nvPr/>
          </p:nvCxnSpPr>
          <p:spPr>
            <a:xfrm rot="16200000" flipH="1">
              <a:off x="29071606" y="7895610"/>
              <a:ext cx="1919750" cy="260430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Elbow Connector 120"/>
            <p:cNvCxnSpPr/>
            <p:nvPr/>
          </p:nvCxnSpPr>
          <p:spPr>
            <a:xfrm rot="5400000" flipH="1" flipV="1">
              <a:off x="28631478" y="7762791"/>
              <a:ext cx="2591663" cy="1197980"/>
            </a:xfrm>
            <a:prstGeom prst="bentConnector3">
              <a:avLst>
                <a:gd name="adj1" fmla="val -11111"/>
              </a:avLst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Elbow Connector 121"/>
            <p:cNvCxnSpPr/>
            <p:nvPr/>
          </p:nvCxnSpPr>
          <p:spPr>
            <a:xfrm rot="5400000" flipH="1" flipV="1">
              <a:off x="28996080" y="8231566"/>
              <a:ext cx="2591663" cy="260430"/>
            </a:xfrm>
            <a:prstGeom prst="bentConnector3">
              <a:avLst>
                <a:gd name="adj1" fmla="val -8148"/>
              </a:avLst>
            </a:prstGeom>
            <a:ln w="127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Elbow Connector 122"/>
            <p:cNvCxnSpPr/>
            <p:nvPr/>
          </p:nvCxnSpPr>
          <p:spPr>
            <a:xfrm rot="5400000" flipH="1" flipV="1">
              <a:off x="29207403" y="7603555"/>
              <a:ext cx="1439813" cy="364603"/>
            </a:xfrm>
            <a:prstGeom prst="bentConnector3">
              <a:avLst>
                <a:gd name="adj1" fmla="val -10667"/>
              </a:avLst>
            </a:prstGeom>
            <a:ln w="1270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Elbow Connector 123"/>
            <p:cNvCxnSpPr/>
            <p:nvPr/>
          </p:nvCxnSpPr>
          <p:spPr>
            <a:xfrm rot="5400000" flipH="1" flipV="1">
              <a:off x="28842800" y="7134780"/>
              <a:ext cx="1439813" cy="1302152"/>
            </a:xfrm>
            <a:prstGeom prst="bentConnector3">
              <a:avLst>
                <a:gd name="adj1" fmla="val -20000"/>
              </a:avLst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Down Arrow 124"/>
            <p:cNvSpPr/>
            <p:nvPr/>
          </p:nvSpPr>
          <p:spPr>
            <a:xfrm>
              <a:off x="28879800" y="2116263"/>
              <a:ext cx="225706" cy="863888"/>
            </a:xfrm>
            <a:prstGeom prst="downArrow">
              <a:avLst/>
            </a:prstGeom>
            <a:solidFill>
              <a:schemeClr val="tx1">
                <a:lumMod val="95000"/>
                <a:lumOff val="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26" name="Down Arrow 125"/>
            <p:cNvSpPr/>
            <p:nvPr/>
          </p:nvSpPr>
          <p:spPr>
            <a:xfrm>
              <a:off x="28270200" y="4604312"/>
              <a:ext cx="236316" cy="585638"/>
            </a:xfrm>
            <a:prstGeom prst="downArrow">
              <a:avLst/>
            </a:prstGeom>
            <a:solidFill>
              <a:schemeClr val="tx1">
                <a:lumMod val="95000"/>
                <a:lumOff val="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25979507" y="8217800"/>
              <a:ext cx="2808589" cy="11703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b="1" dirty="0" smtClean="0">
                  <a:solidFill>
                    <a:srgbClr val="3399FF"/>
                  </a:solidFill>
                  <a:latin typeface="Helvetica" pitchFamily="34" charset="0"/>
                  <a:cs typeface="+mn-cs"/>
                </a:rPr>
                <a:t>Compute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b="1" dirty="0" smtClean="0">
                  <a:solidFill>
                    <a:srgbClr val="3399FF"/>
                  </a:solidFill>
                  <a:latin typeface="Helvetica" pitchFamily="34" charset="0"/>
                  <a:cs typeface="+mn-cs"/>
                </a:rPr>
                <a:t>Units</a:t>
              </a:r>
              <a:endParaRPr lang="en-US" b="1" dirty="0">
                <a:solidFill>
                  <a:srgbClr val="3399FF"/>
                </a:solidFill>
                <a:latin typeface="Helvetica" pitchFamily="34" charset="0"/>
                <a:cs typeface="+mn-cs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25603200" y="2362562"/>
              <a:ext cx="3256345" cy="5573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dirty="0" err="1" smtClean="0">
                  <a:solidFill>
                    <a:prstClr val="black"/>
                  </a:solidFill>
                  <a:latin typeface="Helvetica" pitchFamily="34" charset="0"/>
                  <a:cs typeface="+mn-cs"/>
                </a:rPr>
                <a:t>PCIe</a:t>
              </a:r>
              <a:r>
                <a:rPr lang="en-US" sz="1400" b="1" dirty="0" smtClean="0">
                  <a:solidFill>
                    <a:prstClr val="black"/>
                  </a:solidFill>
                  <a:latin typeface="Helvetica" pitchFamily="34" charset="0"/>
                  <a:cs typeface="+mn-cs"/>
                </a:rPr>
                <a:t> Connection</a:t>
              </a:r>
              <a:endParaRPr lang="en-US" sz="1400" b="1" dirty="0">
                <a:solidFill>
                  <a:prstClr val="black"/>
                </a:solidFill>
                <a:latin typeface="Helvetica" pitchFamily="34" charset="0"/>
                <a:cs typeface="+mn-cs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30543658" y="3322439"/>
              <a:ext cx="2372586" cy="6687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b="1" dirty="0" smtClean="0">
                  <a:solidFill>
                    <a:srgbClr val="CC66FF"/>
                  </a:solidFill>
                  <a:latin typeface="Helvetica" pitchFamily="34" charset="0"/>
                  <a:cs typeface="+mn-cs"/>
                </a:rPr>
                <a:t>Station 1</a:t>
              </a:r>
              <a:endParaRPr lang="en-US" b="1" dirty="0">
                <a:solidFill>
                  <a:srgbClr val="CC66FF"/>
                </a:solidFill>
                <a:latin typeface="Helvetica" pitchFamily="34" charset="0"/>
                <a:cs typeface="+mn-cs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30708532" y="7545887"/>
              <a:ext cx="2083443" cy="19506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 dirty="0" smtClean="0">
                  <a:solidFill>
                    <a:prstClr val="black">
                      <a:lumMod val="85000"/>
                      <a:lumOff val="15000"/>
                    </a:prstClr>
                  </a:solidFill>
                  <a:latin typeface="Helvetica" pitchFamily="34" charset="0"/>
                  <a:cs typeface="+mn-cs"/>
                </a:rPr>
                <a:t>Depends on   </a:t>
              </a:r>
              <a:r>
                <a:rPr lang="en-US" sz="1600" b="1" dirty="0" err="1" smtClean="0">
                  <a:solidFill>
                    <a:prstClr val="black">
                      <a:lumMod val="85000"/>
                      <a:lumOff val="15000"/>
                    </a:prstClr>
                  </a:solidFill>
                  <a:latin typeface="Helvetica" pitchFamily="34" charset="0"/>
                  <a:cs typeface="+mn-cs"/>
                </a:rPr>
                <a:t>shader</a:t>
              </a:r>
              <a:r>
                <a:rPr lang="en-US" sz="1600" b="1" dirty="0" smtClean="0">
                  <a:solidFill>
                    <a:prstClr val="black">
                      <a:lumMod val="85000"/>
                      <a:lumOff val="15000"/>
                    </a:prstClr>
                  </a:solidFill>
                  <a:latin typeface="Helvetica" pitchFamily="34" charset="0"/>
                  <a:cs typeface="+mn-cs"/>
                </a:rPr>
                <a:t> clock rate</a:t>
              </a:r>
              <a:endPara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itchFamily="34" charset="0"/>
                <a:cs typeface="+mn-cs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30769364" y="5914100"/>
              <a:ext cx="2146879" cy="6687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b="1" dirty="0" smtClean="0">
                  <a:solidFill>
                    <a:srgbClr val="6600CC"/>
                  </a:solidFill>
                  <a:latin typeface="Helvetica" pitchFamily="34" charset="0"/>
                  <a:cs typeface="+mn-cs"/>
                </a:rPr>
                <a:t>Station 3</a:t>
              </a:r>
              <a:endParaRPr lang="en-US" b="1" dirty="0">
                <a:solidFill>
                  <a:srgbClr val="6600CC"/>
                </a:solidFill>
                <a:latin typeface="Helvetica" pitchFamily="34" charset="0"/>
                <a:cs typeface="+mn-cs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25741180" y="5914100"/>
              <a:ext cx="2250260" cy="6687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b="1" dirty="0" smtClean="0">
                  <a:solidFill>
                    <a:srgbClr val="8064A2">
                      <a:lumMod val="50000"/>
                    </a:srgbClr>
                  </a:solidFill>
                  <a:latin typeface="Helvetica" pitchFamily="34" charset="0"/>
                  <a:cs typeface="+mn-cs"/>
                </a:rPr>
                <a:t>Station 2</a:t>
              </a:r>
              <a:endParaRPr lang="en-US" b="1" dirty="0">
                <a:solidFill>
                  <a:srgbClr val="8064A2">
                    <a:lumMod val="50000"/>
                  </a:srgbClr>
                </a:solidFill>
                <a:latin typeface="Helvetica" pitchFamily="34" charset="0"/>
                <a:cs typeface="+mn-cs"/>
              </a:endParaRPr>
            </a:p>
          </p:txBody>
        </p:sp>
        <p:cxnSp>
          <p:nvCxnSpPr>
            <p:cNvPr id="133" name="Straight Connector 132"/>
            <p:cNvCxnSpPr/>
            <p:nvPr/>
          </p:nvCxnSpPr>
          <p:spPr>
            <a:xfrm>
              <a:off x="28078253" y="3034475"/>
              <a:ext cx="2604304" cy="0"/>
            </a:xfrm>
            <a:prstGeom prst="line">
              <a:avLst/>
            </a:prstGeom>
            <a:ln w="28575">
              <a:solidFill>
                <a:srgbClr val="CC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5400000">
              <a:off x="27310353" y="3802375"/>
              <a:ext cx="1535800" cy="0"/>
            </a:xfrm>
            <a:prstGeom prst="line">
              <a:avLst/>
            </a:prstGeom>
            <a:ln w="28575">
              <a:solidFill>
                <a:srgbClr val="CC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>
              <a:off x="28078253" y="4570275"/>
              <a:ext cx="2604304" cy="0"/>
            </a:xfrm>
            <a:prstGeom prst="line">
              <a:avLst/>
            </a:prstGeom>
            <a:ln w="28575">
              <a:solidFill>
                <a:srgbClr val="CC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5400000">
              <a:off x="29914657" y="3802375"/>
              <a:ext cx="1535800" cy="0"/>
            </a:xfrm>
            <a:prstGeom prst="line">
              <a:avLst/>
            </a:prstGeom>
            <a:ln w="28575">
              <a:solidFill>
                <a:srgbClr val="CC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16200000" flipH="1">
              <a:off x="28333720" y="5507582"/>
              <a:ext cx="1919750" cy="1388962"/>
            </a:xfrm>
            <a:prstGeom prst="line">
              <a:avLst/>
            </a:prstGeom>
            <a:ln w="28575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10800000">
              <a:off x="27991443" y="5242188"/>
              <a:ext cx="607671" cy="0"/>
            </a:xfrm>
            <a:prstGeom prst="line">
              <a:avLst/>
            </a:prstGeom>
            <a:ln w="28575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rot="5400000">
              <a:off x="26983575" y="6250056"/>
              <a:ext cx="2015738" cy="0"/>
            </a:xfrm>
            <a:prstGeom prst="line">
              <a:avLst/>
            </a:prstGeom>
            <a:ln w="28575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10800000">
              <a:off x="28859544" y="9753600"/>
              <a:ext cx="1649392" cy="0"/>
            </a:xfrm>
            <a:prstGeom prst="line">
              <a:avLst/>
            </a:prstGeom>
            <a:ln w="28575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16200000" flipH="1">
              <a:off x="27177656" y="8071712"/>
              <a:ext cx="2495675" cy="868101"/>
            </a:xfrm>
            <a:prstGeom prst="line">
              <a:avLst/>
            </a:prstGeom>
            <a:ln w="28575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Down Arrow 142"/>
            <p:cNvSpPr/>
            <p:nvPr/>
          </p:nvSpPr>
          <p:spPr>
            <a:xfrm flipV="1">
              <a:off x="29568494" y="2116263"/>
              <a:ext cx="225706" cy="863888"/>
            </a:xfrm>
            <a:prstGeom prst="downArrow">
              <a:avLst/>
            </a:prstGeom>
            <a:solidFill>
              <a:schemeClr val="tx1">
                <a:lumMod val="95000"/>
                <a:lumOff val="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44" name="Down Arrow 143"/>
            <p:cNvSpPr/>
            <p:nvPr/>
          </p:nvSpPr>
          <p:spPr>
            <a:xfrm flipV="1">
              <a:off x="30243684" y="4604312"/>
              <a:ext cx="236316" cy="585638"/>
            </a:xfrm>
            <a:prstGeom prst="downArrow">
              <a:avLst/>
            </a:prstGeom>
            <a:solidFill>
              <a:schemeClr val="tx1">
                <a:lumMod val="95000"/>
                <a:lumOff val="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45" name="Oval 144"/>
            <p:cNvSpPr/>
            <p:nvPr/>
          </p:nvSpPr>
          <p:spPr bwMode="auto">
            <a:xfrm>
              <a:off x="28701000" y="7933150"/>
              <a:ext cx="483600" cy="478782"/>
            </a:xfrm>
            <a:prstGeom prst="ellipse">
              <a:avLst/>
            </a:prstGeom>
            <a:solidFill>
              <a:srgbClr val="3399FF"/>
            </a:solidFill>
            <a:ln w="28575" cap="flat" cmpd="sng" algn="ctr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6" name="Oval 145"/>
            <p:cNvSpPr/>
            <p:nvPr/>
          </p:nvSpPr>
          <p:spPr bwMode="auto">
            <a:xfrm>
              <a:off x="29870400" y="9054568"/>
              <a:ext cx="483600" cy="478782"/>
            </a:xfrm>
            <a:prstGeom prst="ellipse">
              <a:avLst/>
            </a:prstGeom>
            <a:solidFill>
              <a:srgbClr val="3399FF"/>
            </a:solidFill>
            <a:ln w="28575" cap="flat" cmpd="sng" algn="ctr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7" name="Oval 146"/>
            <p:cNvSpPr/>
            <p:nvPr/>
          </p:nvSpPr>
          <p:spPr bwMode="auto">
            <a:xfrm>
              <a:off x="29108400" y="9080705"/>
              <a:ext cx="457200" cy="452645"/>
            </a:xfrm>
            <a:prstGeom prst="ellipse">
              <a:avLst/>
            </a:prstGeom>
            <a:solidFill>
              <a:srgbClr val="3399FF"/>
            </a:solidFill>
            <a:ln w="28575" cap="flat" cmpd="sng" algn="ctr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8" name="Oval 147"/>
            <p:cNvSpPr/>
            <p:nvPr/>
          </p:nvSpPr>
          <p:spPr bwMode="auto">
            <a:xfrm>
              <a:off x="29489400" y="7911568"/>
              <a:ext cx="483600" cy="478782"/>
            </a:xfrm>
            <a:prstGeom prst="ellipse">
              <a:avLst/>
            </a:prstGeom>
            <a:solidFill>
              <a:srgbClr val="3399FF"/>
            </a:solidFill>
            <a:ln w="28575" cap="flat" cmpd="sng" algn="ctr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28086874" y="5338175"/>
              <a:ext cx="2500132" cy="16719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b="1" dirty="0" smtClean="0">
                  <a:solidFill>
                    <a:prstClr val="black"/>
                  </a:solidFill>
                  <a:latin typeface="Helvetica" pitchFamily="34" charset="0"/>
                  <a:cs typeface="+mn-cs"/>
                </a:rPr>
                <a:t>GPU  Shared Memory</a:t>
              </a:r>
              <a:endParaRPr lang="en-US" b="1" dirty="0">
                <a:solidFill>
                  <a:prstClr val="black"/>
                </a:solidFill>
                <a:latin typeface="Helvetica" pitchFamily="34" charset="0"/>
                <a:cs typeface="+mn-cs"/>
              </a:endParaRPr>
            </a:p>
          </p:txBody>
        </p:sp>
      </p:grpSp>
      <p:sp>
        <p:nvSpPr>
          <p:cNvPr id="149" name="Title 148"/>
          <p:cNvSpPr>
            <a:spLocks noGrp="1"/>
          </p:cNvSpPr>
          <p:nvPr>
            <p:ph type="title"/>
          </p:nvPr>
        </p:nvSpPr>
        <p:spPr>
          <a:xfrm>
            <a:off x="219808" y="0"/>
            <a:ext cx="6705600" cy="501162"/>
          </a:xfrm>
        </p:spPr>
        <p:txBody>
          <a:bodyPr/>
          <a:lstStyle/>
          <a:p>
            <a:r>
              <a:rPr lang="en-US" sz="2000" b="1" dirty="0" err="1" smtClean="0">
                <a:solidFill>
                  <a:srgbClr val="1F497D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Helvetica" pitchFamily="34" charset="0"/>
              </a:rPr>
              <a:t>OpenCL</a:t>
            </a:r>
            <a:r>
              <a:rPr lang="en-US" sz="2000" b="1" dirty="0" smtClean="0">
                <a:solidFill>
                  <a:srgbClr val="1F497D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Helvetica" pitchFamily="34" charset="0"/>
              </a:rPr>
              <a:t> Model, </a:t>
            </a:r>
            <a:r>
              <a:rPr lang="en-US" sz="2000" b="1" dirty="0" err="1" smtClean="0">
                <a:solidFill>
                  <a:srgbClr val="1F497D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Helvetica" pitchFamily="34" charset="0"/>
              </a:rPr>
              <a:t>Kuck</a:t>
            </a:r>
            <a:r>
              <a:rPr lang="en-US" sz="2000" b="1" dirty="0" smtClean="0">
                <a:solidFill>
                  <a:srgbClr val="1F497D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Helvetica" pitchFamily="34" charset="0"/>
              </a:rPr>
              <a:t> Diagram, and </a:t>
            </a:r>
            <a:r>
              <a:rPr lang="en-US" sz="2000" b="1" dirty="0" err="1" smtClean="0">
                <a:solidFill>
                  <a:srgbClr val="1F497D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Helvetica" pitchFamily="34" charset="0"/>
              </a:rPr>
              <a:t>Queueing</a:t>
            </a:r>
            <a:r>
              <a:rPr lang="en-US" sz="2000" b="1" dirty="0" smtClean="0">
                <a:solidFill>
                  <a:srgbClr val="1F497D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Helvetica" pitchFamily="34" charset="0"/>
              </a:rPr>
              <a:t> Model</a:t>
            </a:r>
            <a:endParaRPr lang="en-US" sz="2000" dirty="0"/>
          </a:p>
        </p:txBody>
      </p:sp>
      <p:sp>
        <p:nvSpPr>
          <p:cNvPr id="278" name="Arc 277"/>
          <p:cNvSpPr/>
          <p:nvPr/>
        </p:nvSpPr>
        <p:spPr>
          <a:xfrm flipH="1">
            <a:off x="2582882" y="5486401"/>
            <a:ext cx="201881" cy="403760"/>
          </a:xfrm>
          <a:prstGeom prst="arc">
            <a:avLst>
              <a:gd name="adj1" fmla="val 5189183"/>
              <a:gd name="adj2" fmla="val 15524715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Arc 280"/>
          <p:cNvSpPr/>
          <p:nvPr/>
        </p:nvSpPr>
        <p:spPr>
          <a:xfrm>
            <a:off x="2105889" y="5472546"/>
            <a:ext cx="138545" cy="415636"/>
          </a:xfrm>
          <a:prstGeom prst="arc">
            <a:avLst>
              <a:gd name="adj1" fmla="val 5189183"/>
              <a:gd name="adj2" fmla="val 15524715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Arc 281"/>
          <p:cNvSpPr/>
          <p:nvPr/>
        </p:nvSpPr>
        <p:spPr>
          <a:xfrm flipH="1">
            <a:off x="1383475" y="5458691"/>
            <a:ext cx="209796" cy="431469"/>
          </a:xfrm>
          <a:prstGeom prst="arc">
            <a:avLst>
              <a:gd name="adj1" fmla="val 5189183"/>
              <a:gd name="adj2" fmla="val 15524715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16"/>
          <p:cNvSpPr>
            <a:spLocks noChangeArrowheads="1"/>
          </p:cNvSpPr>
          <p:nvPr/>
        </p:nvSpPr>
        <p:spPr bwMode="auto">
          <a:xfrm>
            <a:off x="2541500" y="5388102"/>
            <a:ext cx="981270" cy="270192"/>
          </a:xfrm>
          <a:prstGeom prst="ellipse">
            <a:avLst/>
          </a:prstGeom>
          <a:solidFill>
            <a:srgbClr val="336600"/>
          </a:solidFill>
          <a:ln w="28575">
            <a:solidFill>
              <a:srgbClr val="92D05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FFFFFF"/>
                </a:solidFill>
                <a:latin typeface="Helvetica" pitchFamily="34" charset="0"/>
                <a:cs typeface="+mn-cs"/>
              </a:rPr>
              <a:t>SM</a:t>
            </a:r>
            <a:r>
              <a:rPr lang="en-US" sz="1600" baseline="-25000" dirty="0">
                <a:solidFill>
                  <a:srgbClr val="FFFFFF"/>
                </a:solidFill>
                <a:latin typeface="Helvetica" pitchFamily="34" charset="0"/>
                <a:cs typeface="+mn-cs"/>
              </a:rPr>
              <a:t>1</a:t>
            </a:r>
            <a:endParaRPr lang="en-US" sz="1600" dirty="0">
              <a:solidFill>
                <a:srgbClr val="FFFFFF"/>
              </a:solidFill>
              <a:latin typeface="Helvetica" pitchFamily="34" charset="0"/>
              <a:cs typeface="+mn-cs"/>
            </a:endParaRPr>
          </a:p>
        </p:txBody>
      </p:sp>
      <p:sp>
        <p:nvSpPr>
          <p:cNvPr id="75" name="Oval 16"/>
          <p:cNvSpPr>
            <a:spLocks noChangeArrowheads="1"/>
          </p:cNvSpPr>
          <p:nvPr/>
        </p:nvSpPr>
        <p:spPr bwMode="auto">
          <a:xfrm>
            <a:off x="1323997" y="5374040"/>
            <a:ext cx="981269" cy="270193"/>
          </a:xfrm>
          <a:prstGeom prst="ellipse">
            <a:avLst/>
          </a:prstGeom>
          <a:solidFill>
            <a:srgbClr val="336600"/>
          </a:solidFill>
          <a:ln w="28575">
            <a:solidFill>
              <a:srgbClr val="92D05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FFFFFF"/>
                </a:solidFill>
                <a:latin typeface="Helvetica" pitchFamily="34" charset="0"/>
                <a:cs typeface="+mn-cs"/>
              </a:rPr>
              <a:t>SM</a:t>
            </a:r>
            <a:r>
              <a:rPr lang="en-US" sz="1600" baseline="-25000" dirty="0">
                <a:solidFill>
                  <a:srgbClr val="FFFFFF"/>
                </a:solidFill>
                <a:latin typeface="Helvetica" pitchFamily="34" charset="0"/>
                <a:cs typeface="+mn-cs"/>
              </a:rPr>
              <a:t>1</a:t>
            </a:r>
            <a:endParaRPr lang="en-US" sz="1600" dirty="0">
              <a:solidFill>
                <a:srgbClr val="FFFFFF"/>
              </a:solidFill>
              <a:latin typeface="Helvetica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549775" y="1673854"/>
          <a:ext cx="3729038" cy="1573213"/>
        </p:xfrm>
        <a:graphic>
          <a:graphicData uri="http://schemas.openxmlformats.org/presentationml/2006/ole">
            <p:oleObj spid="_x0000_s2050" name="Equation" r:id="rId4" imgW="2108160" imgH="88884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545013" y="3991057"/>
          <a:ext cx="4502150" cy="1508125"/>
        </p:xfrm>
        <a:graphic>
          <a:graphicData uri="http://schemas.openxmlformats.org/presentationml/2006/ole">
            <p:oleObj spid="_x0000_s2051" name="Equation" r:id="rId5" imgW="2654280" imgH="88884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522788" y="3417699"/>
          <a:ext cx="1655762" cy="427037"/>
        </p:xfrm>
        <a:graphic>
          <a:graphicData uri="http://schemas.openxmlformats.org/presentationml/2006/ole">
            <p:oleObj spid="_x0000_s2052" name="Equation" r:id="rId6" imgW="888840" imgH="228600" progId="Equation.3">
              <p:embed/>
            </p:oleObj>
          </a:graphicData>
        </a:graphic>
      </p:graphicFrame>
      <p:grpSp>
        <p:nvGrpSpPr>
          <p:cNvPr id="2" name="Group 69"/>
          <p:cNvGrpSpPr/>
          <p:nvPr/>
        </p:nvGrpSpPr>
        <p:grpSpPr>
          <a:xfrm>
            <a:off x="381001" y="1319342"/>
            <a:ext cx="3517713" cy="3124201"/>
            <a:chOff x="16154400" y="2464477"/>
            <a:chExt cx="5109710" cy="4164923"/>
          </a:xfrm>
        </p:grpSpPr>
        <p:grpSp>
          <p:nvGrpSpPr>
            <p:cNvPr id="3" name="Group 177"/>
            <p:cNvGrpSpPr>
              <a:grpSpLocks/>
            </p:cNvGrpSpPr>
            <p:nvPr/>
          </p:nvGrpSpPr>
          <p:grpSpPr bwMode="auto">
            <a:xfrm>
              <a:off x="16154400" y="3124204"/>
              <a:ext cx="998537" cy="2863850"/>
              <a:chOff x="1448" y="2176"/>
              <a:chExt cx="288" cy="520"/>
            </a:xfrm>
          </p:grpSpPr>
          <p:sp>
            <p:nvSpPr>
              <p:cNvPr id="90" name="Oval 3"/>
              <p:cNvSpPr>
                <a:spLocks noChangeArrowheads="1"/>
              </p:cNvSpPr>
              <p:nvPr/>
            </p:nvSpPr>
            <p:spPr bwMode="auto">
              <a:xfrm>
                <a:off x="1448" y="2176"/>
                <a:ext cx="288" cy="176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b="1" dirty="0">
                    <a:solidFill>
                      <a:prstClr val="black"/>
                    </a:solidFill>
                    <a:latin typeface="Helvetica" pitchFamily="34" charset="0"/>
                    <a:cs typeface="+mn-cs"/>
                  </a:rPr>
                  <a:t>M</a:t>
                </a:r>
                <a:r>
                  <a:rPr lang="en-US" b="1" baseline="-25000" dirty="0">
                    <a:solidFill>
                      <a:prstClr val="black"/>
                    </a:solidFill>
                    <a:latin typeface="Helvetica" pitchFamily="34" charset="0"/>
                    <a:cs typeface="+mn-cs"/>
                  </a:rPr>
                  <a:t>0</a:t>
                </a:r>
                <a:endParaRPr lang="en-US" b="1" dirty="0">
                  <a:solidFill>
                    <a:prstClr val="black"/>
                  </a:solidFill>
                  <a:latin typeface="Helvetica" pitchFamily="34" charset="0"/>
                  <a:cs typeface="+mn-cs"/>
                </a:endParaRPr>
              </a:p>
            </p:txBody>
          </p:sp>
          <p:sp>
            <p:nvSpPr>
              <p:cNvPr id="91" name="Rectangle 4"/>
              <p:cNvSpPr>
                <a:spLocks noChangeArrowheads="1"/>
              </p:cNvSpPr>
              <p:nvPr/>
            </p:nvSpPr>
            <p:spPr bwMode="auto">
              <a:xfrm>
                <a:off x="1448" y="2496"/>
                <a:ext cx="287" cy="20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b="1" dirty="0">
                    <a:solidFill>
                      <a:prstClr val="black"/>
                    </a:solidFill>
                    <a:latin typeface="Helvetica" pitchFamily="34" charset="0"/>
                    <a:cs typeface="+mn-cs"/>
                  </a:rPr>
                  <a:t>P</a:t>
                </a:r>
                <a:r>
                  <a:rPr lang="en-US" b="1" baseline="-25000" dirty="0">
                    <a:solidFill>
                      <a:prstClr val="black"/>
                    </a:solidFill>
                    <a:latin typeface="Helvetica" pitchFamily="34" charset="0"/>
                    <a:cs typeface="+mn-cs"/>
                  </a:rPr>
                  <a:t>0</a:t>
                </a:r>
              </a:p>
            </p:txBody>
          </p:sp>
          <p:cxnSp>
            <p:nvCxnSpPr>
              <p:cNvPr id="92" name="AutoShape 5"/>
              <p:cNvCxnSpPr>
                <a:cxnSpLocks noChangeShapeType="1"/>
                <a:stCxn id="90" idx="4"/>
                <a:endCxn id="91" idx="0"/>
              </p:cNvCxnSpPr>
              <p:nvPr/>
            </p:nvCxnSpPr>
            <p:spPr bwMode="auto">
              <a:xfrm rot="5400000">
                <a:off x="1520" y="2424"/>
                <a:ext cx="144" cy="0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</p:cxnSp>
        </p:grpSp>
        <p:grpSp>
          <p:nvGrpSpPr>
            <p:cNvPr id="4" name="Group 18"/>
            <p:cNvGrpSpPr/>
            <p:nvPr/>
          </p:nvGrpSpPr>
          <p:grpSpPr>
            <a:xfrm>
              <a:off x="17983200" y="3622967"/>
              <a:ext cx="609600" cy="1330038"/>
              <a:chOff x="3352800" y="2819400"/>
              <a:chExt cx="1066800" cy="914400"/>
            </a:xfrm>
          </p:grpSpPr>
          <p:sp>
            <p:nvSpPr>
              <p:cNvPr id="82" name="Rectangle 81"/>
              <p:cNvSpPr/>
              <p:nvPr/>
            </p:nvSpPr>
            <p:spPr bwMode="auto">
              <a:xfrm>
                <a:off x="3352800" y="3581400"/>
                <a:ext cx="1066800" cy="152400"/>
              </a:xfrm>
              <a:prstGeom prst="rect">
                <a:avLst/>
              </a:prstGeom>
              <a:solidFill>
                <a:srgbClr val="FFFF99"/>
              </a:solidFill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288" tIns="18288" rIns="18288" bIns="1828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800" b="1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" name="Rectangle 82"/>
              <p:cNvSpPr/>
              <p:nvPr/>
            </p:nvSpPr>
            <p:spPr bwMode="auto">
              <a:xfrm>
                <a:off x="3352800" y="3429000"/>
                <a:ext cx="1066800" cy="152400"/>
              </a:xfrm>
              <a:prstGeom prst="rect">
                <a:avLst/>
              </a:prstGeom>
              <a:solidFill>
                <a:srgbClr val="FFFF99"/>
              </a:solidFill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288" tIns="18288" rIns="18288" bIns="1828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800" b="1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4" name="Rectangle 83"/>
              <p:cNvSpPr/>
              <p:nvPr/>
            </p:nvSpPr>
            <p:spPr bwMode="auto">
              <a:xfrm>
                <a:off x="3352800" y="3276600"/>
                <a:ext cx="1066800" cy="152400"/>
              </a:xfrm>
              <a:prstGeom prst="rect">
                <a:avLst/>
              </a:prstGeom>
              <a:solidFill>
                <a:srgbClr val="FFFF99"/>
              </a:solidFill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288" tIns="18288" rIns="18288" bIns="1828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800" b="1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5" name="Rectangle 84"/>
              <p:cNvSpPr/>
              <p:nvPr/>
            </p:nvSpPr>
            <p:spPr bwMode="auto">
              <a:xfrm>
                <a:off x="3352800" y="3124200"/>
                <a:ext cx="1066800" cy="152400"/>
              </a:xfrm>
              <a:prstGeom prst="rect">
                <a:avLst/>
              </a:prstGeom>
              <a:solidFill>
                <a:srgbClr val="FFFF99"/>
              </a:solidFill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288" tIns="18288" rIns="18288" bIns="1828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800" b="1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6" name="Rectangle 85"/>
              <p:cNvSpPr/>
              <p:nvPr/>
            </p:nvSpPr>
            <p:spPr bwMode="auto">
              <a:xfrm>
                <a:off x="3352800" y="2971800"/>
                <a:ext cx="1066800" cy="152400"/>
              </a:xfrm>
              <a:prstGeom prst="rect">
                <a:avLst/>
              </a:prstGeom>
              <a:solidFill>
                <a:srgbClr val="FFFF99"/>
              </a:solidFill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288" tIns="18288" rIns="18288" bIns="1828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800" b="1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7" name="Rectangle 86"/>
              <p:cNvSpPr/>
              <p:nvPr/>
            </p:nvSpPr>
            <p:spPr bwMode="auto">
              <a:xfrm>
                <a:off x="3352800" y="2819400"/>
                <a:ext cx="1066800" cy="152400"/>
              </a:xfrm>
              <a:prstGeom prst="rect">
                <a:avLst/>
              </a:prstGeom>
              <a:solidFill>
                <a:srgbClr val="FFFF99"/>
              </a:solidFill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288" tIns="18288" rIns="18288" bIns="18288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800" b="1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73" name="Straight Arrow Connector 72"/>
            <p:cNvCxnSpPr/>
            <p:nvPr/>
          </p:nvCxnSpPr>
          <p:spPr bwMode="auto">
            <a:xfrm rot="16200000" flipH="1">
              <a:off x="17837245" y="2903630"/>
              <a:ext cx="889115" cy="10809"/>
            </a:xfrm>
            <a:prstGeom prst="straightConnector1">
              <a:avLst/>
            </a:prstGeom>
            <a:ln w="38100">
              <a:headEnd type="none" w="med" len="med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 bwMode="auto">
            <a:xfrm rot="5400000">
              <a:off x="17450594" y="5791200"/>
              <a:ext cx="1675606" cy="794"/>
            </a:xfrm>
            <a:prstGeom prst="straightConnector1">
              <a:avLst/>
            </a:prstGeom>
            <a:ln w="38100">
              <a:headEnd type="none" w="med" len="med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5" name="Oval 74"/>
            <p:cNvSpPr/>
            <p:nvPr/>
          </p:nvSpPr>
          <p:spPr bwMode="auto">
            <a:xfrm>
              <a:off x="17983200" y="5181600"/>
              <a:ext cx="609600" cy="609600"/>
            </a:xfrm>
            <a:prstGeom prst="ellipse">
              <a:avLst/>
            </a:prstGeom>
            <a:solidFill>
              <a:srgbClr val="3399FF"/>
            </a:solidFill>
            <a:ln w="28575" cap="flat" cmpd="sng" algn="ctr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9142908" y="3785063"/>
              <a:ext cx="1656006" cy="861634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b="1" dirty="0" smtClean="0">
                  <a:solidFill>
                    <a:prstClr val="black"/>
                  </a:solidFill>
                  <a:latin typeface="Helvetica" pitchFamily="34" charset="0"/>
                  <a:cs typeface="+mn-cs"/>
                </a:rPr>
                <a:t>Queue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dirty="0">
                  <a:solidFill>
                    <a:prstClr val="black"/>
                  </a:solidFill>
                  <a:latin typeface="Helvetica" pitchFamily="34" charset="0"/>
                  <a:cs typeface="+mn-cs"/>
                </a:rPr>
                <a:t>s</a:t>
              </a:r>
              <a:r>
                <a:rPr lang="en-US" dirty="0" smtClean="0">
                  <a:solidFill>
                    <a:prstClr val="black"/>
                  </a:solidFill>
                  <a:latin typeface="Helvetica" pitchFamily="34" charset="0"/>
                  <a:cs typeface="+mn-cs"/>
                </a:rPr>
                <a:t>ize = </a:t>
              </a:r>
              <a:r>
                <a:rPr lang="en-US" dirty="0" err="1" smtClean="0">
                  <a:solidFill>
                    <a:prstClr val="black"/>
                  </a:solidFill>
                  <a:latin typeface="Helvetica" pitchFamily="34" charset="0"/>
                  <a:cs typeface="+mn-cs"/>
                </a:rPr>
                <a:t>K</a:t>
              </a:r>
              <a:r>
                <a:rPr lang="en-US" baseline="-25000" dirty="0" err="1" smtClean="0">
                  <a:solidFill>
                    <a:prstClr val="black"/>
                  </a:solidFill>
                  <a:latin typeface="Helvetica" pitchFamily="34" charset="0"/>
                  <a:cs typeface="+mn-cs"/>
                </a:rPr>
                <a:t>q</a:t>
              </a:r>
              <a:endParaRPr lang="en-US" baseline="-25000" dirty="0">
                <a:solidFill>
                  <a:prstClr val="black"/>
                </a:solidFill>
                <a:latin typeface="Helvetica" pitchFamily="34" charset="0"/>
                <a:cs typeface="+mn-cs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18668998" y="5257799"/>
              <a:ext cx="1311392" cy="492362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b="1" dirty="0" smtClean="0">
                  <a:solidFill>
                    <a:prstClr val="black"/>
                  </a:solidFill>
                  <a:latin typeface="Helvetica" pitchFamily="34" charset="0"/>
                  <a:cs typeface="+mn-cs"/>
                </a:rPr>
                <a:t>Server</a:t>
              </a:r>
              <a:endParaRPr lang="en-US" b="1" dirty="0">
                <a:solidFill>
                  <a:prstClr val="black"/>
                </a:solidFill>
                <a:latin typeface="Helvetica" pitchFamily="34" charset="0"/>
                <a:cs typeface="+mn-cs"/>
              </a:endParaRPr>
            </a:p>
          </p:txBody>
        </p:sp>
        <p:cxnSp>
          <p:nvCxnSpPr>
            <p:cNvPr id="78" name="Straight Arrow Connector 77"/>
            <p:cNvCxnSpPr/>
            <p:nvPr/>
          </p:nvCxnSpPr>
          <p:spPr bwMode="auto">
            <a:xfrm>
              <a:off x="17221200" y="3733800"/>
              <a:ext cx="685800" cy="152400"/>
            </a:xfrm>
            <a:prstGeom prst="straightConnector1">
              <a:avLst/>
            </a:prstGeom>
            <a:solidFill>
              <a:srgbClr val="FFFF99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9" name="Straight Arrow Connector 78"/>
            <p:cNvCxnSpPr/>
            <p:nvPr/>
          </p:nvCxnSpPr>
          <p:spPr bwMode="auto">
            <a:xfrm>
              <a:off x="17239569" y="5510394"/>
              <a:ext cx="685800" cy="1588"/>
            </a:xfrm>
            <a:prstGeom prst="straightConnector1">
              <a:avLst/>
            </a:prstGeom>
            <a:solidFill>
              <a:srgbClr val="FFFF99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80" name="TextBox 79"/>
            <p:cNvSpPr txBox="1"/>
            <p:nvPr/>
          </p:nvSpPr>
          <p:spPr>
            <a:xfrm>
              <a:off x="18459073" y="2534129"/>
              <a:ext cx="2645605" cy="492363"/>
            </a:xfrm>
            <a:prstGeom prst="rect">
              <a:avLst/>
            </a:prstGeom>
            <a:solidFill>
              <a:schemeClr val="bg1"/>
            </a:solidFill>
            <a:ln w="38100">
              <a:noFill/>
            </a:ln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b="1" dirty="0" smtClean="0">
                  <a:solidFill>
                    <a:prstClr val="black"/>
                  </a:solidFill>
                  <a:latin typeface="Helvetica" pitchFamily="34" charset="0"/>
                  <a:cs typeface="+mn-cs"/>
                </a:rPr>
                <a:t>Arrival Rate </a:t>
              </a:r>
              <a:r>
                <a:rPr lang="en-US" b="1" dirty="0" smtClean="0">
                  <a:solidFill>
                    <a:prstClr val="black"/>
                  </a:solidFill>
                  <a:latin typeface="Lucida Sans Unicode"/>
                  <a:cs typeface="+mn-cs"/>
                </a:rPr>
                <a:t>(</a:t>
              </a:r>
              <a:r>
                <a:rPr lang="en-US" b="1" dirty="0" smtClean="0">
                  <a:solidFill>
                    <a:prstClr val="black"/>
                  </a:solidFill>
                  <a:latin typeface="Symbol" pitchFamily="18" charset="2"/>
                  <a:cs typeface="+mn-cs"/>
                </a:rPr>
                <a:t>l</a:t>
              </a:r>
              <a:r>
                <a:rPr lang="en-US" b="1" dirty="0" smtClean="0">
                  <a:solidFill>
                    <a:prstClr val="black"/>
                  </a:solidFill>
                  <a:latin typeface="Lucida Sans Unicode"/>
                  <a:cs typeface="+mn-cs"/>
                </a:rPr>
                <a:t>)</a:t>
              </a:r>
              <a:endParaRPr lang="en-US" b="1" dirty="0">
                <a:solidFill>
                  <a:prstClr val="black"/>
                </a:solidFill>
                <a:latin typeface="Lucida Sans Unicode"/>
                <a:cs typeface="+mn-cs"/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18478796" y="6019899"/>
              <a:ext cx="2785314" cy="492362"/>
            </a:xfrm>
            <a:prstGeom prst="rect">
              <a:avLst/>
            </a:prstGeom>
            <a:ln w="38100">
              <a:noFill/>
            </a:ln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b="1" dirty="0" smtClean="0">
                  <a:solidFill>
                    <a:prstClr val="black"/>
                  </a:solidFill>
                  <a:latin typeface="Helvetica" pitchFamily="34" charset="0"/>
                  <a:cs typeface="+mn-cs"/>
                </a:rPr>
                <a:t>Service Rate </a:t>
              </a:r>
              <a:r>
                <a:rPr lang="en-US" b="1" dirty="0" smtClean="0">
                  <a:solidFill>
                    <a:prstClr val="black"/>
                  </a:solidFill>
                  <a:latin typeface="Lucida Sans Unicode"/>
                  <a:cs typeface="+mn-cs"/>
                </a:rPr>
                <a:t>(</a:t>
              </a:r>
              <a:r>
                <a:rPr lang="en-US" b="1" dirty="0" smtClean="0">
                  <a:solidFill>
                    <a:prstClr val="black"/>
                  </a:solidFill>
                  <a:latin typeface="Symbol" pitchFamily="18" charset="2"/>
                  <a:cs typeface="+mn-cs"/>
                </a:rPr>
                <a:t>m</a:t>
              </a:r>
              <a:r>
                <a:rPr lang="en-US" b="1" dirty="0" smtClean="0">
                  <a:solidFill>
                    <a:prstClr val="black"/>
                  </a:solidFill>
                  <a:latin typeface="Lucida Sans Unicode"/>
                  <a:cs typeface="+mn-cs"/>
                </a:rPr>
                <a:t>)</a:t>
              </a:r>
              <a:endParaRPr lang="en-US" b="1" dirty="0">
                <a:solidFill>
                  <a:prstClr val="black"/>
                </a:solidFill>
                <a:latin typeface="Lucida Sans Unicode"/>
                <a:cs typeface="+mn-cs"/>
              </a:endParaRPr>
            </a:p>
          </p:txBody>
        </p:sp>
      </p:grpSp>
      <p:sp>
        <p:nvSpPr>
          <p:cNvPr id="93" name="Title 27"/>
          <p:cNvSpPr txBox="1">
            <a:spLocks/>
          </p:cNvSpPr>
          <p:nvPr/>
        </p:nvSpPr>
        <p:spPr>
          <a:xfrm>
            <a:off x="5486400" y="1097277"/>
            <a:ext cx="2362200" cy="6096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rgbClr val="7030A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Helvetica" pitchFamily="34" charset="0"/>
                <a:cs typeface="+mn-cs"/>
              </a:rPr>
              <a:t>M/M/1/K</a:t>
            </a:r>
            <a:endParaRPr lang="en-US" sz="2800" b="1" dirty="0">
              <a:solidFill>
                <a:srgbClr val="7030A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Helvetica" pitchFamily="34" charset="0"/>
              <a:cs typeface="+mn-cs"/>
            </a:endParaRPr>
          </a:p>
        </p:txBody>
      </p:sp>
      <p:sp>
        <p:nvSpPr>
          <p:cNvPr id="94" name="Right Brace 93"/>
          <p:cNvSpPr/>
          <p:nvPr/>
        </p:nvSpPr>
        <p:spPr>
          <a:xfrm>
            <a:off x="2133600" y="2157543"/>
            <a:ext cx="228600" cy="1066800"/>
          </a:xfrm>
          <a:prstGeom prst="rightBrac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2209800" y="4602472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prstClr val="black"/>
                </a:solidFill>
                <a:latin typeface="Helvetica" pitchFamily="34" charset="0"/>
                <a:cs typeface="+mn-cs"/>
              </a:rPr>
              <a:t>K = K</a:t>
            </a:r>
            <a:r>
              <a:rPr lang="en-US" b="1" baseline="-25000" dirty="0" smtClean="0">
                <a:solidFill>
                  <a:prstClr val="black"/>
                </a:solidFill>
                <a:latin typeface="Helvetica" pitchFamily="34" charset="0"/>
                <a:cs typeface="+mn-cs"/>
              </a:rPr>
              <a:t>q</a:t>
            </a:r>
            <a:r>
              <a:rPr lang="en-US" b="1" dirty="0" smtClean="0">
                <a:solidFill>
                  <a:prstClr val="black"/>
                </a:solidFill>
                <a:latin typeface="Helvetica" pitchFamily="34" charset="0"/>
                <a:cs typeface="+mn-cs"/>
              </a:rPr>
              <a:t>+1</a:t>
            </a:r>
            <a:endParaRPr lang="en-US" b="1" dirty="0">
              <a:solidFill>
                <a:prstClr val="black"/>
              </a:solidFill>
              <a:latin typeface="Helvetica" pitchFamily="34" charset="0"/>
              <a:cs typeface="+mn-cs"/>
            </a:endParaRPr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1F497D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Helvetica" pitchFamily="34" charset="0"/>
              </a:rPr>
              <a:t>Queueing</a:t>
            </a:r>
            <a:r>
              <a:rPr lang="en-US" b="1" dirty="0" smtClean="0">
                <a:solidFill>
                  <a:srgbClr val="1F497D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Helvetica" pitchFamily="34" charset="0"/>
              </a:rPr>
              <a:t> Equations</a:t>
            </a:r>
            <a:endParaRPr lang="en-US" dirty="0"/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401783" y="4583637"/>
          <a:ext cx="1022068" cy="523174"/>
        </p:xfrm>
        <a:graphic>
          <a:graphicData uri="http://schemas.openxmlformats.org/presentationml/2006/ole">
            <p:oleObj spid="_x0000_s2053" name="Equation" r:id="rId7" imgW="533160" imgH="330120" progId="Equation.3">
              <p:embed/>
            </p:oleObj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292527" y="5168933"/>
            <a:ext cx="3717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Symbol" pitchFamily="18" charset="2"/>
                <a:cs typeface="Arial" pitchFamily="34" charset="0"/>
              </a:rPr>
              <a:t>r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*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smtClean="0">
                <a:latin typeface="Symbol" pitchFamily="18" charset="2"/>
                <a:cs typeface="Arial" pitchFamily="34" charset="0"/>
              </a:rPr>
              <a:t>l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*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include effects of blocking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274320" y="5982791"/>
            <a:ext cx="8647611" cy="757646"/>
            <a:chOff x="274320" y="5734594"/>
            <a:chExt cx="8647611" cy="757646"/>
          </a:xfrm>
        </p:grpSpPr>
        <p:sp>
          <p:nvSpPr>
            <p:cNvPr id="35" name="Rounded Rectangle 34"/>
            <p:cNvSpPr/>
            <p:nvPr/>
          </p:nvSpPr>
          <p:spPr>
            <a:xfrm>
              <a:off x="274320" y="5734594"/>
              <a:ext cx="8647611" cy="75764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74320" y="5865222"/>
              <a:ext cx="86345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latin typeface="Helvetica" pitchFamily="34" charset="0"/>
                  <a:cs typeface="Arial" pitchFamily="34" charset="0"/>
                </a:rPr>
                <a:t>GPGPUs for HPEC – Hype or Hope?</a:t>
              </a:r>
              <a:endParaRPr lang="en-US" sz="2400" dirty="0">
                <a:latin typeface="Helvetica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3/6/2008 12:03:03 PM&quot;&gt;&lt;Slide id=&quot;335&quot; dur=&quot;.609375&quot;/&gt;&lt;Slide id=&quot;337&quot; dur=&quot;13.53516&quot;/&gt;&lt;Slide id=&quot;335&quot; dur=&quot;.765625&quot;/&gt;&lt;Slide id=&quot;337&quot; dur=&quot;4.699219&quot;/&gt;&lt;Slide id=&quot;312&quot; dur=&quot;2.902344&quot;/&gt;&lt;Slide id=&quot;313&quot; dur=&quot;7.195313&quot;/&gt;&lt;Slide id=&quot;316&quot; dur=&quot;10.69141&quot;/&gt;&lt;Slide id=&quot;317&quot; dur=&quot;1.734375&quot;/&gt;&lt;Slide id=&quot;336&quot; dur=&quot;1.703125&quot;/&gt;&lt;Slide id=&quot;338&quot; dur=&quot;1&quot;/&gt;&lt;/Timings&gt;&lt;/WMTools&gt;"/>
</p:tagLst>
</file>

<file path=ppt/theme/theme1.xml><?xml version="1.0" encoding="utf-8"?>
<a:theme xmlns:a="http://schemas.openxmlformats.org/drawingml/2006/main" name="noc_ppt_template052610">
  <a:themeElements>
    <a:clrScheme name="Default Design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5DAA"/>
      </a:accent1>
      <a:accent2>
        <a:srgbClr val="CC0000"/>
      </a:accent2>
      <a:accent3>
        <a:srgbClr val="FFFFFF"/>
      </a:accent3>
      <a:accent4>
        <a:srgbClr val="000000"/>
      </a:accent4>
      <a:accent5>
        <a:srgbClr val="AAB6D2"/>
      </a:accent5>
      <a:accent6>
        <a:srgbClr val="B90000"/>
      </a:accent6>
      <a:hlink>
        <a:srgbClr val="4FAFFF"/>
      </a:hlink>
      <a:folHlink>
        <a:srgbClr val="009600"/>
      </a:folHlink>
    </a:clrScheme>
    <a:fontScheme name="Default Desig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>
          <a:defRPr sz="1600" dirty="0"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5DAA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AAB6D2"/>
        </a:accent5>
        <a:accent6>
          <a:srgbClr val="B90000"/>
        </a:accent6>
        <a:hlink>
          <a:srgbClr val="4FAFFF"/>
        </a:hlink>
        <a:folHlink>
          <a:srgbClr val="00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5DAA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AAB6D2"/>
        </a:accent5>
        <a:accent6>
          <a:srgbClr val="B90000"/>
        </a:accent6>
        <a:hlink>
          <a:srgbClr val="4FAFFF"/>
        </a:hlink>
        <a:folHlink>
          <a:srgbClr val="009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noc_ppt_template052610</Template>
  <TotalTime>266</TotalTime>
  <Words>246</Words>
  <Application>Microsoft Office PowerPoint</Application>
  <PresentationFormat>On-screen Show (4:3)</PresentationFormat>
  <Paragraphs>70</Paragraphs>
  <Slides>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noc_ppt_template052610</vt:lpstr>
      <vt:lpstr>Equation</vt:lpstr>
      <vt:lpstr>Queueing Theory Modeling of a CPU-GPU System</vt:lpstr>
      <vt:lpstr>Problem/Goals</vt:lpstr>
      <vt:lpstr>OpenCL Model, Kuck Diagram, and Queueing Model</vt:lpstr>
      <vt:lpstr>Queueing Equations</vt:lpstr>
    </vt:vector>
  </TitlesOfParts>
  <Company>Northrop Grumman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Voigt</dc:creator>
  <cp:lastModifiedBy>LE14814</cp:lastModifiedBy>
  <cp:revision>19</cp:revision>
  <dcterms:created xsi:type="dcterms:W3CDTF">2010-08-16T11:58:22Z</dcterms:created>
  <dcterms:modified xsi:type="dcterms:W3CDTF">2010-10-22T15:03:48Z</dcterms:modified>
</cp:coreProperties>
</file>