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7" r:id="rId2"/>
    <p:sldId id="322" r:id="rId3"/>
    <p:sldId id="329" r:id="rId4"/>
    <p:sldId id="320" r:id="rId5"/>
  </p:sldIdLst>
  <p:sldSz cx="9144000" cy="6858000" type="screen4x3"/>
  <p:notesSz cx="6400800" cy="8686800"/>
  <p:custDataLst>
    <p:tags r:id="rId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6F5"/>
    <a:srgbClr val="F2F8FC"/>
    <a:srgbClr val="D0E5F4"/>
    <a:srgbClr val="333399"/>
    <a:srgbClr val="990000"/>
    <a:srgbClr val="E3EFF9"/>
    <a:srgbClr val="B1D3ED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448" autoAdjust="0"/>
  </p:normalViewPr>
  <p:slideViewPr>
    <p:cSldViewPr>
      <p:cViewPr varScale="1">
        <p:scale>
          <a:sx n="84" d="100"/>
          <a:sy n="84" d="100"/>
        </p:scale>
        <p:origin x="-5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46" y="-96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00C8C21B-C329-456F-9446-037E57AB3B52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92E53FDD-BA27-4E7F-BD54-495A00E52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68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l">
              <a:defRPr sz="1100" baseline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120" y="0"/>
            <a:ext cx="277368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100" baseline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3440" y="4126230"/>
            <a:ext cx="4693920" cy="390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2460"/>
            <a:ext cx="277368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l">
              <a:defRPr sz="1100" baseline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120" y="8252460"/>
            <a:ext cx="2773680" cy="43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>
              <a:defRPr sz="1100" baseline="0">
                <a:ea typeface="+mn-ea"/>
              </a:defRPr>
            </a:lvl1pPr>
          </a:lstStyle>
          <a:p>
            <a:pPr>
              <a:defRPr/>
            </a:pPr>
            <a:fld id="{392E7713-8351-44CB-BA88-DD81EAD0D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23286" indent="-323286" defTabSz="862096">
              <a:spcBef>
                <a:spcPct val="20000"/>
              </a:spcBef>
              <a:buFontTx/>
              <a:buChar char="•"/>
              <a:defRPr/>
            </a:pPr>
            <a:r>
              <a:rPr lang="en-US" sz="1100" b="1" kern="0" dirty="0" smtClean="0">
                <a:solidFill>
                  <a:srgbClr val="333399"/>
                </a:solidFill>
                <a:cs typeface="宋体"/>
              </a:rPr>
              <a:t>Salience:</a:t>
            </a:r>
            <a:r>
              <a:rPr lang="en-US" sz="1100" kern="0" dirty="0" smtClean="0">
                <a:solidFill>
                  <a:srgbClr val="333399"/>
                </a:solidFill>
                <a:cs typeface="宋体"/>
              </a:rPr>
              <a:t> the quality of an item that stands out relative to neighboring items</a:t>
            </a:r>
          </a:p>
          <a:p>
            <a:pPr marL="323286" indent="-323286" defTabSz="862096">
              <a:spcBef>
                <a:spcPct val="20000"/>
              </a:spcBef>
              <a:buFontTx/>
              <a:buChar char="•"/>
              <a:defRPr/>
            </a:pPr>
            <a:r>
              <a:rPr lang="en-US" sz="1100" b="1" kern="0" dirty="0" smtClean="0">
                <a:solidFill>
                  <a:srgbClr val="333399"/>
                </a:solidFill>
                <a:cs typeface="宋体"/>
              </a:rPr>
              <a:t>Feature Salience Maps</a:t>
            </a:r>
            <a:r>
              <a:rPr lang="en-US" sz="1100" kern="0" dirty="0" smtClean="0">
                <a:solidFill>
                  <a:srgbClr val="333399"/>
                </a:solidFill>
                <a:cs typeface="宋体"/>
              </a:rPr>
              <a:t>: a topographic representation of the feature-specific salience at every location in the visual scene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2E7713-8351-44CB-BA88-DD81EAD0D4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0"/>
            <a:ext cx="541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altLang="zh-CN" sz="1000" baseline="0">
                <a:solidFill>
                  <a:schemeClr val="bg1"/>
                </a:solidFill>
                <a:latin typeface="Verdana" pitchFamily="34" charset="0"/>
              </a:rPr>
              <a:t>Computer Science Department, Duke University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43600" y="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altLang="zh-CN" sz="1000" baseline="0">
                <a:solidFill>
                  <a:schemeClr val="bg1"/>
                </a:solidFill>
                <a:latin typeface="Verdana" pitchFamily="34" charset="0"/>
              </a:rPr>
              <a:t>PhD Defense Talk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altLang="zh-CN" sz="1000" baseline="0">
                <a:solidFill>
                  <a:schemeClr val="bg1"/>
                </a:solidFill>
                <a:latin typeface="Verdana" pitchFamily="34" charset="0"/>
              </a:rPr>
              <a:t>May 4, 2005</a:t>
            </a: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2078038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8763000" cy="533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HPEC 2010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5B9F-E261-4126-AFB1-5139AF9F19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33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33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HPEC 2010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BB664-BA82-4D1F-A59D-438FD67ABF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6096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18184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629400"/>
            <a:ext cx="18288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aseline="0">
                <a:solidFill>
                  <a:srgbClr val="CCCC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7315200" cy="2286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rgbClr val="CCCC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smtClean="0"/>
              <a:t>HPEC 2010</a:t>
            </a:r>
            <a:endParaRPr lang="en-US" altLang="zh-CN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ea typeface="+mn-ea"/>
              </a:defRPr>
            </a:lvl1pPr>
          </a:lstStyle>
          <a:p>
            <a:pPr>
              <a:defRPr/>
            </a:pPr>
            <a:fld id="{373FF0BF-7DC0-4F85-9DAD-99ECA7FB87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828800" y="0"/>
            <a:ext cx="7315200" cy="2286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aseline="0" dirty="0" smtClean="0">
                <a:solidFill>
                  <a:srgbClr val="CCCCFF"/>
                </a:solidFill>
              </a:rPr>
              <a:t>Fast Extraction of Feature Salience Maps for Rapid Video Data Analysis</a:t>
            </a:r>
            <a:endParaRPr lang="en-US" altLang="zh-CN" sz="1000" baseline="0" dirty="0">
              <a:solidFill>
                <a:srgbClr val="CCCCFF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18288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000" baseline="0">
              <a:solidFill>
                <a:srgbClr val="CCCCFF"/>
              </a:solidFill>
              <a:latin typeface="Verdana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en-US" altLang="zh-CN" sz="1000" baseline="0" dirty="0">
              <a:solidFill>
                <a:srgbClr val="CCCCFF"/>
              </a:solidFill>
              <a:latin typeface="Verdana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 userDrawn="1"/>
        </p:nvSpPr>
        <p:spPr bwMode="auto">
          <a:xfrm>
            <a:off x="0" y="830263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5" r:id="rId2"/>
    <p:sldLayoutId id="214748371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3333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33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33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Fast Extraction of Feature Salience Maps </a:t>
            </a:r>
            <a:br>
              <a:rPr lang="en-US" b="1" dirty="0" smtClean="0"/>
            </a:br>
            <a:r>
              <a:rPr lang="en-US" b="1" dirty="0" smtClean="0"/>
              <a:t>for Rapid Video Data Analysis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905000"/>
          </a:xfrm>
        </p:spPr>
        <p:txBody>
          <a:bodyPr/>
          <a:lstStyle/>
          <a:p>
            <a:pPr eaLnBrk="1" hangingPunct="1"/>
            <a:r>
              <a:rPr lang="en-US" i="1" dirty="0" smtClean="0"/>
              <a:t>Nikos P. Pitsianis</a:t>
            </a:r>
            <a:r>
              <a:rPr lang="en-US" dirty="0" smtClean="0"/>
              <a:t> and Xiaobai Sun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685800" y="5943600"/>
            <a:ext cx="1600200" cy="457200"/>
            <a:chOff x="3581400" y="5410200"/>
            <a:chExt cx="2505075" cy="952500"/>
          </a:xfrm>
        </p:grpSpPr>
        <p:pic>
          <p:nvPicPr>
            <p:cNvPr id="3079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5410200"/>
              <a:ext cx="1743075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5448300"/>
              <a:ext cx="647700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608638"/>
            <a:ext cx="1752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3124200"/>
            <a:ext cx="8763000" cy="3200400"/>
          </a:xfrm>
        </p:spPr>
        <p:txBody>
          <a:bodyPr/>
          <a:lstStyle/>
          <a:p>
            <a:r>
              <a:rPr lang="en-US" dirty="0" smtClean="0"/>
              <a:t>FSMs are used in </a:t>
            </a:r>
          </a:p>
          <a:p>
            <a:pPr lvl="1"/>
            <a:r>
              <a:rPr lang="en-US" dirty="0" smtClean="0"/>
              <a:t>separation or integration</a:t>
            </a:r>
          </a:p>
          <a:p>
            <a:pPr lvl="1"/>
            <a:r>
              <a:rPr lang="en-US" dirty="0" smtClean="0"/>
              <a:t>automatic or assisted visual search tasks </a:t>
            </a:r>
          </a:p>
          <a:p>
            <a:pPr lvl="1"/>
            <a:r>
              <a:rPr lang="en-US" dirty="0" smtClean="0"/>
              <a:t>target indication, object recognition, tracking</a:t>
            </a:r>
          </a:p>
          <a:p>
            <a:r>
              <a:rPr lang="en-US" dirty="0" smtClean="0"/>
              <a:t>Salient information in multiple feature dimensions</a:t>
            </a:r>
          </a:p>
          <a:p>
            <a:pPr lvl="1"/>
            <a:r>
              <a:rPr lang="en-US" dirty="0" smtClean="0"/>
              <a:t>color, edge orientation, shape, texture, motion</a:t>
            </a:r>
          </a:p>
          <a:p>
            <a:pPr lvl="1"/>
            <a:r>
              <a:rPr lang="en-US" dirty="0" smtClean="0"/>
              <a:t>selective tuning, feedback, </a:t>
            </a:r>
            <a:r>
              <a:rPr lang="en-US" dirty="0" err="1" smtClean="0"/>
              <a:t>attentional</a:t>
            </a:r>
            <a:r>
              <a:rPr lang="en-US" dirty="0" smtClean="0"/>
              <a:t> or intentional guidance</a:t>
            </a:r>
          </a:p>
          <a:p>
            <a:r>
              <a:rPr lang="en-US" dirty="0" smtClean="0"/>
              <a:t>High volume and rate of video data, frame by frame</a:t>
            </a:r>
          </a:p>
          <a:p>
            <a:r>
              <a:rPr lang="en-US" dirty="0" smtClean="0"/>
              <a:t>Involves many filtering steps at multiple spatial scales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Salience Maps (FSMs)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HPEC 2010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A5B9F-E261-4126-AFB1-5139AF9F19DE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3657600" y="1127125"/>
          <a:ext cx="1828800" cy="1844675"/>
        </p:xfrm>
        <a:graphic>
          <a:graphicData uri="http://schemas.openxmlformats.org/presentationml/2006/ole">
            <p:oleObj spid="_x0000_s11265" name="Acrobat Document" r:id="rId4" imgW="1114920" imgH="1125000" progId="AcroExch.Document.7">
              <p:embed/>
            </p:oleObj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400800" y="1127125"/>
          <a:ext cx="1828800" cy="1828800"/>
        </p:xfrm>
        <a:graphic>
          <a:graphicData uri="http://schemas.openxmlformats.org/presentationml/2006/ole">
            <p:oleObj spid="_x0000_s11266" name="Acrobat Document" r:id="rId5" imgW="1114920" imgH="1116000" progId="AcroExch.Document.7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914400" y="1127125"/>
          <a:ext cx="1828800" cy="1812925"/>
        </p:xfrm>
        <a:graphic>
          <a:graphicData uri="http://schemas.openxmlformats.org/presentationml/2006/ole">
            <p:oleObj spid="_x0000_s11267" name="Acrobat Document" r:id="rId6" imgW="1087200" imgH="1078560" progId="AcroExch.Document.7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6248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aseline="0" dirty="0" smtClean="0">
                <a:solidFill>
                  <a:schemeClr val="accent2"/>
                </a:solidFill>
              </a:rPr>
              <a:t>MUNDHENK, T. N., ITTI, L. Computational modeling and exploration of contour integration for visual saliency. Biological Cybernetics (2005).</a:t>
            </a:r>
            <a:endParaRPr lang="en-US" sz="1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3962400"/>
            <a:ext cx="4419600" cy="2667000"/>
          </a:xfrm>
        </p:spPr>
        <p:txBody>
          <a:bodyPr/>
          <a:lstStyle/>
          <a:p>
            <a:r>
              <a:rPr lang="en-US" dirty="0" smtClean="0"/>
              <a:t>Direct domain</a:t>
            </a:r>
          </a:p>
          <a:p>
            <a:pPr lvl="1"/>
            <a:r>
              <a:rPr lang="en-US" dirty="0" smtClean="0"/>
              <a:t>Filter-centric</a:t>
            </a:r>
          </a:p>
          <a:p>
            <a:pPr lvl="1"/>
            <a:r>
              <a:rPr lang="en-US" dirty="0" smtClean="0"/>
              <a:t>Image-centric</a:t>
            </a:r>
          </a:p>
          <a:p>
            <a:endParaRPr lang="en-US" dirty="0" smtClean="0"/>
          </a:p>
          <a:p>
            <a:r>
              <a:rPr lang="en-US" dirty="0" smtClean="0"/>
              <a:t>Fourier domain</a:t>
            </a:r>
          </a:p>
          <a:p>
            <a:pPr lvl="1"/>
            <a:r>
              <a:rPr lang="en-US" dirty="0" smtClean="0"/>
              <a:t>Based on the convolution theorem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of feature maps on GPU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HPEC 2010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A5B9F-E261-4126-AFB1-5139AF9F19DE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0" y="4038600"/>
            <a:ext cx="441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CUDA SDK 3.1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</a:rPr>
              <a:t>NVIDIA Tesla C1060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</a:rPr>
              <a:t>240 processing cores @ 1.3GHz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</a:rPr>
              <a:t>4GB or GDDR3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</a:rPr>
              <a:t>CUFFT CUDA FFT library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</a:rPr>
              <a:t>Asynchronous I/O and Streaming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066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extraction and use of salient information from static or dynamic images are recent and active research topics</a:t>
            </a:r>
          </a:p>
          <a:p>
            <a:r>
              <a:rPr lang="en-US" dirty="0" smtClean="0"/>
              <a:t>The computation based on an extraction model serves two purposes</a:t>
            </a:r>
          </a:p>
          <a:p>
            <a:pPr lvl="1"/>
            <a:r>
              <a:rPr lang="en-US" dirty="0" smtClean="0"/>
              <a:t>Test and validate the underlying neurobiological model for certain visual function in the visual system of the primate brain</a:t>
            </a:r>
          </a:p>
          <a:p>
            <a:pPr lvl="1"/>
            <a:r>
              <a:rPr lang="en-US" dirty="0" smtClean="0"/>
              <a:t>Exploit the new understanding and model(s) for developing and improving artificial vision systems. </a:t>
            </a:r>
          </a:p>
          <a:p>
            <a:r>
              <a:rPr lang="en-US" dirty="0" smtClean="0"/>
              <a:t>Challenges :</a:t>
            </a:r>
          </a:p>
          <a:p>
            <a:pPr lvl="1"/>
            <a:r>
              <a:rPr lang="en-US" dirty="0" smtClean="0"/>
              <a:t>generation of motion features, which are much more computation intensive</a:t>
            </a:r>
          </a:p>
          <a:p>
            <a:pPr lvl="1"/>
            <a:r>
              <a:rPr lang="en-US" dirty="0" smtClean="0"/>
              <a:t>visual tasks at the higher levels</a:t>
            </a:r>
          </a:p>
          <a:p>
            <a:pPr lvl="2"/>
            <a:r>
              <a:rPr lang="en-US" dirty="0" smtClean="0"/>
              <a:t>segmentation, object recognition, tracking of moving targets. </a:t>
            </a:r>
          </a:p>
          <a:p>
            <a:pPr lvl="2"/>
            <a:r>
              <a:rPr lang="en-US" dirty="0" smtClean="0"/>
              <a:t>data representation at higher levels, sparse and irregular, but still structured</a:t>
            </a:r>
          </a:p>
          <a:p>
            <a:pPr lvl="1"/>
            <a:r>
              <a:rPr lang="en-US" dirty="0" smtClean="0"/>
              <a:t>Efficiency of high-level processing steps </a:t>
            </a:r>
            <a:r>
              <a:rPr lang="en-US" smtClean="0"/>
              <a:t>on GPUs</a:t>
            </a:r>
            <a:endParaRPr lang="en-US" sz="2200" dirty="0" smtClean="0"/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15, 2010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DB253-B2B9-4FA4-8B3E-418357C38E7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HPEC 2010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[&#10;\]&#10;&#10;\end{document}&#10;"/>
  <p:tag name="TEX2PS" val="latex $(base).tex; dvips -D $(res) -E -o $(base).ps $(base).dvi"/>
  <p:tag name="EXTERNALEDITCOMMAND" val="notepad %"/>
  <p:tag name="GHOSTSCRIPTCOMMAND" val="c:\gs\gs8.1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1"/>
  <p:tag name="DEFAULTFONTSIZE" val="9"/>
  <p:tag name="DEFAULTWIDTH" val="505"/>
  <p:tag name="DEFAULTHEIGHT" val="359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Arial Unicode MS"/>
        <a:cs typeface="Arial Unicode MS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1D3E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1D3E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20888</TotalTime>
  <Words>315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1_Default Design</vt:lpstr>
      <vt:lpstr>Acrobat Document</vt:lpstr>
      <vt:lpstr>Fast Extraction of Feature Salience Maps  for Rapid Video Data Analysis</vt:lpstr>
      <vt:lpstr>Feature Salience Maps (FSMs)</vt:lpstr>
      <vt:lpstr>Processing of feature maps on GPU</vt:lpstr>
      <vt:lpstr>Discussion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FANTOM: Algorithm-Architecture  Codesign for High Performance Signal and Image Processing</dc:title>
  <dc:creator>Nikos Pitsianis</dc:creator>
  <cp:lastModifiedBy>LE14814</cp:lastModifiedBy>
  <cp:revision>790</cp:revision>
  <dcterms:created xsi:type="dcterms:W3CDTF">2005-09-13T14:54:14Z</dcterms:created>
  <dcterms:modified xsi:type="dcterms:W3CDTF">2010-10-26T19:04:15Z</dcterms:modified>
</cp:coreProperties>
</file>