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4" r:id="rId2"/>
    <p:sldId id="297" r:id="rId3"/>
    <p:sldId id="291" r:id="rId4"/>
    <p:sldId id="283" r:id="rId5"/>
    <p:sldId id="294" r:id="rId6"/>
    <p:sldId id="293" r:id="rId7"/>
    <p:sldId id="277" r:id="rId8"/>
    <p:sldId id="300" r:id="rId9"/>
    <p:sldId id="305" r:id="rId10"/>
  </p:sldIdLst>
  <p:sldSz cx="9144000" cy="6858000" type="screen4x3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00"/>
    <a:srgbClr val="DDDDDD"/>
    <a:srgbClr val="5B58E4"/>
    <a:srgbClr val="02426A"/>
    <a:srgbClr val="260666"/>
    <a:srgbClr val="009999"/>
    <a:srgbClr val="006699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495" autoAdjust="0"/>
    <p:restoredTop sz="92270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63"/>
        <p:guide pos="291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178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416425"/>
            <a:ext cx="503237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884613" y="8831263"/>
            <a:ext cx="2973387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48" tIns="0" rIns="19048" bIns="0" anchor="b"/>
          <a:lstStyle/>
          <a:p>
            <a:pPr algn="r"/>
            <a:r>
              <a:rPr lang="en-US" sz="1000" b="0" i="1">
                <a:latin typeface="Times" pitchFamily="18" charset="0"/>
              </a:rPr>
              <a:t>1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3883025" y="8831263"/>
            <a:ext cx="29749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48" tIns="0" rIns="19048" bIns="0" anchor="b"/>
          <a:lstStyle/>
          <a:p>
            <a:pPr algn="r"/>
            <a:r>
              <a:rPr lang="en-US" sz="1000" b="0" i="1">
                <a:latin typeface="Times" pitchFamily="18" charset="0"/>
              </a:rPr>
              <a:t>1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0737" cy="3473450"/>
          </a:xfrm>
          <a:ln cap="flat"/>
        </p:spPr>
      </p:sp>
      <p:sp>
        <p:nvSpPr>
          <p:cNvPr id="119819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79" tIns="44446" rIns="90479" bIns="4444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4613" y="8831263"/>
            <a:ext cx="2973387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b="0" i="1">
                <a:latin typeface="Arial" charset="0"/>
              </a:rPr>
              <a:t>1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883025" y="8831263"/>
            <a:ext cx="29749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b="0" i="1">
                <a:latin typeface="Arial" charset="0"/>
              </a:rPr>
              <a:t>1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59403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4850"/>
            <a:ext cx="4629150" cy="3471863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418013"/>
            <a:ext cx="5032375" cy="4181475"/>
          </a:xfrm>
        </p:spPr>
        <p:txBody>
          <a:bodyPr/>
          <a:lstStyle/>
          <a:p>
            <a:r>
              <a:rPr lang="en-US" sz="1000"/>
              <a:t>James C. Anderson, JCA@LL.MIT.EDU, 6/16/08;  public-domain info. from </a:t>
            </a:r>
            <a:r>
              <a:rPr lang="en-US"/>
              <a:t>http://en.wikipedia.org/wiki/Richard_Stallman</a:t>
            </a:r>
            <a:endParaRPr lang="en-US" sz="1000"/>
          </a:p>
          <a:p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150"/>
            <a:ext cx="1943100" cy="5502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150"/>
            <a:ext cx="5676900" cy="5502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 descr="HPEC-2010-PPTslide-Logo_30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549" y="19050"/>
            <a:ext cx="90920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46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46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3" descr="HPEC-2010-PPTslide-Logo_30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549" y="19050"/>
            <a:ext cx="90920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 descr="HPEC-2010-PPTslide-Logo_30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8800" y="28575"/>
            <a:ext cx="927099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150"/>
            <a:ext cx="7086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4625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-317500" y="855663"/>
            <a:ext cx="97551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solidFill>
            <a:srgbClr val="742A5B"/>
          </a:solidFill>
          <a:ln w="50800" cap="rnd" cmpd="sng">
            <a:solidFill>
              <a:srgbClr val="0242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-317500" y="6445250"/>
            <a:ext cx="68468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12" y="0"/>
              </a:cxn>
              <a:cxn ang="0">
                <a:pos x="0" y="0"/>
              </a:cxn>
            </a:cxnLst>
            <a:rect l="0" t="0" r="r" b="b"/>
            <a:pathLst>
              <a:path w="4313" h="1">
                <a:moveTo>
                  <a:pt x="0" y="0"/>
                </a:moveTo>
                <a:lnTo>
                  <a:pt x="4312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242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581775" y="6299200"/>
            <a:ext cx="2154238" cy="314325"/>
          </a:xfrm>
          <a:prstGeom prst="rect">
            <a:avLst/>
          </a:prstGeom>
          <a:noFill/>
          <a:ln w="12700">
            <a:solidFill>
              <a:srgbClr val="02426A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>
                <a:solidFill>
                  <a:srgbClr val="02426A"/>
                </a:solidFill>
              </a:rPr>
              <a:t>MIT Lincoln Laboratory</a:t>
            </a: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350" y="136525"/>
            <a:ext cx="5588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90500" y="6411913"/>
            <a:ext cx="666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700" dirty="0"/>
              <a:t>HPEC 2010  intro-V1</a:t>
            </a:r>
          </a:p>
          <a:p>
            <a:pPr algn="ctr"/>
            <a:r>
              <a:rPr lang="en-US" sz="700" dirty="0" err="1"/>
              <a:t>R.Bond</a:t>
            </a:r>
            <a:r>
              <a:rPr lang="en-US" sz="700" dirty="0"/>
              <a:t> </a:t>
            </a:r>
            <a:r>
              <a:rPr lang="en-US" sz="700" dirty="0" smtClean="0"/>
              <a:t>8/16/2010</a:t>
            </a:r>
            <a:endParaRPr lang="en-US" sz="700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8716963" y="6457950"/>
            <a:ext cx="8524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6" y="0"/>
              </a:cxn>
              <a:cxn ang="0">
                <a:pos x="0" y="0"/>
              </a:cxn>
            </a:cxnLst>
            <a:rect l="0" t="0" r="r" b="b"/>
            <a:pathLst>
              <a:path w="537" h="1">
                <a:moveTo>
                  <a:pt x="0" y="0"/>
                </a:moveTo>
                <a:lnTo>
                  <a:pt x="536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242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3" descr="HPEC-2010-PPTslide-Logo_300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10549" y="19050"/>
            <a:ext cx="90920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51" r:id="rId5"/>
    <p:sldLayoutId id="2147483652" r:id="rId6"/>
    <p:sldLayoutId id="2147483660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131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204913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</a:defRPr>
      </a:lvl3pPr>
      <a:lvl4pPr marL="1546225" indent="-1190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4pPr>
      <a:lvl5pPr marL="18288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5pPr>
      <a:lvl6pPr marL="22860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6pPr>
      <a:lvl7pPr marL="27432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7pPr>
      <a:lvl8pPr marL="32004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8pPr>
      <a:lvl9pPr marL="3657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..\..\..\..\program%20files\qualcomm\Local%20Settings\HPEC2004\Workshop%20at%20Glance.p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file:///\\strata\sinno\My%20Documents\HPEC\Workshop%20at%20Glance.pp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HPEC-2010-PPTslide-Logo_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228975" y="993775"/>
            <a:ext cx="2763838" cy="28416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228975" y="2162175"/>
            <a:ext cx="2763838" cy="28416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224213" y="2947988"/>
            <a:ext cx="2763837" cy="284162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3197225" y="4537075"/>
            <a:ext cx="2763838" cy="28416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6604000" y="1003300"/>
            <a:ext cx="2336800" cy="28416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6604000" y="2187575"/>
            <a:ext cx="2336800" cy="28416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6604000" y="3190875"/>
            <a:ext cx="2336800" cy="28416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6572250" y="4300538"/>
            <a:ext cx="2336800" cy="284162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6604000" y="5143500"/>
            <a:ext cx="2336800" cy="28416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3232150" y="5322888"/>
            <a:ext cx="2336800" cy="284162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 sz="1400">
              <a:latin typeface="Arial" charset="0"/>
            </a:endParaRPr>
          </a:p>
          <a:p>
            <a:pPr algn="ctr"/>
            <a:endParaRPr lang="en-US"/>
          </a:p>
          <a:p>
            <a:pPr algn="ctr"/>
            <a:endParaRPr lang="en-US">
              <a:solidFill>
                <a:srgbClr val="0000FF"/>
              </a:solidFill>
            </a:endParaRPr>
          </a:p>
          <a:p>
            <a:pPr algn="ctr"/>
            <a:endParaRPr lang="en-US"/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203200" y="1004888"/>
            <a:ext cx="2763838" cy="284162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HPEC 2010 Acknowledgments</a:t>
            </a:r>
          </a:p>
        </p:txBody>
      </p:sp>
      <p:sp>
        <p:nvSpPr>
          <p:cNvPr id="11879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1713"/>
            <a:ext cx="3089275" cy="5381625"/>
          </a:xfrm>
        </p:spPr>
        <p:txBody>
          <a:bodyPr/>
          <a:lstStyle/>
          <a:p>
            <a:pPr marL="174625" indent="-174625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1400" dirty="0">
                <a:latin typeface="Arial" charset="0"/>
              </a:rPr>
              <a:t>   Technical Committee</a:t>
            </a:r>
          </a:p>
          <a:p>
            <a:pPr marL="174625" indent="-174625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sz="600" dirty="0">
              <a:latin typeface="Arial Narrow" pitchFamily="34" charset="0"/>
            </a:endParaRPr>
          </a:p>
          <a:p>
            <a:pPr marL="174625" indent="-174625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400" dirty="0">
                <a:latin typeface="Arial Narrow" pitchFamily="34" charset="0"/>
              </a:rPr>
              <a:t>	</a:t>
            </a:r>
          </a:p>
          <a:p>
            <a:pPr marL="174625" indent="-174625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800" dirty="0"/>
              <a:t>	</a:t>
            </a:r>
            <a:r>
              <a:rPr lang="en-US" sz="800" dirty="0" smtClean="0"/>
              <a:t>Dr. Stanley </a:t>
            </a:r>
            <a:r>
              <a:rPr lang="en-US" sz="800" dirty="0" err="1" smtClean="0"/>
              <a:t>Ahalt</a:t>
            </a:r>
            <a:r>
              <a:rPr lang="en-US" sz="800" dirty="0" smtClean="0"/>
              <a:t> / RENCI</a:t>
            </a:r>
            <a:br>
              <a:rPr lang="en-US" sz="800" dirty="0" smtClean="0"/>
            </a:br>
            <a:r>
              <a:rPr lang="en-US" sz="800" dirty="0" smtClean="0"/>
              <a:t>Mr. Masahiro Arakawa / MIT Lincoln Laboratory</a:t>
            </a:r>
            <a:br>
              <a:rPr lang="en-US" sz="800" dirty="0" smtClean="0"/>
            </a:br>
            <a:r>
              <a:rPr lang="en-US" sz="800" dirty="0" smtClean="0"/>
              <a:t>Dr. Ray Artz / Independent Consultant</a:t>
            </a:r>
            <a:br>
              <a:rPr lang="en-US" sz="800" dirty="0" smtClean="0"/>
            </a:br>
            <a:r>
              <a:rPr lang="en-US" sz="800" dirty="0" smtClean="0"/>
              <a:t>Dr. David Bader / Georgia Institute of Technology</a:t>
            </a:r>
            <a:br>
              <a:rPr lang="en-US" sz="800" dirty="0" smtClean="0"/>
            </a:br>
            <a:r>
              <a:rPr lang="en-US" sz="800" dirty="0" smtClean="0"/>
              <a:t>Mr. William Bent, Jr. / CSP, Inc.</a:t>
            </a:r>
            <a:br>
              <a:rPr lang="en-US" sz="800" dirty="0" smtClean="0"/>
            </a:br>
            <a:r>
              <a:rPr lang="en-US" sz="800" dirty="0" smtClean="0"/>
              <a:t>Prof. </a:t>
            </a:r>
            <a:r>
              <a:rPr lang="en-US" sz="800" dirty="0" err="1" smtClean="0"/>
              <a:t>Keren</a:t>
            </a:r>
            <a:r>
              <a:rPr lang="en-US" sz="800" dirty="0" smtClean="0"/>
              <a:t> Bergman / Columbia University</a:t>
            </a:r>
            <a:br>
              <a:rPr lang="en-US" sz="800" dirty="0" smtClean="0"/>
            </a:br>
            <a:r>
              <a:rPr lang="en-US" sz="800" dirty="0" smtClean="0"/>
              <a:t>Dr. Lawrence Bergman / Jet Propulsion Laboratory</a:t>
            </a:r>
            <a:br>
              <a:rPr lang="en-US" sz="800" dirty="0" smtClean="0"/>
            </a:br>
            <a:r>
              <a:rPr lang="en-US" sz="800" dirty="0" smtClean="0"/>
              <a:t>Mr. Robert </a:t>
            </a:r>
            <a:r>
              <a:rPr lang="en-US" sz="800" dirty="0" err="1" smtClean="0"/>
              <a:t>Bernecky</a:t>
            </a:r>
            <a:r>
              <a:rPr lang="en-US" sz="800" dirty="0" smtClean="0"/>
              <a:t> / Naval Undersea Warfare Center</a:t>
            </a:r>
            <a:br>
              <a:rPr lang="en-US" sz="800" dirty="0" smtClean="0"/>
            </a:br>
            <a:r>
              <a:rPr lang="en-US" sz="800" dirty="0" smtClean="0"/>
              <a:t>Ms. Nadya Bliss / MIT Lincoln Laboratory</a:t>
            </a:r>
            <a:br>
              <a:rPr lang="en-US" sz="800" dirty="0" smtClean="0"/>
            </a:br>
            <a:r>
              <a:rPr lang="en-US" sz="800" dirty="0" smtClean="0"/>
              <a:t>Mr. Peter Boettcher / MIT Lincoln Laboratory</a:t>
            </a:r>
            <a:br>
              <a:rPr lang="en-US" sz="800" dirty="0" smtClean="0"/>
            </a:br>
            <a:r>
              <a:rPr lang="en-US" sz="800" dirty="0" smtClean="0"/>
              <a:t>Dr. Jay Brockman / University of Notre Dame</a:t>
            </a:r>
            <a:br>
              <a:rPr lang="en-US" sz="800" dirty="0" smtClean="0"/>
            </a:br>
            <a:r>
              <a:rPr lang="en-US" sz="800" dirty="0" smtClean="0"/>
              <a:t>Dr. Keith Bromley / SPAWAR Systems Center</a:t>
            </a:r>
            <a:br>
              <a:rPr lang="en-US" sz="800" dirty="0" smtClean="0"/>
            </a:br>
            <a:r>
              <a:rPr lang="en-US" sz="800" dirty="0" smtClean="0"/>
              <a:t>Mr. Daniel Campbell / Georgia Tech Research Institute</a:t>
            </a:r>
            <a:br>
              <a:rPr lang="en-US" sz="800" dirty="0" smtClean="0"/>
            </a:br>
            <a:r>
              <a:rPr lang="en-US" sz="800" dirty="0" smtClean="0"/>
              <a:t>Mr. David Cousins / BBN Technologies</a:t>
            </a:r>
            <a:br>
              <a:rPr lang="en-US" sz="800" dirty="0" smtClean="0"/>
            </a:br>
            <a:r>
              <a:rPr lang="en-US" sz="800" dirty="0" smtClean="0"/>
              <a:t>Dr. Jay </a:t>
            </a:r>
            <a:r>
              <a:rPr lang="en-US" sz="800" dirty="0" err="1" smtClean="0"/>
              <a:t>Culliney</a:t>
            </a:r>
            <a:r>
              <a:rPr lang="en-US" sz="800" dirty="0" smtClean="0"/>
              <a:t> / The Aerospace Corporation</a:t>
            </a:r>
            <a:br>
              <a:rPr lang="en-US" sz="800" dirty="0" smtClean="0"/>
            </a:br>
            <a:r>
              <a:rPr lang="en-US" sz="800" dirty="0" smtClean="0"/>
              <a:t>Dr. Jack </a:t>
            </a:r>
            <a:r>
              <a:rPr lang="en-US" sz="800" dirty="0" err="1" smtClean="0"/>
              <a:t>Dongarra</a:t>
            </a:r>
            <a:r>
              <a:rPr lang="en-US" sz="800" dirty="0" smtClean="0"/>
              <a:t> / University of Tennessee, ICL</a:t>
            </a:r>
            <a:br>
              <a:rPr lang="en-US" sz="800" dirty="0" smtClean="0"/>
            </a:br>
            <a:r>
              <a:rPr lang="en-US" sz="800" dirty="0" smtClean="0"/>
              <a:t>Dr. </a:t>
            </a:r>
            <a:r>
              <a:rPr lang="en-US" sz="800" dirty="0" err="1" smtClean="0"/>
              <a:t>Neall</a:t>
            </a:r>
            <a:r>
              <a:rPr lang="en-US" sz="800" dirty="0" smtClean="0"/>
              <a:t> </a:t>
            </a:r>
            <a:r>
              <a:rPr lang="en-US" sz="800" dirty="0" err="1" smtClean="0"/>
              <a:t>Doren</a:t>
            </a:r>
            <a:r>
              <a:rPr lang="en-US" sz="800" dirty="0" smtClean="0"/>
              <a:t> / Sandia National Laboratories</a:t>
            </a:r>
            <a:br>
              <a:rPr lang="en-US" sz="800" dirty="0" smtClean="0"/>
            </a:br>
            <a:r>
              <a:rPr lang="en-US" sz="800" dirty="0" smtClean="0"/>
              <a:t>Dr. Ian Dunn / Mercury Computer Systems</a:t>
            </a:r>
            <a:br>
              <a:rPr lang="en-US" sz="800" dirty="0" smtClean="0"/>
            </a:br>
            <a:r>
              <a:rPr lang="en-US" sz="800" dirty="0" smtClean="0"/>
              <a:t>Dr. Alan Edelman / Massachusetts Institute of  Technology</a:t>
            </a:r>
            <a:br>
              <a:rPr lang="en-US" sz="800" dirty="0" smtClean="0"/>
            </a:br>
            <a:r>
              <a:rPr lang="en-US" sz="800" dirty="0" smtClean="0"/>
              <a:t>Dr. Maya </a:t>
            </a:r>
            <a:r>
              <a:rPr lang="en-US" sz="800" dirty="0" err="1" smtClean="0"/>
              <a:t>Gokhale</a:t>
            </a:r>
            <a:r>
              <a:rPr lang="en-US" sz="800" dirty="0" smtClean="0"/>
              <a:t> / Lawrence Livermore National Laboratory</a:t>
            </a:r>
            <a:br>
              <a:rPr lang="en-US" sz="800" dirty="0" smtClean="0"/>
            </a:br>
            <a:r>
              <a:rPr lang="en-US" sz="800" dirty="0" smtClean="0"/>
              <a:t>Mr. John </a:t>
            </a:r>
            <a:r>
              <a:rPr lang="en-US" sz="800" dirty="0" err="1" smtClean="0"/>
              <a:t>Grosh</a:t>
            </a:r>
            <a:r>
              <a:rPr lang="en-US" sz="800" dirty="0" smtClean="0"/>
              <a:t> / Lawrence Livermore National Laboratory</a:t>
            </a:r>
            <a:br>
              <a:rPr lang="en-US" sz="800" dirty="0" smtClean="0"/>
            </a:br>
            <a:r>
              <a:rPr lang="en-US" sz="800" dirty="0" smtClean="0"/>
              <a:t>Mr. Michael Harris / BAE Systems</a:t>
            </a:r>
            <a:br>
              <a:rPr lang="en-US" sz="800" dirty="0" smtClean="0"/>
            </a:br>
            <a:r>
              <a:rPr lang="en-US" sz="800" dirty="0" smtClean="0"/>
              <a:t>Dr. William Harrod / DARPA / TCTO</a:t>
            </a:r>
            <a:br>
              <a:rPr lang="en-US" sz="800" dirty="0" smtClean="0"/>
            </a:br>
            <a:r>
              <a:rPr lang="en-US" sz="800" dirty="0" smtClean="0"/>
              <a:t>Dr. Martin </a:t>
            </a:r>
            <a:r>
              <a:rPr lang="en-US" sz="800" dirty="0" err="1" smtClean="0"/>
              <a:t>Herbordt</a:t>
            </a:r>
            <a:r>
              <a:rPr lang="en-US" sz="800" dirty="0" smtClean="0"/>
              <a:t> / Boston University</a:t>
            </a:r>
            <a:br>
              <a:rPr lang="en-US" sz="800" dirty="0" smtClean="0"/>
            </a:br>
            <a:r>
              <a:rPr lang="en-US" sz="800" dirty="0" smtClean="0"/>
              <a:t>Dr. Daniel Katz / University of Chicago</a:t>
            </a:r>
            <a:br>
              <a:rPr lang="en-US" sz="800" dirty="0" smtClean="0"/>
            </a:br>
            <a:r>
              <a:rPr lang="en-US" sz="800" dirty="0" smtClean="0"/>
              <a:t>Mr. Bruce Kinney / Raytheon Company</a:t>
            </a:r>
            <a:br>
              <a:rPr lang="en-US" sz="800" dirty="0" smtClean="0"/>
            </a:br>
            <a:r>
              <a:rPr lang="en-US" sz="800" dirty="0" smtClean="0"/>
              <a:t>Dr. James Lebak / The </a:t>
            </a:r>
            <a:r>
              <a:rPr lang="en-US" sz="800" dirty="0" err="1" smtClean="0"/>
              <a:t>MathWorks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Dr. Miriam Leeser / Northeastern University</a:t>
            </a:r>
            <a:br>
              <a:rPr lang="en-US" sz="800" dirty="0" smtClean="0"/>
            </a:br>
            <a:r>
              <a:rPr lang="en-US" sz="800" dirty="0" smtClean="0"/>
              <a:t>Dr. Richard Linderman / Air Force Research Laboratory</a:t>
            </a:r>
            <a:br>
              <a:rPr lang="en-US" sz="800" dirty="0" smtClean="0"/>
            </a:br>
            <a:r>
              <a:rPr lang="en-US" sz="800" dirty="0" smtClean="0"/>
              <a:t>Dr. Brian </a:t>
            </a:r>
            <a:r>
              <a:rPr lang="en-US" sz="800" dirty="0" err="1" smtClean="0"/>
              <a:t>Loe</a:t>
            </a:r>
            <a:r>
              <a:rPr lang="en-US" sz="800" dirty="0" smtClean="0"/>
              <a:t> / Lockheed Martin Corporation</a:t>
            </a:r>
            <a:br>
              <a:rPr lang="en-US" sz="800" dirty="0" smtClean="0"/>
            </a:br>
            <a:r>
              <a:rPr lang="en-US" sz="800" dirty="0" smtClean="0"/>
              <a:t>Mr. Michael Lucas / Northrop Grumman Corporation</a:t>
            </a:r>
            <a:br>
              <a:rPr lang="en-US" sz="800" dirty="0" smtClean="0"/>
            </a:br>
            <a:r>
              <a:rPr lang="en-US" sz="800" dirty="0" smtClean="0"/>
              <a:t>Mr. Craig Lund / Local Knowledge</a:t>
            </a:r>
            <a:br>
              <a:rPr lang="en-US" sz="800" dirty="0" smtClean="0"/>
            </a:br>
            <a:r>
              <a:rPr lang="en-US" sz="800" dirty="0" smtClean="0"/>
              <a:t>Mr. Michael </a:t>
            </a:r>
            <a:r>
              <a:rPr lang="en-US" sz="800" dirty="0" err="1" smtClean="0"/>
              <a:t>McCollister</a:t>
            </a:r>
            <a:r>
              <a:rPr lang="en-US" sz="800" dirty="0" smtClean="0"/>
              <a:t> / Northrop Grumman Corporation</a:t>
            </a:r>
            <a:br>
              <a:rPr lang="en-US" sz="800" dirty="0" smtClean="0"/>
            </a:br>
            <a:r>
              <a:rPr lang="en-US" sz="800" dirty="0" smtClean="0"/>
              <a:t>Dr. Sanjeev Mohindra / MIT Lincoln Laboratory</a:t>
            </a:r>
            <a:br>
              <a:rPr lang="en-US" sz="800" dirty="0" smtClean="0"/>
            </a:br>
            <a:r>
              <a:rPr lang="en-US" sz="800" dirty="0" smtClean="0"/>
              <a:t>Dr. Brent Nelson / Brigham Young University</a:t>
            </a:r>
            <a:br>
              <a:rPr lang="en-US" sz="800" dirty="0" smtClean="0"/>
            </a:br>
            <a:r>
              <a:rPr lang="en-US" sz="800" dirty="0" smtClean="0"/>
              <a:t>Mr. David Ngo / BAE Systems</a:t>
            </a:r>
            <a:br>
              <a:rPr lang="en-US" sz="800" dirty="0" smtClean="0"/>
            </a:br>
            <a:r>
              <a:rPr lang="en-US" sz="800" dirty="0" smtClean="0"/>
              <a:t>Mr. Eric Pancoast / Lockheed Martin Corporation</a:t>
            </a:r>
            <a:br>
              <a:rPr lang="en-US" sz="800" dirty="0" smtClean="0"/>
            </a:br>
            <a:r>
              <a:rPr lang="en-US" sz="800" dirty="0" smtClean="0"/>
              <a:t>Dr. Robert Pettit / The Aerospace Corporation</a:t>
            </a:r>
            <a:br>
              <a:rPr lang="en-US" sz="800" dirty="0" smtClean="0"/>
            </a:br>
            <a:r>
              <a:rPr lang="en-US" sz="800" dirty="0" smtClean="0"/>
              <a:t>Mr. Frank </a:t>
            </a:r>
            <a:r>
              <a:rPr lang="en-US" sz="800" dirty="0" err="1" smtClean="0"/>
              <a:t>Pietryka</a:t>
            </a:r>
            <a:r>
              <a:rPr lang="en-US" sz="800" dirty="0" smtClean="0"/>
              <a:t> / Raytheon Company</a:t>
            </a:r>
            <a:br>
              <a:rPr lang="en-US" sz="800" dirty="0" smtClean="0"/>
            </a:br>
            <a:r>
              <a:rPr lang="en-US" sz="800" dirty="0" smtClean="0"/>
              <a:t>Dr. Viktor Prasanna / University of Southern California</a:t>
            </a:r>
            <a:br>
              <a:rPr lang="en-US" sz="800" dirty="0" smtClean="0"/>
            </a:br>
            <a:r>
              <a:rPr lang="en-US" sz="800" dirty="0" smtClean="0"/>
              <a:t>Dr. Albert Reuther / MIT Lincoln Laboratory</a:t>
            </a:r>
            <a:br>
              <a:rPr lang="en-US" sz="800" dirty="0" smtClean="0"/>
            </a:br>
            <a:r>
              <a:rPr lang="en-US" sz="800" dirty="0" smtClean="0"/>
              <a:t>Dr. John </a:t>
            </a:r>
            <a:r>
              <a:rPr lang="en-US" sz="800" dirty="0" err="1" smtClean="0"/>
              <a:t>Reynders</a:t>
            </a:r>
            <a:r>
              <a:rPr lang="en-US" sz="800" dirty="0" smtClean="0"/>
              <a:t> / Johnson &amp; Johnson</a:t>
            </a:r>
            <a:br>
              <a:rPr lang="en-US" sz="800" dirty="0" smtClean="0"/>
            </a:br>
            <a:r>
              <a:rPr lang="en-US" sz="800" dirty="0" smtClean="0"/>
              <a:t>Dr. Mark Richards / Georgia Institute of Technology</a:t>
            </a:r>
            <a:br>
              <a:rPr lang="en-US" sz="800" dirty="0" smtClean="0"/>
            </a:br>
            <a:r>
              <a:rPr lang="en-US" sz="800" dirty="0" smtClean="0"/>
              <a:t>Dr. Martin </a:t>
            </a:r>
            <a:r>
              <a:rPr lang="en-US" sz="800" dirty="0" err="1" smtClean="0"/>
              <a:t>Rinard</a:t>
            </a:r>
            <a:r>
              <a:rPr lang="en-US" sz="800" dirty="0" smtClean="0"/>
              <a:t> / Massachusetts Institute of Technology</a:t>
            </a:r>
            <a:br>
              <a:rPr lang="en-US" sz="800" dirty="0" smtClean="0"/>
            </a:br>
            <a:r>
              <a:rPr lang="en-US" sz="800" dirty="0" smtClean="0"/>
              <a:t>Dr. Sharon Sacco / The MITRE Corporation</a:t>
            </a:r>
            <a:br>
              <a:rPr lang="en-US" sz="800" dirty="0" smtClean="0"/>
            </a:br>
            <a:r>
              <a:rPr lang="en-US" sz="800" dirty="0" smtClean="0"/>
              <a:t>Mr. Craig Sather / The Aerospace Corporation</a:t>
            </a:r>
            <a:br>
              <a:rPr lang="en-US" sz="800" dirty="0" smtClean="0"/>
            </a:br>
            <a:r>
              <a:rPr lang="en-US" sz="800" dirty="0" smtClean="0"/>
              <a:t>Dr. Philip </a:t>
            </a:r>
            <a:r>
              <a:rPr lang="en-US" sz="800" dirty="0" err="1" smtClean="0"/>
              <a:t>Sementilli</a:t>
            </a:r>
            <a:r>
              <a:rPr lang="en-US" sz="800" dirty="0" smtClean="0"/>
              <a:t> / Raytheon Company</a:t>
            </a:r>
            <a:br>
              <a:rPr lang="en-US" sz="800" dirty="0" smtClean="0"/>
            </a:br>
            <a:r>
              <a:rPr lang="en-US" sz="800" dirty="0" smtClean="0"/>
              <a:t>Dr. Anthony </a:t>
            </a:r>
            <a:r>
              <a:rPr lang="en-US" sz="800" dirty="0" err="1" smtClean="0"/>
              <a:t>Skjellum</a:t>
            </a:r>
            <a:r>
              <a:rPr lang="en-US" sz="800" dirty="0" smtClean="0"/>
              <a:t> / University of Alabama at Birmingham</a:t>
            </a:r>
            <a:br>
              <a:rPr lang="en-US" sz="800" dirty="0" smtClean="0"/>
            </a:br>
            <a:r>
              <a:rPr lang="en-US" sz="800" dirty="0" smtClean="0"/>
              <a:t>Dr. </a:t>
            </a:r>
            <a:r>
              <a:rPr lang="en-US" sz="800" dirty="0" err="1" smtClean="0"/>
              <a:t>Hendrik</a:t>
            </a:r>
            <a:r>
              <a:rPr lang="en-US" sz="800" dirty="0" smtClean="0"/>
              <a:t> </a:t>
            </a:r>
            <a:r>
              <a:rPr lang="en-US" sz="800" dirty="0" err="1" smtClean="0"/>
              <a:t>Spaanenburg</a:t>
            </a:r>
            <a:r>
              <a:rPr lang="en-US" sz="800" dirty="0" smtClean="0"/>
              <a:t> / Heterogeneous Computing, LLC</a:t>
            </a:r>
            <a:br>
              <a:rPr lang="en-US" sz="800" dirty="0" smtClean="0"/>
            </a:br>
            <a:r>
              <a:rPr lang="en-US" sz="800" dirty="0" smtClean="0"/>
              <a:t>Mr. Brian Sroka / The MITRE Corporation</a:t>
            </a:r>
            <a:br>
              <a:rPr lang="en-US" sz="800" dirty="0" smtClean="0"/>
            </a:br>
            <a:r>
              <a:rPr lang="en-US" sz="800" dirty="0" smtClean="0"/>
              <a:t>Dr. Jeffrey Vetter / Oak Ridge National Laboratory</a:t>
            </a:r>
            <a:br>
              <a:rPr lang="en-US" sz="800" dirty="0" smtClean="0"/>
            </a:br>
            <a:r>
              <a:rPr lang="en-US" sz="800" dirty="0" smtClean="0"/>
              <a:t>Mr. Dan Wells / The Boeing Company</a:t>
            </a:r>
            <a:endParaRPr lang="en-US" sz="800" dirty="0"/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6767513" y="1022350"/>
            <a:ext cx="2062162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90000"/>
              </a:lnSpc>
              <a:buSzPct val="125000"/>
            </a:pPr>
            <a:r>
              <a:rPr lang="en-US" sz="1400" dirty="0">
                <a:latin typeface="Arial" charset="0"/>
              </a:rPr>
              <a:t>Document Production</a:t>
            </a:r>
          </a:p>
          <a:p>
            <a:pPr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Michael Burke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Ms. Patricia Maguire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Ms. Linda Litchfield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James Caruso</a:t>
            </a:r>
          </a:p>
          <a:p>
            <a:pPr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endParaRPr lang="en-US" sz="14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400" dirty="0">
                <a:latin typeface="Arial" charset="0"/>
              </a:rPr>
              <a:t>Projectionists</a:t>
            </a:r>
          </a:p>
          <a:p>
            <a:pPr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Mr</a:t>
            </a:r>
            <a:r>
              <a:rPr lang="en-US" sz="1000" dirty="0">
                <a:latin typeface="Arial" charset="0"/>
              </a:rPr>
              <a:t>. Tom Burbine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</a:t>
            </a:r>
            <a:r>
              <a:rPr lang="en-US" sz="1000" dirty="0" smtClean="0">
                <a:latin typeface="Arial" charset="0"/>
              </a:rPr>
              <a:t>Don </a:t>
            </a:r>
            <a:r>
              <a:rPr lang="en-US" sz="1000" dirty="0">
                <a:latin typeface="Arial" charset="0"/>
              </a:rPr>
              <a:t>Gaudette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Mike Imbeault</a:t>
            </a:r>
          </a:p>
          <a:p>
            <a:pPr>
              <a:lnSpc>
                <a:spcPct val="90000"/>
              </a:lnSpc>
              <a:buSzPct val="125000"/>
            </a:pPr>
            <a:endParaRPr lang="en-US" sz="1000" smtClean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400" dirty="0">
                <a:latin typeface="Arial" charset="0"/>
              </a:rPr>
              <a:t>Security</a:t>
            </a:r>
          </a:p>
          <a:p>
            <a:pPr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Ms. Renee </a:t>
            </a:r>
            <a:r>
              <a:rPr lang="en-US" sz="1000" dirty="0" err="1">
                <a:latin typeface="Arial" charset="0"/>
              </a:rPr>
              <a:t>Gylfphe</a:t>
            </a: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Ms. Roslyn Wesley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Thomas Zech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Reception Staff 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Security Officers</a:t>
            </a:r>
          </a:p>
          <a:p>
            <a:pPr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400" dirty="0">
                <a:latin typeface="Arial" charset="0"/>
              </a:rPr>
              <a:t>Special Services</a:t>
            </a:r>
          </a:p>
          <a:p>
            <a:pPr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James </a:t>
            </a:r>
            <a:r>
              <a:rPr lang="en-US" sz="1000" dirty="0" err="1">
                <a:latin typeface="Arial" charset="0"/>
              </a:rPr>
              <a:t>Armao</a:t>
            </a: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Richard Gabriele</a:t>
            </a: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Hugo Volpe</a:t>
            </a:r>
          </a:p>
          <a:p>
            <a:pPr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400" dirty="0">
                <a:latin typeface="Arial" charset="0"/>
              </a:rPr>
              <a:t>Corporate Chefs</a:t>
            </a:r>
          </a:p>
          <a:p>
            <a:pPr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James </a:t>
            </a:r>
            <a:r>
              <a:rPr lang="en-US" sz="1000" dirty="0" err="1">
                <a:latin typeface="Arial" charset="0"/>
              </a:rPr>
              <a:t>Iannone</a:t>
            </a:r>
            <a:endParaRPr lang="en-US" sz="1000" dirty="0">
              <a:latin typeface="Arial" charset="0"/>
            </a:endParaRPr>
          </a:p>
          <a:p>
            <a:pPr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Food Service Staff</a:t>
            </a:r>
          </a:p>
          <a:p>
            <a:pPr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3257550" y="5305425"/>
            <a:ext cx="20478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Audience</a:t>
            </a: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3286125" y="5600700"/>
            <a:ext cx="23050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000FF"/>
                </a:solidFill>
                <a:latin typeface="Arial" charset="0"/>
              </a:rPr>
              <a:t>All of you attending!</a:t>
            </a:r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3225800" y="982663"/>
            <a:ext cx="3381375" cy="527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7338" indent="-287338">
              <a:lnSpc>
                <a:spcPct val="90000"/>
              </a:lnSpc>
              <a:buSzPct val="125000"/>
            </a:pPr>
            <a:r>
              <a:rPr lang="en-US" sz="1400" dirty="0">
                <a:latin typeface="Arial" charset="0"/>
              </a:rPr>
              <a:t>Sponsors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14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Defense Advanced Research Projects Agency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Air </a:t>
            </a:r>
            <a:r>
              <a:rPr lang="en-US" sz="1000" dirty="0">
                <a:latin typeface="Arial" charset="0"/>
              </a:rPr>
              <a:t>Force Research </a:t>
            </a:r>
            <a:r>
              <a:rPr lang="en-US" sz="1000" dirty="0" smtClean="0">
                <a:latin typeface="Arial" charset="0"/>
              </a:rPr>
              <a:t>Laboratory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Air Force Rapid Capabilities Office</a:t>
            </a:r>
            <a:endParaRPr lang="en-US" sz="10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High Performance Computing Modernization Office</a:t>
            </a:r>
            <a:endParaRPr lang="en-US" sz="1800" dirty="0"/>
          </a:p>
          <a:p>
            <a:pPr marL="287338" indent="-287338">
              <a:lnSpc>
                <a:spcPct val="90000"/>
              </a:lnSpc>
              <a:buSzPct val="125000"/>
            </a:pPr>
            <a:endParaRPr lang="en-US" sz="800" b="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800" b="0" dirty="0" smtClean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400" dirty="0" smtClean="0">
                <a:latin typeface="Arial" charset="0"/>
              </a:rPr>
              <a:t>Advisory </a:t>
            </a:r>
            <a:r>
              <a:rPr lang="en-US" sz="1400" dirty="0">
                <a:latin typeface="Arial" charset="0"/>
              </a:rPr>
              <a:t>Committee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14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Dr. Robert Shin / MIT Lincoln Laboratory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Dr. Richard Games / MITRE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400" dirty="0">
                <a:latin typeface="Arial" charset="0"/>
              </a:rPr>
              <a:t>Workshop Office Support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Ms. Kathleen Cable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Ms. Carragh Callahan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Ms</a:t>
            </a:r>
            <a:r>
              <a:rPr lang="en-US" sz="1000" dirty="0">
                <a:latin typeface="Arial" charset="0"/>
              </a:rPr>
              <a:t>. Joan </a:t>
            </a:r>
            <a:r>
              <a:rPr lang="en-US" sz="1000" dirty="0" smtClean="0">
                <a:latin typeface="Arial" charset="0"/>
              </a:rPr>
              <a:t>Napoli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Ms. Ellen Oehme</a:t>
            </a:r>
            <a:endParaRPr lang="en-US" sz="10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 smtClean="0">
                <a:latin typeface="Arial" charset="0"/>
              </a:rPr>
              <a:t>Ms</a:t>
            </a:r>
            <a:r>
              <a:rPr lang="en-US" sz="1000" dirty="0">
                <a:latin typeface="Arial" charset="0"/>
              </a:rPr>
              <a:t>. Terry Retherford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Ms. Lori Tsoulas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Ms. Janet </a:t>
            </a:r>
            <a:r>
              <a:rPr lang="en-US" sz="1000" dirty="0" smtClean="0">
                <a:latin typeface="Arial" charset="0"/>
              </a:rPr>
              <a:t>Quinn</a:t>
            </a:r>
            <a:endParaRPr lang="en-US" sz="10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10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1400" dirty="0" smtClean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400" dirty="0" smtClean="0">
                <a:latin typeface="Arial" charset="0"/>
              </a:rPr>
              <a:t>Technical </a:t>
            </a:r>
            <a:r>
              <a:rPr lang="en-US" sz="1400" dirty="0">
                <a:latin typeface="Arial" charset="0"/>
              </a:rPr>
              <a:t>Support</a:t>
            </a:r>
          </a:p>
          <a:p>
            <a:pPr marL="287338" indent="-287338">
              <a:lnSpc>
                <a:spcPct val="90000"/>
              </a:lnSpc>
              <a:buSzPct val="125000"/>
            </a:pPr>
            <a:endParaRPr lang="en-US" sz="800" dirty="0">
              <a:latin typeface="Arial" charset="0"/>
            </a:endParaRP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Troy McLean</a:t>
            </a:r>
          </a:p>
          <a:p>
            <a:pPr marL="287338" indent="-287338">
              <a:lnSpc>
                <a:spcPct val="90000"/>
              </a:lnSpc>
              <a:buSzPct val="125000"/>
            </a:pPr>
            <a:r>
              <a:rPr lang="en-US" sz="1000" dirty="0">
                <a:latin typeface="Arial" charset="0"/>
              </a:rPr>
              <a:t>Mr. Igor Marchenko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2010 HPEC Workshop</a:t>
            </a:r>
            <a:br>
              <a:rPr lang="en-US"/>
            </a:br>
            <a:r>
              <a:rPr lang="en-US" sz="2400"/>
              <a:t> Administrative Information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363" y="1179513"/>
            <a:ext cx="4373562" cy="5029200"/>
          </a:xfrm>
        </p:spPr>
        <p:txBody>
          <a:bodyPr/>
          <a:lstStyle/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Unclassified </a:t>
            </a:r>
            <a:r>
              <a:rPr lang="en-US" sz="1600" dirty="0" smtClean="0">
                <a:latin typeface="Arial" charset="0"/>
              </a:rPr>
              <a:t>Sessions and a U.S. Only Session</a:t>
            </a: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Workshop is being videotaped</a:t>
            </a:r>
          </a:p>
          <a:p>
            <a:pPr marL="233363" indent="-233363">
              <a:lnSpc>
                <a:spcPct val="100000"/>
              </a:lnSpc>
              <a:buFontTx/>
              <a:buNone/>
            </a:pP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No smoking inside the Laboratory</a:t>
            </a:r>
          </a:p>
          <a:p>
            <a:pPr marL="233363" indent="-233363">
              <a:lnSpc>
                <a:spcPct val="100000"/>
              </a:lnSpc>
            </a:pP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Lunch and refreshments are provided</a:t>
            </a:r>
          </a:p>
          <a:p>
            <a:pPr marL="233363" indent="-233363">
              <a:lnSpc>
                <a:spcPct val="100000"/>
              </a:lnSpc>
            </a:pP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70000"/>
              </a:lnSpc>
            </a:pPr>
            <a:r>
              <a:rPr lang="en-US" sz="1600" dirty="0">
                <a:latin typeface="Arial" charset="0"/>
              </a:rPr>
              <a:t>Wireless devices that include embedded cameras or recording devices are restricted. Please see the Registration Desk for storage</a:t>
            </a:r>
            <a:br>
              <a:rPr lang="en-US" sz="1600" dirty="0">
                <a:latin typeface="Arial" charset="0"/>
              </a:rPr>
            </a:b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Badges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100% Picture ID check is required each day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Picked up at the Security Desk each morning and returned before you leave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May not be taken outside the facility</a:t>
            </a:r>
            <a:endParaRPr lang="en-US" sz="14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endParaRPr lang="en-US" sz="1600" dirty="0">
              <a:latin typeface="Arial" charset="0"/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99013" y="1160463"/>
            <a:ext cx="4140200" cy="4906962"/>
          </a:xfrm>
        </p:spPr>
        <p:txBody>
          <a:bodyPr/>
          <a:lstStyle/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Unclassified Proceedings will be available on the web </a:t>
            </a:r>
          </a:p>
          <a:p>
            <a:pPr marL="233363" indent="-233363">
              <a:lnSpc>
                <a:spcPct val="100000"/>
              </a:lnSpc>
              <a:buFontTx/>
              <a:buNone/>
            </a:pP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Provide any necessary updates on the Contact Information form that is provided in your Attendee Package and leave it at the Registration Desk</a:t>
            </a:r>
          </a:p>
          <a:p>
            <a:pPr marL="233363" indent="-233363">
              <a:lnSpc>
                <a:spcPct val="100000"/>
              </a:lnSpc>
            </a:pPr>
            <a:endParaRPr lang="en-US" sz="1600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</a:pPr>
            <a:r>
              <a:rPr lang="en-US" sz="1600" dirty="0">
                <a:latin typeface="Arial" charset="0"/>
              </a:rPr>
              <a:t>Please provide your completed Workshop questionnaire </a:t>
            </a:r>
            <a:r>
              <a:rPr lang="en-US" sz="1600" dirty="0" smtClean="0">
                <a:latin typeface="Arial" charset="0"/>
              </a:rPr>
              <a:t>to </a:t>
            </a:r>
            <a:r>
              <a:rPr lang="en-US" sz="1600" dirty="0">
                <a:latin typeface="Arial" charset="0"/>
              </a:rPr>
              <a:t>the Registration Desk</a:t>
            </a:r>
          </a:p>
        </p:txBody>
      </p:sp>
      <p:sp>
        <p:nvSpPr>
          <p:cNvPr id="6" name="Explosion 2 5"/>
          <p:cNvSpPr/>
          <p:nvPr/>
        </p:nvSpPr>
        <p:spPr bwMode="auto">
          <a:xfrm>
            <a:off x="4819650" y="3581400"/>
            <a:ext cx="314325" cy="314325"/>
          </a:xfrm>
          <a:prstGeom prst="irregularSeal2">
            <a:avLst/>
          </a:prstGeom>
          <a:solidFill>
            <a:srgbClr val="FFFF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318630">
            <a:off x="4791074" y="3657599"/>
            <a:ext cx="3714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NEW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19075" y="6278563"/>
            <a:ext cx="557213" cy="106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n-US" sz="700">
                <a:latin typeface="Arial" charset="0"/>
              </a:rPr>
              <a:t>PLF-3050.ppt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6325" y="0"/>
            <a:ext cx="7086600" cy="762000"/>
          </a:xfrm>
        </p:spPr>
        <p:txBody>
          <a:bodyPr/>
          <a:lstStyle/>
          <a:p>
            <a:r>
              <a:rPr lang="en-US"/>
              <a:t>Auditorium</a:t>
            </a:r>
          </a:p>
        </p:txBody>
      </p:sp>
      <p:pic>
        <p:nvPicPr>
          <p:cNvPr id="58393" name="Picture 25" descr="PLF-3050_HPEC_2007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117600"/>
            <a:ext cx="5934075" cy="458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Unescorted Area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016000" y="5781675"/>
            <a:ext cx="6970713" cy="58102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Lincoln Laboratory is a secure facility.  Access to any other portion of the facility requires continuous escort by a white-badged employee.</a:t>
            </a:r>
          </a:p>
        </p:txBody>
      </p:sp>
      <p:pic>
        <p:nvPicPr>
          <p:cNvPr id="100365" name="Picture 13" descr="PLF-328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54138" y="860425"/>
            <a:ext cx="6386512" cy="4937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Sessions in S2-180</a:t>
            </a:r>
          </a:p>
        </p:txBody>
      </p:sp>
      <p:pic>
        <p:nvPicPr>
          <p:cNvPr id="98308" name="Picture 4" descr="S2_180 Conf_Rm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92200" y="906463"/>
            <a:ext cx="7035800" cy="54403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Highlights</a:t>
            </a:r>
            <a:endParaRPr lang="en-US" sz="1800"/>
          </a:p>
        </p:txBody>
      </p:sp>
      <p:sp>
        <p:nvSpPr>
          <p:cNvPr id="51208" name="Text Box 8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528763" y="1150938"/>
            <a:ext cx="7358062" cy="19482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Aft>
                <a:spcPct val="100000"/>
              </a:spcAft>
              <a:tabLst>
                <a:tab pos="4343400" algn="l"/>
              </a:tabLst>
            </a:pPr>
            <a:r>
              <a:rPr lang="en-US" sz="1200" i="1" dirty="0">
                <a:solidFill>
                  <a:srgbClr val="7030A0"/>
                </a:solidFill>
                <a:latin typeface="Arial" charset="0"/>
              </a:rPr>
              <a:t>Mission Keynote Address</a:t>
            </a:r>
            <a:r>
              <a:rPr lang="en-US" sz="1200" b="0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1200" i="1" dirty="0">
                <a:solidFill>
                  <a:srgbClr val="7030A0"/>
                </a:solidFill>
                <a:latin typeface="Arial" charset="0"/>
              </a:rPr>
              <a:t>–</a:t>
            </a:r>
            <a:r>
              <a:rPr lang="en-US" sz="1200" b="0" i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1200" dirty="0">
                <a:solidFill>
                  <a:srgbClr val="7030A0"/>
                </a:solidFill>
                <a:latin typeface="Arial" charset="0"/>
              </a:rPr>
              <a:t>Dr. </a:t>
            </a:r>
            <a:r>
              <a:rPr lang="en-US" sz="1200" dirty="0" smtClean="0">
                <a:solidFill>
                  <a:srgbClr val="7030A0"/>
                </a:solidFill>
                <a:latin typeface="Arial" charset="0"/>
              </a:rPr>
              <a:t>Peter Lee / DARPA TCTO</a:t>
            </a:r>
            <a:endParaRPr lang="en-US" sz="800" dirty="0">
              <a:solidFill>
                <a:srgbClr val="7030A0"/>
              </a:solidFill>
              <a:latin typeface="Arial" charset="0"/>
            </a:endParaRPr>
          </a:p>
          <a:p>
            <a:pPr>
              <a:lnSpc>
                <a:spcPct val="80000"/>
              </a:lnSpc>
              <a:spcAft>
                <a:spcPct val="100000"/>
              </a:spcAft>
              <a:tabLst>
                <a:tab pos="4343400" algn="l"/>
              </a:tabLst>
            </a:pPr>
            <a:r>
              <a:rPr lang="en-US" sz="1200" dirty="0">
                <a:latin typeface="Arial" charset="0"/>
              </a:rPr>
              <a:t>Session 1: </a:t>
            </a:r>
            <a:r>
              <a:rPr lang="en-US" sz="1200" b="0" i="1" dirty="0" smtClean="0">
                <a:latin typeface="Arial" charset="0"/>
              </a:rPr>
              <a:t>GPU                                                          </a:t>
            </a:r>
            <a:r>
              <a:rPr lang="en-US" sz="1200" dirty="0" smtClean="0">
                <a:latin typeface="Arial" charset="0"/>
              </a:rPr>
              <a:t>Focus </a:t>
            </a:r>
            <a:r>
              <a:rPr lang="en-US" sz="1200" dirty="0">
                <a:latin typeface="Arial" charset="0"/>
              </a:rPr>
              <a:t>1:</a:t>
            </a:r>
            <a:r>
              <a:rPr lang="en-US" dirty="0"/>
              <a:t> </a:t>
            </a:r>
            <a:r>
              <a:rPr lang="en-US" sz="1200" b="0" i="1" dirty="0" smtClean="0">
                <a:latin typeface="Arial" charset="0"/>
              </a:rPr>
              <a:t>Novel Technologies  </a:t>
            </a:r>
            <a:r>
              <a:rPr lang="en-US" sz="1200" dirty="0">
                <a:latin typeface="Arial" charset="0"/>
              </a:rPr>
              <a:t/>
            </a:r>
            <a:br>
              <a:rPr lang="en-US" sz="1200" dirty="0">
                <a:latin typeface="Arial" charset="0"/>
              </a:rPr>
            </a:br>
            <a:r>
              <a:rPr lang="en-US" sz="1200" dirty="0">
                <a:latin typeface="Arial" charset="0"/>
              </a:rPr>
              <a:t>                    </a:t>
            </a:r>
            <a:r>
              <a:rPr lang="en-US" sz="1200" dirty="0" smtClean="0">
                <a:latin typeface="Arial" charset="0"/>
              </a:rPr>
              <a:t>Poster </a:t>
            </a:r>
            <a:r>
              <a:rPr lang="en-US" sz="1200" dirty="0">
                <a:latin typeface="Arial" charset="0"/>
              </a:rPr>
              <a:t>/ Demo A:  </a:t>
            </a:r>
            <a:r>
              <a:rPr lang="en-US" sz="1200" b="0" i="1" dirty="0">
                <a:latin typeface="Arial" charset="0"/>
              </a:rPr>
              <a:t>GPU Technologies and </a:t>
            </a:r>
            <a:r>
              <a:rPr lang="en-US" sz="1200" b="0" i="1" dirty="0" smtClean="0">
                <a:latin typeface="Arial" charset="0"/>
              </a:rPr>
              <a:t>Applications</a:t>
            </a:r>
            <a:endParaRPr lang="en-US" sz="1200" b="0" i="1" dirty="0">
              <a:latin typeface="Arial" charset="0"/>
            </a:endParaRPr>
          </a:p>
          <a:p>
            <a:pPr>
              <a:lnSpc>
                <a:spcPct val="75000"/>
              </a:lnSpc>
              <a:spcAft>
                <a:spcPct val="100000"/>
              </a:spcAft>
              <a:tabLst>
                <a:tab pos="4343400" algn="l"/>
              </a:tabLst>
            </a:pPr>
            <a:r>
              <a:rPr lang="en-US" sz="1200" dirty="0">
                <a:latin typeface="Arial" charset="0"/>
              </a:rPr>
              <a:t>Session 2: </a:t>
            </a:r>
            <a:r>
              <a:rPr lang="en-US" sz="1200" b="0" i="1" dirty="0">
                <a:latin typeface="Arial" charset="0"/>
              </a:rPr>
              <a:t>Many Core </a:t>
            </a:r>
            <a:r>
              <a:rPr lang="en-US" sz="1200" b="0" i="1" dirty="0" smtClean="0">
                <a:latin typeface="Arial" charset="0"/>
              </a:rPr>
              <a:t>Processors                              </a:t>
            </a:r>
            <a:r>
              <a:rPr lang="en-US" sz="1200" dirty="0" smtClean="0">
                <a:latin typeface="Arial" charset="0"/>
              </a:rPr>
              <a:t>Focus </a:t>
            </a:r>
            <a:r>
              <a:rPr lang="en-US" sz="1200" dirty="0">
                <a:latin typeface="Arial" charset="0"/>
              </a:rPr>
              <a:t>2</a:t>
            </a:r>
            <a:r>
              <a:rPr lang="en-US" sz="1200" dirty="0" smtClean="0">
                <a:latin typeface="Arial" charset="0"/>
              </a:rPr>
              <a:t>: </a:t>
            </a:r>
            <a:r>
              <a:rPr lang="en-US" sz="1200" b="0" i="1" dirty="0" smtClean="0">
                <a:latin typeface="Arial" charset="0"/>
              </a:rPr>
              <a:t>U.S. Only &amp; Networked Computing</a:t>
            </a:r>
            <a:endParaRPr lang="en-US" dirty="0"/>
          </a:p>
          <a:p>
            <a:pPr>
              <a:lnSpc>
                <a:spcPct val="75000"/>
              </a:lnSpc>
              <a:tabLst>
                <a:tab pos="4343400" algn="l"/>
              </a:tabLst>
            </a:pPr>
            <a:endParaRPr lang="en-US" sz="400" dirty="0">
              <a:latin typeface="Arial" charset="0"/>
            </a:endParaRPr>
          </a:p>
          <a:p>
            <a:pPr>
              <a:lnSpc>
                <a:spcPct val="95000"/>
              </a:lnSpc>
              <a:tabLst>
                <a:tab pos="4343400" algn="l"/>
              </a:tabLst>
            </a:pPr>
            <a:r>
              <a:rPr lang="en-US" sz="1200" dirty="0">
                <a:latin typeface="Arial" charset="0"/>
              </a:rPr>
              <a:t>Reception and Banquet (Burlington Marriott)</a:t>
            </a:r>
          </a:p>
          <a:p>
            <a:pPr>
              <a:lnSpc>
                <a:spcPct val="95000"/>
              </a:lnSpc>
              <a:tabLst>
                <a:tab pos="4343400" algn="l"/>
              </a:tabLst>
            </a:pPr>
            <a:r>
              <a:rPr lang="en-US" sz="1200" i="1" dirty="0" smtClean="0">
                <a:solidFill>
                  <a:srgbClr val="7030A0"/>
                </a:solidFill>
                <a:latin typeface="Arial" charset="0"/>
              </a:rPr>
              <a:t>Banquet Presentation</a:t>
            </a:r>
            <a:r>
              <a:rPr lang="en-US" sz="1200" b="0" i="1" dirty="0" smtClean="0">
                <a:solidFill>
                  <a:srgbClr val="7030A0"/>
                </a:solidFill>
                <a:latin typeface="Arial" charset="0"/>
              </a:rPr>
              <a:t>  </a:t>
            </a:r>
            <a:r>
              <a:rPr lang="en-US" sz="1200" i="1" dirty="0" smtClean="0">
                <a:solidFill>
                  <a:srgbClr val="742A5B"/>
                </a:solidFill>
                <a:latin typeface="Arial" charset="0"/>
              </a:rPr>
              <a:t>– </a:t>
            </a:r>
            <a:r>
              <a:rPr lang="en-US" sz="1200" dirty="0" smtClean="0"/>
              <a:t>Professor Rahul Sarpeshkar / MIT</a:t>
            </a:r>
            <a:endParaRPr lang="en-US" sz="1200" dirty="0" smtClean="0">
              <a:solidFill>
                <a:srgbClr val="742A5B"/>
              </a:solidFill>
              <a:latin typeface="Arial" charset="0"/>
            </a:endParaRPr>
          </a:p>
          <a:p>
            <a:pPr>
              <a:tabLst>
                <a:tab pos="4343400" algn="l"/>
              </a:tabLst>
            </a:pPr>
            <a:r>
              <a:rPr lang="en-US" sz="1200" dirty="0" smtClean="0">
                <a:solidFill>
                  <a:srgbClr val="742A5B"/>
                </a:solidFill>
                <a:latin typeface="Arial" charset="0"/>
              </a:rPr>
              <a:t>                                          </a:t>
            </a:r>
            <a:r>
              <a:rPr lang="en-US" sz="1200" i="1" dirty="0">
                <a:solidFill>
                  <a:srgbClr val="7030A0"/>
                </a:solidFill>
                <a:latin typeface="Arial" charset="0"/>
              </a:rPr>
              <a:t>Title: </a:t>
            </a:r>
            <a:r>
              <a:rPr lang="en-US" sz="1200" i="1" dirty="0" smtClean="0">
                <a:solidFill>
                  <a:srgbClr val="7030A0"/>
                </a:solidFill>
                <a:latin typeface="Arial" charset="0"/>
              </a:rPr>
              <a:t>Analog and Bio-inspired Computation</a:t>
            </a:r>
            <a:endParaRPr lang="en-US" sz="1200" i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1073150"/>
            <a:ext cx="1625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Day 1</a:t>
            </a:r>
          </a:p>
          <a:p>
            <a:pPr algn="ctr"/>
            <a:r>
              <a:rPr lang="en-US" sz="1400" b="0" dirty="0" smtClean="0">
                <a:latin typeface="Arial" charset="0"/>
              </a:rPr>
              <a:t>Wednesday</a:t>
            </a:r>
            <a:endParaRPr lang="en-US" sz="1400" b="0" dirty="0">
              <a:latin typeface="Arial" charset="0"/>
            </a:endParaRPr>
          </a:p>
          <a:p>
            <a:pPr algn="ctr"/>
            <a:r>
              <a:rPr lang="en-US" sz="1400" b="0" dirty="0" smtClean="0">
                <a:latin typeface="Arial" charset="0"/>
              </a:rPr>
              <a:t>15 </a:t>
            </a:r>
            <a:r>
              <a:rPr lang="en-US" sz="1400" b="0" dirty="0">
                <a:latin typeface="Arial" charset="0"/>
              </a:rPr>
              <a:t>September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0" y="3576638"/>
            <a:ext cx="1625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Day 2</a:t>
            </a:r>
          </a:p>
          <a:p>
            <a:pPr algn="ctr"/>
            <a:r>
              <a:rPr lang="en-US" sz="1400" b="0" dirty="0" smtClean="0">
                <a:latin typeface="Arial" charset="0"/>
              </a:rPr>
              <a:t>Thursday</a:t>
            </a:r>
            <a:endParaRPr lang="en-US" sz="1400" b="0" dirty="0">
              <a:latin typeface="Arial" charset="0"/>
            </a:endParaRPr>
          </a:p>
          <a:p>
            <a:pPr algn="ctr"/>
            <a:r>
              <a:rPr lang="en-US" sz="1400" b="0" dirty="0" smtClean="0">
                <a:latin typeface="Arial" charset="0"/>
              </a:rPr>
              <a:t>16 </a:t>
            </a:r>
            <a:r>
              <a:rPr lang="en-US" sz="1400" b="0" dirty="0">
                <a:latin typeface="Arial" charset="0"/>
              </a:rPr>
              <a:t>September</a:t>
            </a:r>
          </a:p>
        </p:txBody>
      </p:sp>
      <p:sp>
        <p:nvSpPr>
          <p:cNvPr id="51213" name="Text Box 13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509713" y="3613150"/>
            <a:ext cx="7011987" cy="1680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100000"/>
              </a:spcAft>
            </a:pPr>
            <a:r>
              <a:rPr lang="en-US" sz="1200" i="1" dirty="0">
                <a:solidFill>
                  <a:srgbClr val="7030A0"/>
                </a:solidFill>
                <a:latin typeface="Arial" charset="0"/>
              </a:rPr>
              <a:t>Technology Keynote Address – </a:t>
            </a:r>
            <a:r>
              <a:rPr lang="en-US" sz="1200" dirty="0" smtClean="0">
                <a:solidFill>
                  <a:srgbClr val="7030A0"/>
                </a:solidFill>
                <a:latin typeface="Arial" charset="0"/>
              </a:rPr>
              <a:t>Mr. Robert Bond / MIT Lincoln Laboratory</a:t>
            </a:r>
            <a:endParaRPr lang="en-US" sz="1200" dirty="0">
              <a:solidFill>
                <a:srgbClr val="7030A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Arial" charset="0"/>
              </a:rPr>
              <a:t>Session 3: </a:t>
            </a:r>
            <a:r>
              <a:rPr lang="en-US" sz="1200" b="0" i="1" dirty="0" smtClean="0">
                <a:latin typeface="Arial" charset="0"/>
              </a:rPr>
              <a:t>Cloud Computing</a:t>
            </a:r>
            <a:r>
              <a:rPr lang="en-US" sz="1200" dirty="0">
                <a:latin typeface="Arial" charset="0"/>
              </a:rPr>
              <a:t>			Focus 3: </a:t>
            </a:r>
            <a:r>
              <a:rPr lang="en-US" sz="1200" b="0" i="1" dirty="0" smtClean="0">
                <a:latin typeface="Arial" charset="0"/>
              </a:rPr>
              <a:t>GPU Frameworks</a:t>
            </a:r>
            <a:endParaRPr lang="en-US" sz="1200" b="0" i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Arial" charset="0"/>
              </a:rPr>
              <a:t>                    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dirty="0">
                <a:latin typeface="Arial" charset="0"/>
              </a:rPr>
              <a:t>Poster / Demo B:  </a:t>
            </a:r>
            <a:r>
              <a:rPr lang="fr-FR" sz="1200" b="0" i="1" dirty="0" smtClean="0">
                <a:latin typeface="Arial" charset="0"/>
              </a:rPr>
              <a:t>Cloud Technologies and Applications</a:t>
            </a:r>
            <a:r>
              <a:rPr lang="en-US" dirty="0" smtClean="0"/>
              <a:t> </a:t>
            </a:r>
            <a:endParaRPr lang="en-US" dirty="0"/>
          </a:p>
          <a:p>
            <a:endParaRPr lang="en-US" sz="1200" b="0" i="1" dirty="0">
              <a:latin typeface="Arial" charset="0"/>
            </a:endParaRPr>
          </a:p>
          <a:p>
            <a:r>
              <a:rPr lang="en-US" sz="1200" dirty="0">
                <a:latin typeface="Arial" charset="0"/>
              </a:rPr>
              <a:t>Session 4: </a:t>
            </a:r>
            <a:r>
              <a:rPr lang="en-US" sz="1200" b="0" i="1" dirty="0">
                <a:latin typeface="Arial" charset="0"/>
              </a:rPr>
              <a:t>Awards Session			</a:t>
            </a:r>
          </a:p>
          <a:p>
            <a:r>
              <a:rPr lang="en-US" sz="1200" dirty="0">
                <a:solidFill>
                  <a:srgbClr val="742A5B"/>
                </a:solidFill>
                <a:latin typeface="Arial" charset="0"/>
              </a:rPr>
              <a:t>Panel:  </a:t>
            </a:r>
            <a:r>
              <a:rPr lang="en-US" sz="1200" b="0" i="1" dirty="0" smtClean="0">
                <a:latin typeface="Arial" charset="0"/>
              </a:rPr>
              <a:t>ISR Clouds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V="1">
            <a:off x="149225" y="3484563"/>
            <a:ext cx="8848725" cy="9525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MarriottBurling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947738"/>
            <a:ext cx="7751762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549275" y="912813"/>
            <a:ext cx="7899400" cy="5426075"/>
          </a:xfrm>
          <a:prstGeom prst="rect">
            <a:avLst/>
          </a:prstGeom>
          <a:solidFill>
            <a:schemeClr val="bg1">
              <a:alpha val="64999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82637" y="1052513"/>
            <a:ext cx="7675563" cy="15758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Arial" charset="0"/>
              </a:rPr>
              <a:t>Banquet Speaker</a:t>
            </a:r>
          </a:p>
          <a:p>
            <a:endParaRPr lang="en-US" sz="800" dirty="0">
              <a:solidFill>
                <a:schemeClr val="hlink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n-US" dirty="0" smtClean="0"/>
              <a:t>Professor Rahul Sarpeshkar</a:t>
            </a:r>
            <a:endParaRPr lang="en-US" dirty="0">
              <a:latin typeface="Arial Black" pitchFamily="34" charset="0"/>
            </a:endParaRPr>
          </a:p>
          <a:p>
            <a:endParaRPr lang="en-US" sz="2200" dirty="0" smtClean="0">
              <a:latin typeface="Arial" charset="0"/>
            </a:endParaRPr>
          </a:p>
          <a:p>
            <a:r>
              <a:rPr lang="en-US" sz="2200" dirty="0" smtClean="0">
                <a:latin typeface="Arial" charset="0"/>
              </a:rPr>
              <a:t>  Title</a:t>
            </a:r>
            <a:r>
              <a:rPr lang="en-US" sz="2200" dirty="0">
                <a:latin typeface="Arial" charset="0"/>
              </a:rPr>
              <a:t>: </a:t>
            </a:r>
            <a:r>
              <a:rPr lang="en-US" sz="2200" dirty="0" smtClean="0">
                <a:latin typeface="Arial" charset="0"/>
              </a:rPr>
              <a:t>Analog and Bio-inspired Computation</a:t>
            </a:r>
            <a:endParaRPr lang="en-US" sz="2200" dirty="0">
              <a:latin typeface="Arial" charset="0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944563" y="3090863"/>
            <a:ext cx="4149725" cy="2133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000" dirty="0">
                <a:latin typeface="Arial" charset="0"/>
              </a:rPr>
              <a:t>Place:  Burlington Marriott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Date:  </a:t>
            </a:r>
            <a:r>
              <a:rPr lang="en-US" sz="2000" dirty="0" smtClean="0">
                <a:latin typeface="Arial" charset="0"/>
              </a:rPr>
              <a:t>Wednesday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15 </a:t>
            </a:r>
            <a:r>
              <a:rPr lang="en-US" sz="2000" dirty="0">
                <a:latin typeface="Arial" charset="0"/>
              </a:rPr>
              <a:t>Sept </a:t>
            </a:r>
            <a:r>
              <a:rPr lang="en-US" sz="2000" dirty="0" smtClean="0">
                <a:latin typeface="Arial" charset="0"/>
              </a:rPr>
              <a:t>2010</a:t>
            </a:r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Time:  </a:t>
            </a:r>
            <a:r>
              <a:rPr lang="en-US" sz="2000" dirty="0" smtClean="0">
                <a:latin typeface="Arial" charset="0"/>
              </a:rPr>
              <a:t>1800 </a:t>
            </a:r>
            <a:r>
              <a:rPr lang="en-US" sz="2000" dirty="0">
                <a:latin typeface="Arial" charset="0"/>
              </a:rPr>
              <a:t>– Reception</a:t>
            </a:r>
          </a:p>
          <a:p>
            <a:r>
              <a:rPr lang="en-US" sz="2000" dirty="0">
                <a:latin typeface="Arial" charset="0"/>
              </a:rPr>
              <a:t>            1830 – Speaker</a:t>
            </a:r>
          </a:p>
          <a:p>
            <a:r>
              <a:rPr lang="en-US" sz="2000" dirty="0">
                <a:latin typeface="Arial" charset="0"/>
              </a:rPr>
              <a:t>            1900 – Banquet</a:t>
            </a:r>
          </a:p>
        </p:txBody>
      </p:sp>
      <p:pic>
        <p:nvPicPr>
          <p:cNvPr id="7" name="Picture 6" descr="rahul-sarpeshkar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3075" y="2781300"/>
            <a:ext cx="2154071" cy="324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HPEC-2010-PPTslide-Logo_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Internal HD:Applications:Microsoft Office 98:Templates:ll.ppt</Template>
  <TotalTime>21335</TotalTime>
  <Pages>1</Pages>
  <Words>374</Words>
  <Application>Microsoft Office PowerPoint</Application>
  <PresentationFormat>On-screen Show (4:3)</PresentationFormat>
  <Paragraphs>138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ll</vt:lpstr>
      <vt:lpstr>Slide 1</vt:lpstr>
      <vt:lpstr>HPEC 2010 Acknowledgments</vt:lpstr>
      <vt:lpstr>2010 HPEC Workshop  Administrative Information</vt:lpstr>
      <vt:lpstr>Auditorium</vt:lpstr>
      <vt:lpstr>Unescorted Area</vt:lpstr>
      <vt:lpstr>Focus Sessions in S2-180</vt:lpstr>
      <vt:lpstr>Agenda Highlights</vt:lpstr>
      <vt:lpstr>Slide 8</vt:lpstr>
      <vt:lpstr>Slide 9</vt:lpstr>
    </vt:vector>
  </TitlesOfParts>
  <Company>MIT Lincoln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2004 High Performance Embedded Computing Workshop</dc:title>
  <dc:subject/>
  <dc:creator>Dana Sinno</dc:creator>
  <cp:keywords/>
  <dc:description/>
  <cp:lastModifiedBy>DO12342</cp:lastModifiedBy>
  <cp:revision>311</cp:revision>
  <cp:lastPrinted>2001-09-24T13:27:33Z</cp:lastPrinted>
  <dcterms:created xsi:type="dcterms:W3CDTF">2000-09-11T13:29:10Z</dcterms:created>
  <dcterms:modified xsi:type="dcterms:W3CDTF">2010-09-14T12:21:38Z</dcterms:modified>
</cp:coreProperties>
</file>