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62" r:id="rId4"/>
    <p:sldId id="286" r:id="rId5"/>
  </p:sldIdLst>
  <p:sldSz cx="9144000" cy="6858000" type="screen4x3"/>
  <p:notesSz cx="6802438" cy="99345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6"/>
      </p:cViewPr>
      <p:guideLst>
        <p:guide orient="horz" pos="3129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2863" y="0"/>
            <a:ext cx="29479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35169-01BF-48BF-AFB6-401B0669727B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6100"/>
            <a:ext cx="294798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2863" y="9436100"/>
            <a:ext cx="2947987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49EFB-6010-4913-A327-05743C4F9211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3141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87005-0D6F-4FFD-BC1C-BE3C3F062464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244" y="4718923"/>
            <a:ext cx="5441950" cy="447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3141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A5A80-7484-42AA-839E-D38E24E818F9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A5A80-7484-42AA-839E-D38E24E818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9/22/2009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804A-0EFD-4D39-B1C9-C45DF10A086F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9/22/2009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804A-0EFD-4D39-B1C9-C45DF10A086F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9/22/2009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804A-0EFD-4D39-B1C9-C45DF10A086F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9/22/2009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804A-0EFD-4D39-B1C9-C45DF10A086F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9/22/2009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804A-0EFD-4D39-B1C9-C45DF10A086F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9/22/2009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804A-0EFD-4D39-B1C9-C45DF10A086F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9/22/2009</a:t>
            </a:r>
            <a:endParaRPr 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804A-0EFD-4D39-B1C9-C45DF10A086F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9/22/2009</a:t>
            </a:r>
            <a:endParaRPr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804A-0EFD-4D39-B1C9-C45DF10A086F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9/22/2009</a:t>
            </a:r>
            <a:endParaRPr 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804A-0EFD-4D39-B1C9-C45DF10A086F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9/22/2009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804A-0EFD-4D39-B1C9-C45DF10A086F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9/22/2009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804A-0EFD-4D39-B1C9-C45DF10A086F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 タイトルの書式設定</a:t>
            </a:r>
            <a:endParaRPr 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9/22/2009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3804A-0EFD-4D39-B1C9-C45DF10A086F}" type="slidenum">
              <a:rPr lang="en-US" smtClean="0"/>
              <a:pPr/>
              <a:t>&lt;#&gt;</a:t>
            </a:fld>
            <a:endParaRPr lang="en-US" dirty="0"/>
          </a:p>
        </p:txBody>
      </p:sp>
      <p:pic>
        <p:nvPicPr>
          <p:cNvPr id="8" name="図 7" descr="SERC2009_1600px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143372" y="6289761"/>
            <a:ext cx="4876810" cy="49682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 userDrawn="1"/>
        </p:nvSpPr>
        <p:spPr>
          <a:xfrm>
            <a:off x="1500166" y="6407371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©2009 SQUARE ENIX CO., LTD.</a:t>
            </a:r>
            <a:endParaRPr kumimoji="1" lang="ja-JP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1957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Fault Tolerant</a:t>
            </a:r>
            <a:br>
              <a:rPr lang="en-US" dirty="0" smtClean="0"/>
            </a:br>
            <a:r>
              <a:rPr lang="en-US" dirty="0" smtClean="0"/>
              <a:t> Gaussian Elimination Solver </a:t>
            </a:r>
            <a:br>
              <a:rPr lang="en-US" dirty="0" smtClean="0"/>
            </a:br>
            <a:r>
              <a:rPr lang="en-US" dirty="0" smtClean="0"/>
              <a:t>for the Cell Broadband Engine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James Geraci</a:t>
            </a:r>
          </a:p>
          <a:p>
            <a:r>
              <a:rPr lang="en-US" dirty="0" smtClean="0"/>
              <a:t>Lead Researcher</a:t>
            </a:r>
          </a:p>
          <a:p>
            <a:r>
              <a:rPr lang="en-US" dirty="0" smtClean="0"/>
              <a:t>Square </a:t>
            </a:r>
            <a:r>
              <a:rPr lang="en-US" dirty="0" err="1" smtClean="0"/>
              <a:t>Enix</a:t>
            </a:r>
            <a:r>
              <a:rPr lang="en-US" dirty="0" smtClean="0"/>
              <a:t> Co., Ltd. </a:t>
            </a:r>
          </a:p>
          <a:p>
            <a:r>
              <a:rPr lang="en-US" dirty="0" smtClean="0"/>
              <a:t>Research and Development Division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 to Square Enix Group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Square Enix Group is a Japanese entertainment content/service developer and publisher.</a:t>
            </a:r>
          </a:p>
          <a:p>
            <a:r>
              <a:rPr lang="en-US" altLang="ja-JP" dirty="0" smtClean="0"/>
              <a:t>Best known for following video game franchises.</a:t>
            </a:r>
          </a:p>
          <a:p>
            <a:pPr lvl="1"/>
            <a:r>
              <a:rPr lang="en-US" altLang="ja-JP" dirty="0" smtClean="0"/>
              <a:t>FINAL FANTASY, DRAGON QUEST (SQUARE ENIX)</a:t>
            </a:r>
          </a:p>
          <a:p>
            <a:pPr lvl="1"/>
            <a:r>
              <a:rPr lang="en-US" altLang="ja-JP" dirty="0" smtClean="0"/>
              <a:t>Tomb Raider (EIDOS)</a:t>
            </a:r>
          </a:p>
          <a:p>
            <a:pPr lvl="1"/>
            <a:r>
              <a:rPr lang="en-US" altLang="ja-JP" dirty="0" smtClean="0"/>
              <a:t>Space Invaders (TAITO)</a:t>
            </a:r>
          </a:p>
          <a:p>
            <a:r>
              <a:rPr lang="en-US" altLang="ja-JP" dirty="0" smtClean="0"/>
              <a:t>Approximately 3000 employees</a:t>
            </a:r>
            <a:r>
              <a:rPr lang="en-US" altLang="ja-JP" sz="1800" dirty="0" smtClean="0"/>
              <a:t>*1</a:t>
            </a:r>
            <a:r>
              <a:rPr lang="en-US" altLang="ja-JP" dirty="0" smtClean="0"/>
              <a:t> and ¥135.6 billion</a:t>
            </a:r>
            <a:r>
              <a:rPr lang="en-US" altLang="ja-JP" sz="1800" dirty="0" smtClean="0"/>
              <a:t>*2</a:t>
            </a:r>
            <a:r>
              <a:rPr lang="en-US" altLang="ja-JP" dirty="0" smtClean="0"/>
              <a:t> ($1.5 billion) in sales. </a:t>
            </a:r>
            <a:r>
              <a:rPr lang="en-US" altLang="ja-JP" sz="1800" dirty="0" smtClean="0"/>
              <a:t>*1 As of March 31</a:t>
            </a:r>
            <a:r>
              <a:rPr lang="en-US" altLang="ja-JP" sz="1800" smtClean="0"/>
              <a:t>, </a:t>
            </a:r>
            <a:r>
              <a:rPr lang="en-US" altLang="ja-JP" sz="1800" smtClean="0"/>
              <a:t>2009 </a:t>
            </a:r>
            <a:r>
              <a:rPr lang="en-US" altLang="ja-JP" sz="1800" dirty="0" smtClean="0"/>
              <a:t>*2 FY2008</a:t>
            </a:r>
          </a:p>
          <a:p>
            <a:r>
              <a:rPr lang="en-US" altLang="ja-JP" dirty="0" smtClean="0"/>
              <a:t>Develop for Nintendo DS, PSP, Xbox 360, </a:t>
            </a:r>
            <a:r>
              <a:rPr lang="en-US" altLang="ja-JP" dirty="0" err="1" smtClean="0"/>
              <a:t>Playstation</a:t>
            </a:r>
            <a:r>
              <a:rPr lang="en-US" altLang="ja-JP" dirty="0" smtClean="0"/>
              <a:t> 3, </a:t>
            </a:r>
            <a:r>
              <a:rPr lang="en-US" altLang="ja-JP" dirty="0" err="1" smtClean="0"/>
              <a:t>Wii</a:t>
            </a:r>
            <a:r>
              <a:rPr lang="en-US" altLang="ja-JP" dirty="0" smtClean="0"/>
              <a:t>,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/>
              <a:t>PC, </a:t>
            </a:r>
            <a:r>
              <a:rPr lang="en-US" altLang="ja-JP" dirty="0" err="1" smtClean="0"/>
              <a:t>iPhone</a:t>
            </a:r>
            <a:r>
              <a:rPr lang="en-US" altLang="ja-JP" dirty="0" smtClean="0"/>
              <a:t>, cell phones, etc</a:t>
            </a:r>
            <a:r>
              <a:rPr lang="en-US" altLang="ja-JP" dirty="0" smtClean="0"/>
              <a:t>….</a:t>
            </a: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9/22/2009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Fault tolerant Gaussian elimination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9/22/2009</a:t>
            </a:r>
            <a:endParaRPr kumimoji="1" lang="ja-JP" altLang="en-US"/>
          </a:p>
        </p:txBody>
      </p:sp>
      <p:pic>
        <p:nvPicPr>
          <p:cNvPr id="8" name="コンテンツ プレースホルダ 7" descr="actualLU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1571612"/>
            <a:ext cx="6245190" cy="4525963"/>
          </a:xfrm>
        </p:spPr>
      </p:pic>
      <p:sp>
        <p:nvSpPr>
          <p:cNvPr id="7" name="テキスト ボックス 6"/>
          <p:cNvSpPr txBox="1"/>
          <p:nvPr/>
        </p:nvSpPr>
        <p:spPr>
          <a:xfrm>
            <a:off x="0" y="3357562"/>
            <a:ext cx="4341253" cy="2862322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Fault tolerance idea is to back </a:t>
            </a:r>
          </a:p>
          <a:p>
            <a:r>
              <a:rPr lang="en-US" dirty="0" smtClean="0"/>
              <a:t>up on-chip data into main memory </a:t>
            </a:r>
          </a:p>
          <a:p>
            <a:r>
              <a:rPr lang="en-US" dirty="0" smtClean="0"/>
              <a:t>at checkpoints.</a:t>
            </a:r>
          </a:p>
          <a:p>
            <a:endParaRPr lang="en-US" dirty="0" smtClean="0"/>
          </a:p>
          <a:p>
            <a:r>
              <a:rPr lang="en-US" dirty="0" smtClean="0"/>
              <a:t>The algorithm’s natural serialization points</a:t>
            </a:r>
          </a:p>
          <a:p>
            <a:r>
              <a:rPr lang="en-US" dirty="0" smtClean="0"/>
              <a:t>are used as checkpoints.</a:t>
            </a:r>
          </a:p>
          <a:p>
            <a:endParaRPr lang="en-US" dirty="0" smtClean="0"/>
          </a:p>
          <a:p>
            <a:r>
              <a:rPr lang="en-US" dirty="0" smtClean="0"/>
              <a:t>When a fault occurs, backed up data is used </a:t>
            </a:r>
          </a:p>
          <a:p>
            <a:r>
              <a:rPr lang="en-US" dirty="0" smtClean="0"/>
              <a:t>to redistribute workload among remaining </a:t>
            </a:r>
          </a:p>
          <a:p>
            <a:r>
              <a:rPr lang="en-US" dirty="0" smtClean="0"/>
              <a:t>cores.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Fault Tolerance Capabilities</a:t>
            </a:r>
            <a:endParaRPr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9/22/2009</a:t>
            </a:r>
            <a:endParaRPr 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357158" y="2786058"/>
            <a:ext cx="864399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57158" y="4500570"/>
            <a:ext cx="864399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96089" y="1500174"/>
            <a:ext cx="2059666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Core failures lead</a:t>
            </a:r>
          </a:p>
          <a:p>
            <a:pPr algn="r"/>
            <a:r>
              <a:rPr lang="en-US" dirty="0" smtClean="0"/>
              <a:t>to redistribution</a:t>
            </a:r>
          </a:p>
          <a:p>
            <a:pPr algn="r"/>
            <a:r>
              <a:rPr lang="en-US" dirty="0" smtClean="0"/>
              <a:t>of workload among</a:t>
            </a:r>
          </a:p>
          <a:p>
            <a:pPr algn="r"/>
            <a:r>
              <a:rPr lang="en-US" dirty="0" smtClean="0"/>
              <a:t>remaining cores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0940" y="1071546"/>
            <a:ext cx="1664815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u="sng" dirty="0" smtClean="0"/>
              <a:t>Fault Tolerance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79729" y="3000372"/>
            <a:ext cx="187602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u="sng" dirty="0" smtClean="0"/>
              <a:t>Addition of Cores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2981" y="3429000"/>
            <a:ext cx="2172774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Cores are added and </a:t>
            </a:r>
          </a:p>
          <a:p>
            <a:pPr algn="r"/>
            <a:r>
              <a:rPr lang="en-US" dirty="0" smtClean="0"/>
              <a:t>rows are dynamically</a:t>
            </a:r>
          </a:p>
          <a:p>
            <a:pPr algn="r"/>
            <a:r>
              <a:rPr lang="en-US" dirty="0" smtClean="0"/>
              <a:t>	 redistributed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07530" y="4572008"/>
            <a:ext cx="194822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u="sng" dirty="0" smtClean="0"/>
              <a:t>Fault Tolerance</a:t>
            </a:r>
          </a:p>
          <a:p>
            <a:pPr algn="r"/>
            <a:r>
              <a:rPr lang="en-US" u="sng" dirty="0" smtClean="0"/>
              <a:t>with Replacement:</a:t>
            </a:r>
            <a:endParaRPr lang="en-US" u="sng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57158" y="5286388"/>
            <a:ext cx="1898597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N failed cores </a:t>
            </a:r>
          </a:p>
          <a:p>
            <a:pPr algn="r"/>
            <a:r>
              <a:rPr lang="en-US" dirty="0" smtClean="0"/>
              <a:t>are replaced</a:t>
            </a:r>
          </a:p>
          <a:p>
            <a:pPr algn="r"/>
            <a:r>
              <a:rPr lang="en-US" dirty="0" smtClean="0"/>
              <a:t>with M new cores</a:t>
            </a:r>
          </a:p>
        </p:txBody>
      </p:sp>
      <p:pic>
        <p:nvPicPr>
          <p:cNvPr id="18" name="図 17" descr="FailureModeTw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4579" y="2857496"/>
            <a:ext cx="6534373" cy="1597020"/>
          </a:xfrm>
          <a:prstGeom prst="rect">
            <a:avLst/>
          </a:prstGeom>
        </p:spPr>
      </p:pic>
      <p:pic>
        <p:nvPicPr>
          <p:cNvPr id="19" name="図 18" descr="core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9586" y="142852"/>
            <a:ext cx="1113282" cy="803874"/>
          </a:xfrm>
          <a:prstGeom prst="rect">
            <a:avLst/>
          </a:prstGeom>
        </p:spPr>
      </p:pic>
      <p:pic>
        <p:nvPicPr>
          <p:cNvPr id="28" name="図 27" descr="FailureModeOn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860" y="1071546"/>
            <a:ext cx="6595327" cy="1597020"/>
          </a:xfrm>
          <a:prstGeom prst="rect">
            <a:avLst/>
          </a:prstGeom>
        </p:spPr>
      </p:pic>
      <p:pic>
        <p:nvPicPr>
          <p:cNvPr id="29" name="図 28" descr="FailureModeFou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0298" y="4572008"/>
            <a:ext cx="6534373" cy="15970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202</Words>
  <Application>Microsoft Office PowerPoint</Application>
  <PresentationFormat>画面に合わせる (4:3)</PresentationFormat>
  <Paragraphs>44</Paragraphs>
  <Slides>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A Fault Tolerant  Gaussian Elimination Solver  for the Cell Broadband Engine</vt:lpstr>
      <vt:lpstr>Introduction to Square Enix Group</vt:lpstr>
      <vt:lpstr>Fault tolerant Gaussian elimination</vt:lpstr>
      <vt:lpstr>Fault Tolerance Capabilities</vt:lpstr>
    </vt:vector>
  </TitlesOfParts>
  <Company>SQUARE-ENIX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Condition Aware Fault Tolerant Gaussian Elimination on the Cell Broadband Engine</dc:title>
  <dc:creator>Russell Geraci</dc:creator>
  <cp:lastModifiedBy>Russell Geraci</cp:lastModifiedBy>
  <cp:revision>104</cp:revision>
  <dcterms:created xsi:type="dcterms:W3CDTF">2009-06-30T03:41:59Z</dcterms:created>
  <dcterms:modified xsi:type="dcterms:W3CDTF">2009-09-15T02:46:35Z</dcterms:modified>
</cp:coreProperties>
</file>