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980238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813F"/>
    <a:srgbClr val="C0C0C0"/>
    <a:srgbClr val="36628A"/>
    <a:srgbClr val="A3E7FF"/>
    <a:srgbClr val="7DB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97684-6410-4541-BE72-368330BC5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F35F-8034-4F2D-96A4-635FFA5E7615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3F210-A111-4B66-9486-DA39CDCE1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3AED6-42B2-42F0-ABC3-AB8DD8D204EB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A693-3996-4278-870A-79AA0D4DC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FB449-D358-4618-AB64-B37F573868A0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410200" y="6553200"/>
            <a:ext cx="21336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51EF97-3A65-4D39-A051-2706956A6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B315F8-2DC0-4F63-A76D-D156C9298C79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7049C-66BA-4648-9B0C-956830D28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029C8-C6DA-4316-BF19-257892452AF8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6537-062B-43F2-9F5B-5C1FBD2DF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F8DE-54D6-417E-993B-CA711254DEF7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BD486-E87B-4E71-B2D7-ADDE9A6E0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FF401-D8B6-4F67-9969-1CA102193E03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5BE35-6688-4539-A708-53ABE6A65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AB72-275F-4B51-B114-EE43EC1F00CE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875D-8EFA-4A50-99A3-DCFC3D3FF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8AB5C-E72F-4487-A9EA-517B3868CAFD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AA685-B15D-4087-8270-410B6B58B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B2AE-D61C-4AAA-919A-224E5BA8280B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2047-D785-43BD-93AE-2CC0751B8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47CB5-022E-495E-B081-119ABD7CAF1E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AutoShape 23"/>
          <p:cNvSpPr>
            <a:spLocks noChangeArrowheads="1"/>
          </p:cNvSpPr>
          <p:nvPr/>
        </p:nvSpPr>
        <p:spPr bwMode="auto">
          <a:xfrm>
            <a:off x="6429375" y="6348413"/>
            <a:ext cx="228600" cy="4572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482C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609600" y="914400"/>
            <a:ext cx="8534400" cy="76200"/>
          </a:xfrm>
          <a:prstGeom prst="rect">
            <a:avLst/>
          </a:prstGeom>
          <a:solidFill>
            <a:srgbClr val="6D6F7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914400"/>
            <a:ext cx="457200" cy="76200"/>
          </a:xfrm>
          <a:prstGeom prst="rect">
            <a:avLst/>
          </a:prstGeom>
          <a:solidFill>
            <a:srgbClr val="94C8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99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6D6F7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8A70CC3-7E77-4B3B-A193-630E23001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6D6F7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6D6F7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A931BE5-F10C-443C-8267-EAA67A613DF8}" type="datetimeFigureOut">
              <a:rPr lang="en-US"/>
              <a:pPr>
                <a:defRPr/>
              </a:pPr>
              <a:t>9/16/2009</a:t>
            </a:fld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 rot="16200000">
            <a:off x="3493294" y="3066257"/>
            <a:ext cx="133350" cy="7110412"/>
          </a:xfrm>
          <a:prstGeom prst="rect">
            <a:avLst/>
          </a:prstGeom>
          <a:gradFill rotWithShape="1">
            <a:gsLst>
              <a:gs pos="0">
                <a:srgbClr val="A8DDFA">
                  <a:alpha val="52000"/>
                </a:srgbClr>
              </a:gs>
              <a:gs pos="100000">
                <a:srgbClr val="0B82C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35" name="Picture 11" descr="logo_AIP_Lab.png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02475" y="6172200"/>
            <a:ext cx="19653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7348"/>
        </a:buClr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482C4"/>
        </a:buClr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67348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482C4"/>
        </a:buClr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67348"/>
        </a:buClr>
        <a:buFont typeface="Arial" charset="0"/>
        <a:buChar char="»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67348"/>
        </a:buClr>
        <a:buFont typeface="Arial" charset="0"/>
        <a:buChar char="»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67348"/>
        </a:buClr>
        <a:buFont typeface="Arial" charset="0"/>
        <a:buChar char="»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67348"/>
        </a:buClr>
        <a:buFont typeface="Arial" charset="0"/>
        <a:buChar char="»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67348"/>
        </a:buClr>
        <a:buFont typeface="Arial" charset="0"/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jpe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305800" cy="1828800"/>
          </a:xfrm>
          <a:solidFill>
            <a:schemeClr val="bg1"/>
          </a:solidFill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Modeling Singular Valued Decomposition (SVD) Techniques using Parallel Programming with pMATLAB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295400"/>
          </a:xfrm>
        </p:spPr>
        <p:txBody>
          <a:bodyPr/>
          <a:lstStyle/>
          <a:p>
            <a:r>
              <a:rPr lang="en-US" sz="2000" b="1" smtClean="0">
                <a:latin typeface="Arial" charset="0"/>
                <a:cs typeface="Arial" charset="0"/>
              </a:rPr>
              <a:t>Miguel Goenaga (Presenter)</a:t>
            </a:r>
          </a:p>
          <a:p>
            <a:r>
              <a:rPr lang="en-US" sz="2000" b="1" smtClean="0">
                <a:latin typeface="Arial" charset="0"/>
                <a:cs typeface="Arial" charset="0"/>
              </a:rPr>
              <a:t> Carlos J. González, </a:t>
            </a:r>
          </a:p>
          <a:p>
            <a:r>
              <a:rPr lang="en-US" sz="2000" b="1" smtClean="0">
                <a:latin typeface="Arial" charset="0"/>
                <a:cs typeface="Arial" charset="0"/>
              </a:rPr>
              <a:t>Inerys Otero</a:t>
            </a:r>
          </a:p>
          <a:p>
            <a:r>
              <a:rPr lang="en-US" sz="2000" b="1" smtClean="0">
                <a:latin typeface="Arial" charset="0"/>
                <a:cs typeface="Arial" charset="0"/>
              </a:rPr>
              <a:t> Juan Valera</a:t>
            </a:r>
          </a:p>
          <a:p>
            <a:r>
              <a:rPr lang="en-US" sz="2000" b="1" smtClean="0">
                <a:latin typeface="Arial" charset="0"/>
                <a:cs typeface="Arial" charset="0"/>
              </a:rPr>
              <a:t>Domingo Rodríguez, Advisor</a:t>
            </a: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4100" name="Picture 139" descr="120px-University_of_Puerto_Rico_at_Mayague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575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6916738" y="66675"/>
          <a:ext cx="2171700" cy="781050"/>
        </p:xfrm>
        <a:graphic>
          <a:graphicData uri="http://schemas.openxmlformats.org/presentationml/2006/ole">
            <p:oleObj spid="_x0000_s4097" r:id="rId4" imgW="3580952" imgH="1504762" progId="">
              <p:embed/>
            </p:oleObj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 bwMode="auto">
          <a:xfrm>
            <a:off x="1219200" y="5334000"/>
            <a:ext cx="685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967348"/>
              </a:buClr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University of Puerto Rico at Mayaguez</a:t>
            </a:r>
          </a:p>
          <a:p>
            <a:pPr algn="ctr">
              <a:spcBef>
                <a:spcPct val="20000"/>
              </a:spcBef>
              <a:buClr>
                <a:srgbClr val="967348"/>
              </a:buCl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HPEC 2009</a:t>
            </a:r>
          </a:p>
          <a:p>
            <a:pPr algn="ctr">
              <a:spcBef>
                <a:spcPct val="20000"/>
              </a:spcBef>
              <a:buClr>
                <a:srgbClr val="967348"/>
              </a:buCl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September 22, 2009</a:t>
            </a:r>
          </a:p>
          <a:p>
            <a:pPr algn="ctr">
              <a:spcBef>
                <a:spcPct val="20000"/>
              </a:spcBef>
              <a:buClr>
                <a:srgbClr val="967348"/>
              </a:buClr>
              <a:defRPr/>
            </a:pPr>
            <a:endParaRPr lang="en-US" sz="2800" kern="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Problem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/>
          <a:lstStyle/>
          <a:p>
            <a:pPr marL="0" algn="just">
              <a:buFont typeface="Wingdings" pitchFamily="2" charset="2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work seeks the decomposition of 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circulant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matrix with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circulant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blocks using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pMATLAB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filtering operations 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hyperspectral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images.</a:t>
            </a:r>
          </a:p>
          <a:p>
            <a:pPr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Previous Work</a:t>
            </a:r>
          </a:p>
          <a:p>
            <a:pPr lvl="1" algn="just"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Singular value decomposition transform with and FFT-based algorithm on the Connection Machine CM5 [1].</a:t>
            </a:r>
          </a:p>
          <a:p>
            <a:pPr lvl="1" algn="just"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1600" dirty="0" smtClean="0">
                <a:latin typeface="Arial" pitchFamily="34" charset="0"/>
                <a:ea typeface="Times"/>
                <a:cs typeface="Arial" pitchFamily="34" charset="0"/>
              </a:rPr>
              <a:t>Kronecker products and SVD approximations in image restoration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[2].</a:t>
            </a:r>
          </a:p>
          <a:p>
            <a:pPr lvl="1" algn="just"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Effective algorithms with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circulant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-block matrices [3].</a:t>
            </a:r>
          </a:p>
          <a:p>
            <a:pPr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Solution Approach</a:t>
            </a:r>
          </a:p>
          <a:p>
            <a:pPr>
              <a:buFontTx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Given a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circulant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block matrix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it is desirable to solve for the following proposition [1]:</a:t>
            </a:r>
          </a:p>
          <a:p>
            <a:pPr>
              <a:buFontTx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buFontTx/>
              <a:buNone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The SVD of an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6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-by-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6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circulant block matrix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is formulated according to [1]: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7413" name="Picture 139" descr="120px-University_of_Puerto_Rico_at_Mayague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575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916738" y="66675"/>
          <a:ext cx="2171700" cy="781050"/>
        </p:xfrm>
        <a:graphic>
          <a:graphicData uri="http://schemas.openxmlformats.org/presentationml/2006/ole">
            <p:oleObj spid="_x0000_s17410" r:id="rId4" imgW="3580952" imgH="1504762" progId="">
              <p:embed/>
            </p:oleObj>
          </a:graphicData>
        </a:graphic>
      </p:graphicFrame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18000"/>
          </a:blip>
          <a:srcRect/>
          <a:stretch>
            <a:fillRect/>
          </a:stretch>
        </p:blipFill>
        <p:spPr bwMode="auto">
          <a:xfrm>
            <a:off x="4572000" y="4419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8000"/>
          </a:blip>
          <a:srcRect/>
          <a:stretch>
            <a:fillRect/>
          </a:stretch>
        </p:blipFill>
        <p:spPr bwMode="auto">
          <a:xfrm>
            <a:off x="1676400" y="4419600"/>
            <a:ext cx="129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8000"/>
          </a:blip>
          <a:srcRect/>
          <a:stretch>
            <a:fillRect/>
          </a:stretch>
        </p:blipFill>
        <p:spPr bwMode="auto">
          <a:xfrm>
            <a:off x="1246188" y="5438775"/>
            <a:ext cx="23352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0" y="59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2" name="TextBox 19"/>
          <p:cNvSpPr txBox="1">
            <a:spLocks noChangeArrowheads="1"/>
          </p:cNvSpPr>
          <p:nvPr/>
        </p:nvSpPr>
        <p:spPr bwMode="auto">
          <a:xfrm>
            <a:off x="-49213" y="66309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</a:rPr>
              <a:t>HPEC 2009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pic>
        <p:nvPicPr>
          <p:cNvPr id="17424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8000"/>
          </a:blip>
          <a:srcRect/>
          <a:stretch>
            <a:fillRect/>
          </a:stretch>
        </p:blipFill>
        <p:spPr bwMode="auto">
          <a:xfrm>
            <a:off x="4083050" y="5419725"/>
            <a:ext cx="1543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pic>
        <p:nvPicPr>
          <p:cNvPr id="17427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8000"/>
          </a:blip>
          <a:srcRect/>
          <a:stretch>
            <a:fillRect/>
          </a:stretch>
        </p:blipFill>
        <p:spPr bwMode="auto">
          <a:xfrm>
            <a:off x="6427788" y="5410200"/>
            <a:ext cx="134461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Implementation Results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en-US" sz="2400" smtClean="0">
                <a:latin typeface="Arial" charset="0"/>
                <a:cs typeface="Arial" charset="0"/>
              </a:rPr>
              <a:t>Mathematical Model Approach</a:t>
            </a:r>
          </a:p>
          <a:p>
            <a:pPr lvl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A Kronecker product commutation property from [4] was used to arrive at the model:</a:t>
            </a:r>
          </a:p>
          <a:p>
            <a:pPr lvl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lvl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The following transformation was obtained:</a:t>
            </a:r>
          </a:p>
          <a:p>
            <a:pPr lvl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lvl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The modeling formulation for SVD computation is presented as follows :</a:t>
            </a:r>
          </a:p>
          <a:p>
            <a:pPr lvl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>
              <a:buClr>
                <a:srgbClr val="000000"/>
              </a:buClr>
              <a:buFont typeface="Arial" charset="0"/>
              <a:buChar char="•"/>
            </a:pPr>
            <a:r>
              <a:rPr lang="en-US" sz="2400" smtClean="0">
                <a:latin typeface="Arial" charset="0"/>
                <a:cs typeface="Arial" charset="0"/>
              </a:rPr>
              <a:t>Computational Parallel Pseudo-Algorithm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6000" contrast="18000"/>
          </a:blip>
          <a:srcRect/>
          <a:stretch>
            <a:fillRect/>
          </a:stretch>
        </p:blipFill>
        <p:spPr bwMode="auto">
          <a:xfrm>
            <a:off x="2971800" y="1836738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6000" contrast="18000"/>
          </a:blip>
          <a:srcRect/>
          <a:stretch>
            <a:fillRect/>
          </a:stretch>
        </p:blipFill>
        <p:spPr bwMode="auto">
          <a:xfrm>
            <a:off x="1698625" y="2398713"/>
            <a:ext cx="50292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267200" y="3886200"/>
            <a:ext cx="46038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440" name="Picture 139" descr="120px-University_of_Puerto_Rico_at_Mayague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8575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916738" y="66675"/>
          <a:ext cx="2171700" cy="781050"/>
        </p:xfrm>
        <a:graphic>
          <a:graphicData uri="http://schemas.openxmlformats.org/presentationml/2006/ole">
            <p:oleObj spid="_x0000_s18434" r:id="rId6" imgW="3580952" imgH="1504762" progId="">
              <p:embed/>
            </p:oleObj>
          </a:graphicData>
        </a:graphic>
      </p:graphicFrame>
      <p:sp>
        <p:nvSpPr>
          <p:cNvPr id="18441" name="TextBox 12"/>
          <p:cNvSpPr txBox="1">
            <a:spLocks noChangeArrowheads="1"/>
          </p:cNvSpPr>
          <p:nvPr/>
        </p:nvSpPr>
        <p:spPr bwMode="auto">
          <a:xfrm>
            <a:off x="-49213" y="66309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</a:rPr>
              <a:t>HPEC 2009</a:t>
            </a:r>
          </a:p>
        </p:txBody>
      </p:sp>
      <p:pic>
        <p:nvPicPr>
          <p:cNvPr id="18442" name="Picture 14" descr="svd_parallel_part1.bm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3733800"/>
            <a:ext cx="34480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5" descr="svd_parallel_part2.bmp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3733800"/>
            <a:ext cx="4090988" cy="2438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44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pic>
        <p:nvPicPr>
          <p:cNvPr id="18445" name="Picture 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18000"/>
          </a:blip>
          <a:srcRect/>
          <a:stretch>
            <a:fillRect/>
          </a:stretch>
        </p:blipFill>
        <p:spPr bwMode="auto">
          <a:xfrm>
            <a:off x="2286000" y="3033713"/>
            <a:ext cx="35814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6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Performance Results</a:t>
            </a:r>
          </a:p>
        </p:txBody>
      </p:sp>
      <p:pic>
        <p:nvPicPr>
          <p:cNvPr id="19460" name="Picture 139" descr="120px-University_of_Puerto_Rico_at_Mayague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575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916738" y="66675"/>
          <a:ext cx="2171700" cy="781050"/>
        </p:xfrm>
        <a:graphic>
          <a:graphicData uri="http://schemas.openxmlformats.org/presentationml/2006/ole">
            <p:oleObj spid="_x0000_s19458" r:id="rId4" imgW="3580952" imgH="1504762" progId="">
              <p:embed/>
            </p:oleObj>
          </a:graphicData>
        </a:graphic>
      </p:graphicFrame>
      <p:sp>
        <p:nvSpPr>
          <p:cNvPr id="19461" name="TextBox 13"/>
          <p:cNvSpPr txBox="1">
            <a:spLocks noChangeArrowheads="1"/>
          </p:cNvSpPr>
          <p:nvPr/>
        </p:nvSpPr>
        <p:spPr bwMode="auto">
          <a:xfrm>
            <a:off x="161925" y="5335588"/>
            <a:ext cx="86772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400">
                <a:cs typeface="Arial" charset="0"/>
              </a:rPr>
              <a:t>[3] Rjasanow, S. “</a:t>
            </a:r>
            <a:r>
              <a:rPr lang="en-US" sz="1400" i="1">
                <a:cs typeface="Arial" charset="0"/>
              </a:rPr>
              <a:t>Effective Algorithms With Circulant-Block Matrices,”</a:t>
            </a:r>
            <a:r>
              <a:rPr lang="en-US" sz="1400">
                <a:cs typeface="Arial" charset="0"/>
              </a:rPr>
              <a:t> Linear algebra and its applications, vol. 202, pp. 55-69, 1994.</a:t>
            </a:r>
          </a:p>
          <a:p>
            <a:pPr algn="just"/>
            <a:endParaRPr lang="en-US" sz="1400">
              <a:cs typeface="Arial" charset="0"/>
            </a:endParaRPr>
          </a:p>
          <a:p>
            <a:pPr algn="just"/>
            <a:r>
              <a:rPr lang="en-US" sz="1400">
                <a:cs typeface="Arial" charset="0"/>
              </a:rPr>
              <a:t>[4] Van Loan, C. F. </a:t>
            </a:r>
            <a:r>
              <a:rPr lang="en-US" sz="1400" i="1">
                <a:cs typeface="Arial" charset="0"/>
              </a:rPr>
              <a:t>“The ubiquitous Kronecker product,”</a:t>
            </a:r>
            <a:r>
              <a:rPr lang="en-US" sz="1400">
                <a:cs typeface="Arial" charset="0"/>
              </a:rPr>
              <a:t> Journal of Computational and Applied Mathematics, vol. 123, iss. 1-2, pp. 85-100, November 2000. </a:t>
            </a:r>
            <a:r>
              <a:rPr lang="en-US" sz="1400" i="1">
                <a:cs typeface="Arial" charset="0"/>
              </a:rPr>
              <a:t> </a:t>
            </a:r>
            <a:endParaRPr lang="en-US" sz="1400">
              <a:cs typeface="Arial" charset="0"/>
            </a:endParaRPr>
          </a:p>
          <a:p>
            <a:endParaRPr lang="en-US">
              <a:latin typeface="Tahoma" pitchFamily="34" charset="0"/>
            </a:endParaRPr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-49213" y="66309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</a:rPr>
              <a:t>HPEC 2009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773705" y="1101540"/>
            <a:ext cx="4267200" cy="3980523"/>
            <a:chOff x="4724400" y="1047750"/>
            <a:chExt cx="4419600" cy="3879070"/>
          </a:xfrm>
          <a:solidFill>
            <a:srgbClr val="83813F">
              <a:alpha val="6000"/>
            </a:srgbClr>
          </a:solidFill>
        </p:grpSpPr>
        <p:sp>
          <p:nvSpPr>
            <p:cNvPr id="15" name="TextBox 10"/>
            <p:cNvSpPr txBox="1">
              <a:spLocks noChangeArrowheads="1"/>
            </p:cNvSpPr>
            <p:nvPr/>
          </p:nvSpPr>
          <p:spPr bwMode="auto">
            <a:xfrm>
              <a:off x="4752256" y="4206983"/>
              <a:ext cx="4371256" cy="7198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50800" dir="5400000" algn="ctr" rotWithShape="0">
                <a:srgbClr val="C0C0C0"/>
              </a:outerShdw>
            </a:effectLst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Figure 1: Execution time comparison between SVDs using a serial algorithm and the </a:t>
              </a:r>
              <a:r>
                <a:rPr lang="en-US" sz="1400" dirty="0" err="1">
                  <a:latin typeface="Arial" pitchFamily="34" charset="0"/>
                  <a:cs typeface="Arial" pitchFamily="34" charset="0"/>
                </a:rPr>
                <a:t>pMATLAB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 environment with </a:t>
              </a:r>
              <a:r>
                <a:rPr lang="en-US" sz="1400" i="1" dirty="0" err="1">
                  <a:latin typeface="Arial" pitchFamily="34" charset="0"/>
                  <a:cs typeface="Arial" pitchFamily="34" charset="0"/>
                </a:rPr>
                <a:t>Np</a:t>
              </a:r>
              <a:r>
                <a:rPr lang="en-US" sz="1400" i="1" dirty="0">
                  <a:latin typeface="Arial" pitchFamily="34" charset="0"/>
                  <a:cs typeface="Arial" pitchFamily="34" charset="0"/>
                </a:rPr>
                <a:t>=2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1400" i="1" dirty="0" err="1">
                  <a:latin typeface="Arial" pitchFamily="34" charset="0"/>
                  <a:cs typeface="Arial" pitchFamily="34" charset="0"/>
                </a:rPr>
                <a:t>Np</a:t>
              </a:r>
              <a:r>
                <a:rPr lang="en-US" sz="1400" i="1" dirty="0">
                  <a:latin typeface="Arial" pitchFamily="34" charset="0"/>
                  <a:cs typeface="Arial" pitchFamily="34" charset="0"/>
                </a:rPr>
                <a:t>=4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.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24400" y="1047750"/>
              <a:ext cx="4419600" cy="314325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19464" name="TextBox 13"/>
          <p:cNvSpPr txBox="1">
            <a:spLocks noChangeArrowheads="1"/>
          </p:cNvSpPr>
          <p:nvPr/>
        </p:nvSpPr>
        <p:spPr bwMode="auto">
          <a:xfrm>
            <a:off x="165100" y="2805113"/>
            <a:ext cx="4572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cs typeface="Arial" charset="0"/>
              </a:rPr>
              <a:t>References:</a:t>
            </a:r>
          </a:p>
          <a:p>
            <a:pPr algn="just"/>
            <a:r>
              <a:rPr lang="en-US" sz="1400">
                <a:cs typeface="Arial" charset="0"/>
              </a:rPr>
              <a:t>[1] Cao-Huu, T. and Evequoz, C. “</a:t>
            </a:r>
            <a:r>
              <a:rPr lang="en-US" sz="1400" i="1">
                <a:cs typeface="Arial" charset="0"/>
              </a:rPr>
              <a:t>Singular value decomposition transform with and FFT-based algorithm on the Connection Machine CM5,” </a:t>
            </a:r>
            <a:r>
              <a:rPr lang="en-US" sz="1400">
                <a:cs typeface="Arial" charset="0"/>
              </a:rPr>
              <a:t>Electrical and Computer Engineering Canadian Conference, CCECE</a:t>
            </a:r>
            <a:r>
              <a:rPr lang="en-US" sz="1400" b="1">
                <a:cs typeface="Arial" charset="0"/>
              </a:rPr>
              <a:t>, </a:t>
            </a:r>
            <a:r>
              <a:rPr lang="en-US" sz="1400">
                <a:cs typeface="Arial" charset="0"/>
              </a:rPr>
              <a:t>vol. 2,</a:t>
            </a:r>
            <a:r>
              <a:rPr lang="en-US" sz="1400" b="1">
                <a:cs typeface="Arial" charset="0"/>
              </a:rPr>
              <a:t> </a:t>
            </a:r>
            <a:r>
              <a:rPr lang="en-US" sz="1400">
                <a:cs typeface="Arial" charset="0"/>
              </a:rPr>
              <a:t>pp.1046-1049, Sept. 5-8, 1995.</a:t>
            </a:r>
          </a:p>
          <a:p>
            <a:pPr algn="just"/>
            <a:endParaRPr lang="en-US" sz="1400">
              <a:cs typeface="Arial" charset="0"/>
            </a:endParaRPr>
          </a:p>
          <a:p>
            <a:pPr algn="just"/>
            <a:r>
              <a:rPr lang="en-US" sz="1400">
                <a:cs typeface="Arial" charset="0"/>
              </a:rPr>
              <a:t>[2] Kamm, J. and Nagy, J. “</a:t>
            </a:r>
            <a:r>
              <a:rPr lang="en-US" sz="1400" i="1">
                <a:cs typeface="Arial" charset="0"/>
              </a:rPr>
              <a:t>Kronecker product and SVD approximations in the image restoration”,</a:t>
            </a:r>
            <a:r>
              <a:rPr lang="en-US" sz="1400">
                <a:cs typeface="Arial" charset="0"/>
              </a:rPr>
              <a:t> Linear Algebra and its Applications, vol. 284, iss. 1-3, pp. 177-192, November 15, 1998.</a:t>
            </a:r>
          </a:p>
          <a:p>
            <a:pPr algn="just"/>
            <a:endParaRPr lang="en-US" sz="1400">
              <a:cs typeface="Arial" charset="0"/>
            </a:endParaRPr>
          </a:p>
          <a:p>
            <a:endParaRPr lang="en-US">
              <a:cs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1062038"/>
            <a:ext cx="4343400" cy="1647825"/>
          </a:xfrm>
          <a:prstGeom prst="rect">
            <a:avLst/>
          </a:prstGeom>
          <a:solidFill>
            <a:srgbClr val="36628A">
              <a:alpha val="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alpha val="30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pMATLAB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Contributions:</a:t>
            </a:r>
            <a:endParaRPr lang="en-US" sz="2400" dirty="0">
              <a:latin typeface="+mn-lt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dirty="0">
                <a:latin typeface="+mn-lt"/>
              </a:rPr>
              <a:t> </a:t>
            </a:r>
            <a:r>
              <a:rPr lang="en-US" dirty="0">
                <a:latin typeface="+mn-lt"/>
              </a:rPr>
              <a:t>Parallelized calculation of the </a:t>
            </a:r>
            <a:r>
              <a:rPr lang="en-US" dirty="0" err="1">
                <a:latin typeface="+mn-lt"/>
              </a:rPr>
              <a:t>circulant</a:t>
            </a:r>
            <a:r>
              <a:rPr lang="en-US" dirty="0">
                <a:latin typeface="+mn-lt"/>
              </a:rPr>
              <a:t> matrix with circulant blocks.</a:t>
            </a:r>
            <a:endParaRPr lang="en-US" i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Parallelized matrix multiplications and the use of Kronecker products.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LSAIP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WALSAIP</Template>
  <TotalTime>1632</TotalTime>
  <Words>288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Tahoma</vt:lpstr>
      <vt:lpstr>Arial</vt:lpstr>
      <vt:lpstr>Wingdings</vt:lpstr>
      <vt:lpstr>Calibri</vt:lpstr>
      <vt:lpstr>Times</vt:lpstr>
      <vt:lpstr>WALSAIP</vt:lpstr>
      <vt:lpstr>WALSAIP</vt:lpstr>
      <vt:lpstr>  Modeling Singular Valued Decomposition (SVD) Techniques using Parallel Programming with pMATLAB  </vt:lpstr>
      <vt:lpstr>Problem Formulation</vt:lpstr>
      <vt:lpstr>Implementation Results</vt:lpstr>
      <vt:lpstr>Performance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</dc:creator>
  <cp:lastModifiedBy>Joan Napoli</cp:lastModifiedBy>
  <cp:revision>151</cp:revision>
  <dcterms:created xsi:type="dcterms:W3CDTF">2008-09-03T02:58:06Z</dcterms:created>
  <dcterms:modified xsi:type="dcterms:W3CDTF">2009-09-16T11:59:38Z</dcterms:modified>
</cp:coreProperties>
</file>