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256" r:id="rId2"/>
    <p:sldId id="400" r:id="rId3"/>
    <p:sldId id="407" r:id="rId4"/>
    <p:sldId id="409" r:id="rId5"/>
    <p:sldId id="405" r:id="rId6"/>
    <p:sldId id="446" r:id="rId7"/>
    <p:sldId id="413" r:id="rId8"/>
    <p:sldId id="482" r:id="rId9"/>
    <p:sldId id="455" r:id="rId10"/>
    <p:sldId id="415" r:id="rId11"/>
    <p:sldId id="451" r:id="rId12"/>
    <p:sldId id="496" r:id="rId13"/>
    <p:sldId id="489" r:id="rId14"/>
    <p:sldId id="459" r:id="rId15"/>
    <p:sldId id="460" r:id="rId16"/>
    <p:sldId id="461" r:id="rId17"/>
    <p:sldId id="475" r:id="rId18"/>
    <p:sldId id="476" r:id="rId19"/>
    <p:sldId id="478" r:id="rId20"/>
    <p:sldId id="458" r:id="rId21"/>
    <p:sldId id="490" r:id="rId22"/>
    <p:sldId id="493" r:id="rId23"/>
    <p:sldId id="492" r:id="rId24"/>
    <p:sldId id="467" r:id="rId25"/>
    <p:sldId id="452" r:id="rId26"/>
    <p:sldId id="470" r:id="rId27"/>
    <p:sldId id="464" r:id="rId28"/>
    <p:sldId id="494" r:id="rId29"/>
    <p:sldId id="488" r:id="rId30"/>
    <p:sldId id="463" r:id="rId31"/>
    <p:sldId id="471" r:id="rId32"/>
  </p:sldIdLst>
  <p:sldSz cx="9144000" cy="6858000" type="screen4x3"/>
  <p:notesSz cx="6934200" cy="9232900"/>
  <p:defaultTextStyle>
    <a:defPPr>
      <a:defRPr lang="en-US"/>
    </a:defPPr>
    <a:lvl1pPr algn="l" rtl="0" eaLnBrk="0" fontAlgn="base" hangingPunct="0">
      <a:spcBef>
        <a:spcPct val="0"/>
      </a:spcBef>
      <a:spcAft>
        <a:spcPct val="0"/>
      </a:spcAft>
      <a:defRPr sz="2400" b="1"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charset="0"/>
        <a:ea typeface="+mn-ea"/>
        <a:cs typeface="+mn-cs"/>
      </a:defRPr>
    </a:lvl5pPr>
    <a:lvl6pPr marL="2286000" algn="l" defTabSz="457200" rtl="0" eaLnBrk="1" latinLnBrk="0" hangingPunct="1">
      <a:defRPr sz="2400" b="1" kern="1200">
        <a:solidFill>
          <a:schemeClr val="tx1"/>
        </a:solidFill>
        <a:latin typeface="Times New Roman" charset="0"/>
        <a:ea typeface="+mn-ea"/>
        <a:cs typeface="+mn-cs"/>
      </a:defRPr>
    </a:lvl6pPr>
    <a:lvl7pPr marL="2743200" algn="l" defTabSz="457200" rtl="0" eaLnBrk="1" latinLnBrk="0" hangingPunct="1">
      <a:defRPr sz="2400" b="1" kern="1200">
        <a:solidFill>
          <a:schemeClr val="tx1"/>
        </a:solidFill>
        <a:latin typeface="Times New Roman" charset="0"/>
        <a:ea typeface="+mn-ea"/>
        <a:cs typeface="+mn-cs"/>
      </a:defRPr>
    </a:lvl7pPr>
    <a:lvl8pPr marL="3200400" algn="l" defTabSz="457200" rtl="0" eaLnBrk="1" latinLnBrk="0" hangingPunct="1">
      <a:defRPr sz="2400" b="1" kern="1200">
        <a:solidFill>
          <a:schemeClr val="tx1"/>
        </a:solidFill>
        <a:latin typeface="Times New Roman" charset="0"/>
        <a:ea typeface="+mn-ea"/>
        <a:cs typeface="+mn-cs"/>
      </a:defRPr>
    </a:lvl8pPr>
    <a:lvl9pPr marL="3657600" algn="l" defTabSz="457200" rtl="0" eaLnBrk="1" latinLnBrk="0" hangingPunct="1">
      <a:defRPr sz="2400" b="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30AA5"/>
    <a:srgbClr val="A2AB00"/>
    <a:srgbClr val="730000"/>
    <a:srgbClr val="043504"/>
    <a:srgbClr val="0099CC"/>
    <a:srgbClr val="423174"/>
    <a:srgbClr val="F3FE60"/>
    <a:srgbClr val="EDFC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15620"/>
    <p:restoredTop sz="94660"/>
  </p:normalViewPr>
  <p:slideViewPr>
    <p:cSldViewPr snapToGrid="0">
      <p:cViewPr>
        <p:scale>
          <a:sx n="100" d="100"/>
          <a:sy n="100" d="100"/>
        </p:scale>
        <p:origin x="-150" y="1320"/>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4563" y="4413250"/>
            <a:ext cx="5043487" cy="4173538"/>
          </a:xfrm>
          <a:prstGeom prst="rect">
            <a:avLst/>
          </a:prstGeom>
          <a:noFill/>
          <a:ln w="12700">
            <a:noFill/>
            <a:miter lim="800000"/>
            <a:headEnd/>
            <a:tailEnd/>
          </a:ln>
          <a:effectLst/>
        </p:spPr>
        <p:txBody>
          <a:bodyPr vert="horz" wrap="square" lIns="91402" tIns="46504" rIns="91402" bIns="465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3" name="Rectangle 3"/>
          <p:cNvSpPr>
            <a:spLocks noGrp="1" noRot="1" noChangeAspect="1" noChangeArrowheads="1" noTextEdit="1"/>
          </p:cNvSpPr>
          <p:nvPr>
            <p:ph type="sldImg" idx="2"/>
          </p:nvPr>
        </p:nvSpPr>
        <p:spPr bwMode="auto">
          <a:xfrm>
            <a:off x="1166813" y="698500"/>
            <a:ext cx="4598987" cy="3449638"/>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904875"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2438" algn="l" defTabSz="9048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04875" algn="l" defTabSz="9048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57313" algn="l" defTabSz="9048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09750" algn="l" defTabSz="9048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noFill/>
          <a:ln w="9525"/>
        </p:spPr>
        <p:txBody>
          <a:bodyPr/>
          <a:lstStyle/>
          <a:p>
            <a:endParaRPr lang="en-US">
              <a:ea typeface="ＭＳ Ｐゴシック" charset="-128"/>
              <a:cs typeface="ＭＳ Ｐゴシック" charset="-128"/>
            </a:endParaRPr>
          </a:p>
        </p:txBody>
      </p:sp>
      <p:sp>
        <p:nvSpPr>
          <p:cNvPr id="17411"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155700" y="702085"/>
            <a:ext cx="4622800" cy="3462338"/>
          </a:xfrm>
          <a:prstGeom prst="rect">
            <a:avLst/>
          </a:prstGeom>
          <a:solidFill>
            <a:srgbClr val="FFFFFF"/>
          </a:solidFill>
          <a:ln w="9360">
            <a:solidFill>
              <a:srgbClr val="000000"/>
            </a:solidFill>
            <a:miter lim="800000"/>
            <a:headEnd/>
            <a:tailEnd/>
          </a:ln>
          <a:effectLst/>
        </p:spPr>
        <p:txBody>
          <a:bodyPr wrap="none" lIns="92382" tIns="46191" rIns="92382" bIns="46191" anchor="ctr">
            <a:prstTxWarp prst="textNoShape">
              <a:avLst/>
            </a:prstTxWarp>
          </a:bodyPr>
          <a:lstStyle/>
          <a:p>
            <a:endParaRPr lang="en-US"/>
          </a:p>
        </p:txBody>
      </p:sp>
      <p:sp>
        <p:nvSpPr>
          <p:cNvPr id="21506" name="Text Box 2"/>
          <p:cNvSpPr txBox="1">
            <a:spLocks noGrp="1" noChangeArrowheads="1"/>
          </p:cNvSpPr>
          <p:nvPr>
            <p:ph type="body"/>
          </p:nvPr>
        </p:nvSpPr>
        <p:spPr bwMode="auto">
          <a:xfrm>
            <a:off x="693420" y="4385628"/>
            <a:ext cx="5544150" cy="4151599"/>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27475" y="8770938"/>
            <a:ext cx="3005138" cy="460375"/>
          </a:xfrm>
          <a:prstGeom prst="rect">
            <a:avLst/>
          </a:prstGeom>
          <a:noFill/>
          <a:ln w="9525">
            <a:noFill/>
            <a:miter lim="800000"/>
            <a:headEnd/>
            <a:tailEnd/>
          </a:ln>
        </p:spPr>
        <p:txBody>
          <a:bodyPr lIns="92298" tIns="46150" rIns="92298" bIns="46150" anchor="b">
            <a:prstTxWarp prst="textNoShape">
              <a:avLst/>
            </a:prstTxWarp>
          </a:bodyPr>
          <a:lstStyle/>
          <a:p>
            <a:pPr algn="r" eaLnBrk="1" hangingPunct="1"/>
            <a:fld id="{1CD7B2CE-5068-B844-9C63-3AFADE0EC7F6}" type="slidenum">
              <a:rPr lang="en-US" sz="1200">
                <a:latin typeface="Arial" charset="0"/>
              </a:rPr>
              <a:pPr algn="r" eaLnBrk="1" hangingPunct="1"/>
              <a:t>2</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p:spPr>
        <p:txBody>
          <a:bodyPr/>
          <a:lstStyle/>
          <a:p>
            <a:pPr eaLnBrk="1" hangingPunct="1"/>
            <a:endParaRPr lang="en-US">
              <a:ea typeface="ＭＳ Ｐゴシック" charset="-128"/>
              <a:cs typeface="ＭＳ Ｐゴシック" charset="-128"/>
            </a:endParaRPr>
          </a:p>
          <a:p>
            <a:pPr eaLnBrk="1" hangingPunct="1"/>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5" y="136525"/>
            <a:ext cx="2022475" cy="5959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136525"/>
            <a:ext cx="5918200" cy="595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Rectangle 17"/>
          <p:cNvSpPr>
            <a:spLocks noGrp="1" noChangeArrowheads="1"/>
          </p:cNvSpPr>
          <p:nvPr>
            <p:ph type="ftr" sz="quarter" idx="11"/>
          </p:nvPr>
        </p:nvSpPr>
        <p:spPr/>
        <p:txBody>
          <a:bodyPr/>
          <a:lstStyle>
            <a:lvl1pPr>
              <a:defRPr/>
            </a:lvl1pPr>
          </a:lstStyle>
          <a:p>
            <a:endParaRPr lang="en-US"/>
          </a:p>
        </p:txBody>
      </p:sp>
      <p:sp>
        <p:nvSpPr>
          <p:cNvPr id="8" name="Rectangle 18"/>
          <p:cNvSpPr>
            <a:spLocks noGrp="1" noChangeArrowheads="1"/>
          </p:cNvSpPr>
          <p:nvPr>
            <p:ph type="sldNum" sz="quarter" idx="12"/>
          </p:nvPr>
        </p:nvSpPr>
        <p:spPr>
          <a:xfrm>
            <a:off x="60960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ED8ED72-ADA3-6B4D-BEBE-F0A3EC1BA18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275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CLFtempBlue"/>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body" idx="1"/>
          </p:nvPr>
        </p:nvSpPr>
        <p:spPr bwMode="auto">
          <a:xfrm>
            <a:off x="365125"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4"/>
          <p:cNvSpPr>
            <a:spLocks noChangeShapeType="1"/>
          </p:cNvSpPr>
          <p:nvPr/>
        </p:nvSpPr>
        <p:spPr bwMode="auto">
          <a:xfrm>
            <a:off x="777875" y="735013"/>
            <a:ext cx="7616825" cy="0"/>
          </a:xfrm>
          <a:prstGeom prst="line">
            <a:avLst/>
          </a:prstGeom>
          <a:noFill/>
          <a:ln w="25400">
            <a:solidFill>
              <a:srgbClr val="000000"/>
            </a:solidFill>
            <a:round/>
            <a:headEnd/>
            <a:tailEnd/>
          </a:ln>
          <a:effectLst/>
        </p:spPr>
        <p:txBody>
          <a:bodyPr wrap="none" anchor="ctr">
            <a:prstTxWarp prst="textNoShape">
              <a:avLst/>
            </a:prstTxWarp>
          </a:bodyPr>
          <a:lstStyle/>
          <a:p>
            <a:pPr>
              <a:defRPr/>
            </a:pPr>
            <a:endParaRPr lang="en-US"/>
          </a:p>
        </p:txBody>
      </p:sp>
      <p:sp>
        <p:nvSpPr>
          <p:cNvPr id="1029" name="Rectangle 5"/>
          <p:cNvSpPr>
            <a:spLocks noGrp="1" noChangeArrowheads="1"/>
          </p:cNvSpPr>
          <p:nvPr>
            <p:ph type="title"/>
          </p:nvPr>
        </p:nvSpPr>
        <p:spPr bwMode="auto">
          <a:xfrm>
            <a:off x="685800" y="136525"/>
            <a:ext cx="7772400" cy="685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latin typeface="Tahoma"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2800" b="1">
          <a:solidFill>
            <a:srgbClr val="000000"/>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2800" b="1">
          <a:solidFill>
            <a:srgbClr val="000000"/>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rgbClr val="000000"/>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rgbClr val="000000"/>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rgbClr val="000000"/>
          </a:solidFill>
          <a:latin typeface="Arial"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2800" b="1">
          <a:solidFill>
            <a:srgbClr val="000000"/>
          </a:solidFill>
          <a:latin typeface="Arial" charset="0"/>
        </a:defRPr>
      </a:lvl6pPr>
      <a:lvl7pPr marL="914400" algn="ctr" rtl="0" eaLnBrk="0" fontAlgn="base" hangingPunct="0">
        <a:spcBef>
          <a:spcPct val="0"/>
        </a:spcBef>
        <a:spcAft>
          <a:spcPct val="0"/>
        </a:spcAft>
        <a:defRPr sz="2800" b="1">
          <a:solidFill>
            <a:srgbClr val="000000"/>
          </a:solidFill>
          <a:latin typeface="Arial" charset="0"/>
        </a:defRPr>
      </a:lvl7pPr>
      <a:lvl8pPr marL="1371600" algn="ctr" rtl="0" eaLnBrk="0" fontAlgn="base" hangingPunct="0">
        <a:spcBef>
          <a:spcPct val="0"/>
        </a:spcBef>
        <a:spcAft>
          <a:spcPct val="0"/>
        </a:spcAft>
        <a:defRPr sz="2800" b="1">
          <a:solidFill>
            <a:srgbClr val="000000"/>
          </a:solidFill>
          <a:latin typeface="Arial" charset="0"/>
        </a:defRPr>
      </a:lvl8pPr>
      <a:lvl9pPr marL="1828800" algn="ctr" rtl="0" eaLnBrk="0" fontAlgn="base" hangingPunct="0">
        <a:spcBef>
          <a:spcPct val="0"/>
        </a:spcBef>
        <a:spcAft>
          <a:spcPct val="0"/>
        </a:spcAft>
        <a:defRPr sz="2800" b="1">
          <a:solidFill>
            <a:srgbClr val="000000"/>
          </a:solidFill>
          <a:latin typeface="Arial" charset="0"/>
        </a:defRPr>
      </a:lvl9pPr>
    </p:titleStyle>
    <p:bodyStyle>
      <a:lvl1pPr marL="342900" indent="-342900" algn="l" rtl="0" eaLnBrk="0" fontAlgn="base" hangingPunct="0">
        <a:spcBef>
          <a:spcPct val="20000"/>
        </a:spcBef>
        <a:spcAft>
          <a:spcPct val="0"/>
        </a:spcAft>
        <a:buSzPct val="100000"/>
        <a:defRPr sz="2000" b="1">
          <a:solidFill>
            <a:srgbClr val="000000"/>
          </a:solidFill>
          <a:latin typeface="+mn-lt"/>
          <a:ea typeface="ＭＳ Ｐゴシック" pitchFamily="-65" charset="-128"/>
          <a:cs typeface="ＭＳ Ｐゴシック" pitchFamily="-65" charset="-128"/>
        </a:defRPr>
      </a:lvl1pPr>
      <a:lvl2pPr marL="114300" indent="177800" algn="l" rtl="0" eaLnBrk="0" fontAlgn="base" hangingPunct="0">
        <a:spcBef>
          <a:spcPct val="20000"/>
        </a:spcBef>
        <a:spcAft>
          <a:spcPct val="0"/>
        </a:spcAft>
        <a:buSzPct val="100000"/>
        <a:buFont typeface="Wingdings" charset="2"/>
        <a:buChar char="q"/>
        <a:defRPr>
          <a:solidFill>
            <a:srgbClr val="000000"/>
          </a:solidFill>
          <a:latin typeface="+mn-lt"/>
          <a:ea typeface="ＭＳ Ｐゴシック" charset="-128"/>
        </a:defRPr>
      </a:lvl2pPr>
      <a:lvl3pPr marL="406400" indent="177800" algn="l" rtl="0" eaLnBrk="0" fontAlgn="base" hangingPunct="0">
        <a:spcBef>
          <a:spcPct val="20000"/>
        </a:spcBef>
        <a:spcAft>
          <a:spcPct val="0"/>
        </a:spcAft>
        <a:buSzPct val="100000"/>
        <a:buFont typeface="Arial" charset="0"/>
        <a:buChar char="–"/>
        <a:defRPr>
          <a:solidFill>
            <a:srgbClr val="000000"/>
          </a:solidFill>
          <a:latin typeface="+mn-lt"/>
          <a:ea typeface="ＭＳ Ｐゴシック" charset="-128"/>
        </a:defRPr>
      </a:lvl3pPr>
      <a:lvl4pPr marL="1089025" indent="-228600" algn="l" rtl="0" eaLnBrk="0" fontAlgn="base" hangingPunct="0">
        <a:spcBef>
          <a:spcPct val="20000"/>
        </a:spcBef>
        <a:spcAft>
          <a:spcPct val="0"/>
        </a:spcAft>
        <a:buSzPct val="100000"/>
        <a:buFont typeface="Wingdings" charset="2"/>
        <a:buChar char="q"/>
        <a:defRPr sz="1600">
          <a:solidFill>
            <a:srgbClr val="000000"/>
          </a:solidFill>
          <a:latin typeface="+mn-lt"/>
          <a:ea typeface="ＭＳ Ｐゴシック" charset="-128"/>
        </a:defRPr>
      </a:lvl4pPr>
      <a:lvl5pPr marL="1943100" indent="-114300" algn="l" rtl="0" eaLnBrk="0" fontAlgn="base" hangingPunct="0">
        <a:spcBef>
          <a:spcPct val="20000"/>
        </a:spcBef>
        <a:spcAft>
          <a:spcPct val="0"/>
        </a:spcAft>
        <a:buSzPct val="100000"/>
        <a:buChar char="•"/>
        <a:defRPr>
          <a:solidFill>
            <a:srgbClr val="000000"/>
          </a:solidFill>
          <a:latin typeface="+mn-lt"/>
          <a:ea typeface="ＭＳ Ｐゴシック" charset="-128"/>
        </a:defRPr>
      </a:lvl5pPr>
      <a:lvl6pPr marL="2400300" indent="-114300" algn="l" rtl="0" eaLnBrk="0" fontAlgn="base" hangingPunct="0">
        <a:spcBef>
          <a:spcPct val="20000"/>
        </a:spcBef>
        <a:spcAft>
          <a:spcPct val="0"/>
        </a:spcAft>
        <a:buSzPct val="100000"/>
        <a:buChar char="•"/>
        <a:defRPr>
          <a:solidFill>
            <a:srgbClr val="000000"/>
          </a:solidFill>
          <a:latin typeface="+mn-lt"/>
          <a:ea typeface="ＭＳ Ｐゴシック" charset="-128"/>
        </a:defRPr>
      </a:lvl6pPr>
      <a:lvl7pPr marL="2857500" indent="-114300" algn="l" rtl="0" eaLnBrk="0" fontAlgn="base" hangingPunct="0">
        <a:spcBef>
          <a:spcPct val="20000"/>
        </a:spcBef>
        <a:spcAft>
          <a:spcPct val="0"/>
        </a:spcAft>
        <a:buSzPct val="100000"/>
        <a:buChar char="•"/>
        <a:defRPr>
          <a:solidFill>
            <a:srgbClr val="000000"/>
          </a:solidFill>
          <a:latin typeface="+mn-lt"/>
          <a:ea typeface="ＭＳ Ｐゴシック" charset="-128"/>
        </a:defRPr>
      </a:lvl7pPr>
      <a:lvl8pPr marL="3314700" indent="-114300" algn="l" rtl="0" eaLnBrk="0" fontAlgn="base" hangingPunct="0">
        <a:spcBef>
          <a:spcPct val="20000"/>
        </a:spcBef>
        <a:spcAft>
          <a:spcPct val="0"/>
        </a:spcAft>
        <a:buSzPct val="100000"/>
        <a:buChar char="•"/>
        <a:defRPr>
          <a:solidFill>
            <a:srgbClr val="000000"/>
          </a:solidFill>
          <a:latin typeface="+mn-lt"/>
          <a:ea typeface="ＭＳ Ｐゴシック" charset="-128"/>
        </a:defRPr>
      </a:lvl8pPr>
      <a:lvl9pPr marL="3771900" indent="-114300" algn="l" rtl="0" eaLnBrk="0" fontAlgn="base" hangingPunct="0">
        <a:spcBef>
          <a:spcPct val="20000"/>
        </a:spcBef>
        <a:spcAft>
          <a:spcPct val="0"/>
        </a:spcAft>
        <a:buSzPct val="100000"/>
        <a:buChar char="•"/>
        <a:defRPr>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oleObject" Target="LeopardOSX:Users:mwatts:Research:MZmodulator:JSTQE:JSTQE_mwatts_revised_clean.doc!OLE_LINK5" TargetMode="Externa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oleObject" Target="LeopardOSX:Users:mwatts:Research:MZmodulator:JSTQE:JSTQE_mwatts_revised_clean.doc!OLE_LINK1"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4" descr="CLFtempBlue"/>
          <p:cNvPicPr>
            <a:picLocks noChangeAspect="1" noChangeArrowheads="1"/>
          </p:cNvPicPr>
          <p:nvPr/>
        </p:nvPicPr>
        <p:blipFill>
          <a:blip r:embed="rId3"/>
          <a:srcRect/>
          <a:stretch>
            <a:fillRect/>
          </a:stretch>
        </p:blipFill>
        <p:spPr bwMode="auto">
          <a:xfrm>
            <a:off x="0" y="19050"/>
            <a:ext cx="9144000" cy="6858000"/>
          </a:xfrm>
          <a:prstGeom prst="rect">
            <a:avLst/>
          </a:prstGeom>
          <a:noFill/>
          <a:ln w="9525">
            <a:noFill/>
            <a:miter lim="800000"/>
            <a:headEnd/>
            <a:tailEnd/>
          </a:ln>
        </p:spPr>
      </p:pic>
      <p:sp>
        <p:nvSpPr>
          <p:cNvPr id="16387" name="Rectangle 5"/>
          <p:cNvSpPr>
            <a:spLocks noChangeArrowheads="1"/>
          </p:cNvSpPr>
          <p:nvPr/>
        </p:nvSpPr>
        <p:spPr bwMode="auto">
          <a:xfrm>
            <a:off x="1974850" y="6283325"/>
            <a:ext cx="5194300" cy="4984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900" b="0">
                <a:solidFill>
                  <a:srgbClr val="000000"/>
                </a:solidFill>
                <a:latin typeface="Helvetica" charset="0"/>
              </a:rPr>
              <a:t>Sandia is a multiprogram laboratory operated by Sandia Corporation, a Lockheed Martin Company,</a:t>
            </a:r>
            <a:br>
              <a:rPr lang="en-US" sz="900" b="0">
                <a:solidFill>
                  <a:srgbClr val="000000"/>
                </a:solidFill>
                <a:latin typeface="Helvetica" charset="0"/>
              </a:rPr>
            </a:br>
            <a:r>
              <a:rPr lang="en-US" sz="900" b="0">
                <a:solidFill>
                  <a:srgbClr val="000000"/>
                </a:solidFill>
                <a:latin typeface="Helvetica" charset="0"/>
              </a:rPr>
              <a:t>for the United States Department of Energy’s National Nuclear Security Administration</a:t>
            </a:r>
            <a:br>
              <a:rPr lang="en-US" sz="900" b="0">
                <a:solidFill>
                  <a:srgbClr val="000000"/>
                </a:solidFill>
                <a:latin typeface="Helvetica" charset="0"/>
              </a:rPr>
            </a:br>
            <a:r>
              <a:rPr lang="en-US" sz="900" b="0">
                <a:solidFill>
                  <a:srgbClr val="000000"/>
                </a:solidFill>
                <a:latin typeface="Helvetica" charset="0"/>
              </a:rPr>
              <a:t> under contract DE-AC04-94AL85000.</a:t>
            </a:r>
          </a:p>
        </p:txBody>
      </p:sp>
      <p:pic>
        <p:nvPicPr>
          <p:cNvPr id="16388" name="Picture 9"/>
          <p:cNvPicPr>
            <a:picLocks noChangeArrowheads="1"/>
          </p:cNvPicPr>
          <p:nvPr/>
        </p:nvPicPr>
        <p:blipFill>
          <a:blip r:embed="rId4"/>
          <a:srcRect/>
          <a:stretch>
            <a:fillRect/>
          </a:stretch>
        </p:blipFill>
        <p:spPr bwMode="auto">
          <a:xfrm>
            <a:off x="7924800" y="6324600"/>
            <a:ext cx="1104900" cy="431800"/>
          </a:xfrm>
          <a:prstGeom prst="rect">
            <a:avLst/>
          </a:prstGeom>
          <a:noFill/>
          <a:ln w="12700">
            <a:noFill/>
            <a:miter lim="800000"/>
            <a:headEnd/>
            <a:tailEnd/>
          </a:ln>
        </p:spPr>
      </p:pic>
      <p:pic>
        <p:nvPicPr>
          <p:cNvPr id="16389" name="Picture 11" descr="NNSAlogo041001"/>
          <p:cNvPicPr>
            <a:picLocks noChangeAspect="1" noChangeArrowheads="1"/>
          </p:cNvPicPr>
          <p:nvPr/>
        </p:nvPicPr>
        <p:blipFill>
          <a:blip r:embed="rId5"/>
          <a:srcRect/>
          <a:stretch>
            <a:fillRect/>
          </a:stretch>
        </p:blipFill>
        <p:spPr bwMode="auto">
          <a:xfrm>
            <a:off x="228600" y="6343650"/>
            <a:ext cx="914400" cy="333375"/>
          </a:xfrm>
          <a:prstGeom prst="rect">
            <a:avLst/>
          </a:prstGeom>
          <a:noFill/>
          <a:ln w="9525">
            <a:noFill/>
            <a:miter lim="800000"/>
            <a:headEnd/>
            <a:tailEnd/>
          </a:ln>
        </p:spPr>
      </p:pic>
      <p:sp>
        <p:nvSpPr>
          <p:cNvPr id="16390" name="Rectangle 2"/>
          <p:cNvSpPr>
            <a:spLocks noGrp="1" noChangeArrowheads="1"/>
          </p:cNvSpPr>
          <p:nvPr>
            <p:ph type="ctrTitle"/>
          </p:nvPr>
        </p:nvSpPr>
        <p:spPr>
          <a:xfrm>
            <a:off x="9525" y="1892300"/>
            <a:ext cx="9010650" cy="838200"/>
          </a:xfrm>
          <a:noFill/>
        </p:spPr>
        <p:txBody>
          <a:bodyPr/>
          <a:lstStyle/>
          <a:p>
            <a:r>
              <a:rPr lang="en-US" dirty="0" smtClean="0">
                <a:ea typeface="ＭＳ Ｐゴシック" charset="-128"/>
                <a:cs typeface="ＭＳ Ｐゴシック" charset="-128"/>
              </a:rPr>
              <a:t>Low Power Silicon </a:t>
            </a:r>
            <a:r>
              <a:rPr lang="en-US" dirty="0" err="1" smtClean="0">
                <a:ea typeface="ＭＳ Ｐゴシック" charset="-128"/>
                <a:cs typeface="ＭＳ Ｐゴシック" charset="-128"/>
              </a:rPr>
              <a:t>Microphotonic</a:t>
            </a:r>
            <a:r>
              <a:rPr lang="en-US" dirty="0" smtClean="0">
                <a:ea typeface="ＭＳ Ｐゴシック" charset="-128"/>
                <a:cs typeface="ＭＳ Ｐゴシック" charset="-128"/>
              </a:rPr>
              <a:t> Communications for Embedded Systems</a:t>
            </a:r>
          </a:p>
        </p:txBody>
      </p:sp>
      <p:sp>
        <p:nvSpPr>
          <p:cNvPr id="4099" name="Rectangle 3"/>
          <p:cNvSpPr>
            <a:spLocks noGrp="1" noChangeArrowheads="1"/>
          </p:cNvSpPr>
          <p:nvPr>
            <p:ph type="subTitle" idx="1"/>
          </p:nvPr>
        </p:nvSpPr>
        <p:spPr>
          <a:xfrm>
            <a:off x="188913" y="2982913"/>
            <a:ext cx="8686800" cy="2366962"/>
          </a:xfrm>
        </p:spPr>
        <p:txBody>
          <a:bodyPr/>
          <a:lstStyle/>
          <a:p>
            <a:pPr marL="342900" indent="-342900"/>
            <a:r>
              <a:rPr lang="en-US" sz="2400" dirty="0">
                <a:ea typeface="ＭＳ Ｐゴシック" charset="-128"/>
                <a:cs typeface="ＭＳ Ｐゴシック" charset="-128"/>
              </a:rPr>
              <a:t>Michael R. Watts</a:t>
            </a:r>
          </a:p>
          <a:p>
            <a:pPr marL="342900" indent="-342900"/>
            <a:r>
              <a:rPr lang="en-US" sz="1800" b="0" dirty="0">
                <a:ea typeface="ＭＳ Ｐゴシック" charset="-128"/>
                <a:cs typeface="ＭＳ Ｐゴシック" charset="-128"/>
              </a:rPr>
              <a:t>Anthony L. </a:t>
            </a:r>
            <a:r>
              <a:rPr lang="en-US" sz="1800" b="0" dirty="0" err="1">
                <a:ea typeface="ＭＳ Ｐゴシック" charset="-128"/>
                <a:cs typeface="ＭＳ Ｐゴシック" charset="-128"/>
              </a:rPr>
              <a:t>Lentine</a:t>
            </a:r>
            <a:r>
              <a:rPr lang="en-US" sz="1800" b="0" dirty="0">
                <a:ea typeface="ＭＳ Ｐゴシック" charset="-128"/>
                <a:cs typeface="ＭＳ Ｐゴシック" charset="-128"/>
              </a:rPr>
              <a:t>, Douglas C. Trotter, William A. </a:t>
            </a:r>
            <a:r>
              <a:rPr lang="en-US" sz="1800" b="0" dirty="0" err="1">
                <a:ea typeface="ＭＳ Ｐゴシック" charset="-128"/>
                <a:cs typeface="ＭＳ Ｐゴシック" charset="-128"/>
              </a:rPr>
              <a:t>Zortman</a:t>
            </a:r>
            <a:r>
              <a:rPr lang="en-US" sz="1800" b="0" dirty="0">
                <a:ea typeface="ＭＳ Ｐゴシック" charset="-128"/>
                <a:cs typeface="ＭＳ Ｐゴシック" charset="-128"/>
              </a:rPr>
              <a:t>, </a:t>
            </a:r>
          </a:p>
          <a:p>
            <a:pPr marL="342900" indent="-342900"/>
            <a:r>
              <a:rPr lang="en-US" sz="1800" b="0" dirty="0">
                <a:ea typeface="ＭＳ Ｐゴシック" charset="-128"/>
                <a:cs typeface="ＭＳ Ｐゴシック" charset="-128"/>
              </a:rPr>
              <a:t>Ralph W. Young,</a:t>
            </a:r>
            <a:r>
              <a:rPr lang="en-US" sz="1800" b="0" dirty="0" smtClean="0">
                <a:ea typeface="ＭＳ Ｐゴシック" charset="-128"/>
                <a:cs typeface="ＭＳ Ｐゴシック" charset="-128"/>
              </a:rPr>
              <a:t> G. Robertson, David </a:t>
            </a:r>
            <a:r>
              <a:rPr lang="en-US" sz="1800" b="0" dirty="0">
                <a:ea typeface="ＭＳ Ｐゴシック" charset="-128"/>
                <a:cs typeface="ＭＳ Ｐゴシック" charset="-128"/>
              </a:rPr>
              <a:t>Campbell,</a:t>
            </a:r>
            <a:r>
              <a:rPr lang="en-US" sz="1800" b="0" dirty="0" smtClean="0">
                <a:ea typeface="ＭＳ Ｐゴシック" charset="-128"/>
                <a:cs typeface="ＭＳ Ｐゴシック" charset="-128"/>
              </a:rPr>
              <a:t> </a:t>
            </a:r>
            <a:r>
              <a:rPr lang="en-US" sz="1800" b="0" dirty="0" err="1" smtClean="0">
                <a:ea typeface="ＭＳ Ｐゴシック" charset="-128"/>
                <a:cs typeface="ＭＳ Ｐゴシック" charset="-128"/>
              </a:rPr>
              <a:t>Subhash</a:t>
            </a:r>
            <a:r>
              <a:rPr lang="en-US" sz="1800" b="0" dirty="0" smtClean="0">
                <a:ea typeface="ＭＳ Ｐゴシック" charset="-128"/>
                <a:cs typeface="ＭＳ Ｐゴシック" charset="-128"/>
              </a:rPr>
              <a:t> </a:t>
            </a:r>
            <a:r>
              <a:rPr lang="en-US" sz="1800" b="0" dirty="0" err="1" smtClean="0">
                <a:ea typeface="ＭＳ Ｐゴシック" charset="-128"/>
                <a:cs typeface="ＭＳ Ｐゴシック" charset="-128"/>
              </a:rPr>
              <a:t>Shinde</a:t>
            </a:r>
            <a:r>
              <a:rPr lang="en-US" sz="1800" b="0" dirty="0" smtClean="0">
                <a:ea typeface="ＭＳ Ｐゴシック" charset="-128"/>
                <a:cs typeface="ＭＳ Ｐゴシック" charset="-128"/>
              </a:rPr>
              <a:t>, and Rex Kay </a:t>
            </a:r>
            <a:endParaRPr lang="en-US" sz="1800" b="0" dirty="0">
              <a:ea typeface="ＭＳ Ｐゴシック" charset="-128"/>
              <a:cs typeface="ＭＳ Ｐゴシック" charset="-128"/>
            </a:endParaRPr>
          </a:p>
          <a:p>
            <a:pPr marL="342900" indent="-342900"/>
            <a:endParaRPr lang="en-US" sz="1800" dirty="0">
              <a:ea typeface="ＭＳ Ｐゴシック" charset="-128"/>
              <a:cs typeface="ＭＳ Ｐゴシック" charset="-128"/>
            </a:endParaRPr>
          </a:p>
          <a:p>
            <a:pPr marL="342900" indent="-342900"/>
            <a:r>
              <a:rPr lang="en-US" sz="1800" b="0" dirty="0">
                <a:ea typeface="ＭＳ Ｐゴシック" charset="-128"/>
                <a:cs typeface="ＭＳ Ｐゴシック" charset="-128"/>
              </a:rPr>
              <a:t>High Performance Embedded Computing</a:t>
            </a:r>
            <a:r>
              <a:rPr lang="en-US" sz="1800" b="0" dirty="0" smtClean="0">
                <a:ea typeface="ＭＳ Ｐゴシック" charset="-128"/>
                <a:cs typeface="ＭＳ Ｐゴシック" charset="-128"/>
              </a:rPr>
              <a:t> (HPEC) Workshop</a:t>
            </a:r>
          </a:p>
          <a:p>
            <a:pPr marL="342900" indent="-342900"/>
            <a:r>
              <a:rPr lang="en-US" sz="1800" b="0" dirty="0" smtClean="0">
                <a:ea typeface="ＭＳ Ｐゴシック" charset="-128"/>
                <a:cs typeface="ＭＳ Ｐゴシック" charset="-128"/>
              </a:rPr>
              <a:t>MIT Lincoln Labs</a:t>
            </a:r>
          </a:p>
          <a:p>
            <a:pPr marL="342900" indent="-342900"/>
            <a:r>
              <a:rPr lang="en-US" sz="1800" b="0" dirty="0">
                <a:ea typeface="ＭＳ Ｐゴシック" charset="-128"/>
                <a:cs typeface="ＭＳ Ｐゴシック" charset="-128"/>
              </a:rPr>
              <a:t>September 22</a:t>
            </a:r>
            <a:r>
              <a:rPr lang="en-US" sz="1800" b="0" baseline="30000" dirty="0">
                <a:ea typeface="ＭＳ Ｐゴシック" charset="-128"/>
                <a:cs typeface="ＭＳ Ｐゴシック" charset="-128"/>
              </a:rPr>
              <a:t>nd</a:t>
            </a:r>
            <a:r>
              <a:rPr lang="en-US" sz="1800" b="0" dirty="0">
                <a:ea typeface="ＭＳ Ｐゴシック" charset="-128"/>
                <a:cs typeface="ＭＳ Ｐゴシック" charset="-128"/>
              </a:rPr>
              <a:t>, 2009</a:t>
            </a:r>
          </a:p>
          <a:p>
            <a:pPr marL="342900" indent="-342900"/>
            <a:endParaRPr lang="en-US" sz="1800" b="0" dirty="0">
              <a:effectLst>
                <a:outerShdw blurRad="38100" dist="38100" dir="2700000" algn="tl">
                  <a:srgbClr val="DDDDDD"/>
                </a:outerShdw>
              </a:effectLst>
              <a:ea typeface="ＭＳ Ｐゴシック" charset="-128"/>
              <a:cs typeface="ＭＳ Ｐゴシック" charset="-128"/>
            </a:endParaRPr>
          </a:p>
          <a:p>
            <a:pPr marL="342900" indent="-342900"/>
            <a:r>
              <a:rPr lang="en-US" sz="1800" b="0" dirty="0">
                <a:effectLst>
                  <a:outerShdw blurRad="38100" dist="38100" dir="2700000" algn="tl">
                    <a:srgbClr val="DDDDDD"/>
                  </a:outerShdw>
                </a:effectLst>
                <a:ea typeface="ＭＳ Ｐゴシック" charset="-128"/>
                <a:cs typeface="ＭＳ Ｐゴシック" charset="-128"/>
              </a:rPr>
              <a:t>Sandia National Labs, Albuquerque NM</a:t>
            </a:r>
          </a:p>
          <a:p>
            <a:pPr marL="342900" indent="-342900"/>
            <a:r>
              <a:rPr lang="en-US" sz="1800" b="0" dirty="0">
                <a:effectLst>
                  <a:outerShdw blurRad="38100" dist="38100" dir="2700000" algn="tl">
                    <a:srgbClr val="DDDDDD"/>
                  </a:outerShdw>
                </a:effectLst>
                <a:ea typeface="ＭＳ Ｐゴシック" charset="-128"/>
                <a:cs typeface="ＭＳ Ｐゴシック" charset="-128"/>
              </a:rPr>
              <a:t>Applied Photonic Microsystems</a:t>
            </a:r>
            <a:endParaRPr lang="en-US" sz="1600" i="1" dirty="0">
              <a:effectLst>
                <a:outerShdw blurRad="38100" dist="38100" dir="2700000" algn="tl">
                  <a:srgbClr val="DDDDDD"/>
                </a:outerShdw>
              </a:effectLst>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0"/>
          <p:cNvSpPr txBox="1">
            <a:spLocks noChangeArrowheads="1"/>
          </p:cNvSpPr>
          <p:nvPr/>
        </p:nvSpPr>
        <p:spPr bwMode="auto">
          <a:xfrm>
            <a:off x="0" y="136525"/>
            <a:ext cx="9144000" cy="685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smtClean="0">
                <a:solidFill>
                  <a:srgbClr val="000000"/>
                </a:solidFill>
                <a:latin typeface="+mj-lt"/>
                <a:ea typeface="ＭＳ Ｐゴシック" charset="-128"/>
                <a:cs typeface="ＭＳ Ｐゴシック" charset="-128"/>
              </a:rPr>
              <a:t>Consider: Silicon Optical Backplane</a:t>
            </a:r>
            <a:endParaRPr kumimoji="0" lang="en-US" sz="3600" b="1" i="0" u="none" strike="noStrike" kern="0" cap="none" spc="0" normalizeH="0" baseline="0" noProof="0" dirty="0">
              <a:ln>
                <a:noFill/>
              </a:ln>
              <a:solidFill>
                <a:srgbClr val="000000"/>
              </a:solidFill>
              <a:effectLst/>
              <a:uLnTx/>
              <a:uFillTx/>
              <a:latin typeface="+mj-lt"/>
              <a:ea typeface="ＭＳ Ｐゴシック" charset="-128"/>
              <a:cs typeface="ＭＳ Ｐゴシック" charset="-128"/>
            </a:endParaRPr>
          </a:p>
        </p:txBody>
      </p:sp>
      <p:sp>
        <p:nvSpPr>
          <p:cNvPr id="3" name="Rectangle 3"/>
          <p:cNvSpPr>
            <a:spLocks noChangeArrowheads="1"/>
          </p:cNvSpPr>
          <p:nvPr/>
        </p:nvSpPr>
        <p:spPr bwMode="auto">
          <a:xfrm>
            <a:off x="-71552" y="3059763"/>
            <a:ext cx="9203900" cy="2917140"/>
          </a:xfrm>
          <a:prstGeom prst="rect">
            <a:avLst/>
          </a:prstGeom>
          <a:noFill/>
          <a:ln w="12700">
            <a:noFill/>
            <a:miter lim="800000"/>
            <a:headEnd/>
            <a:tailEnd/>
          </a:ln>
        </p:spPr>
        <p:txBody>
          <a:bodyPr lIns="90487" tIns="44450" rIns="90487" bIns="44450">
            <a:prstTxWarp prst="textNoShape">
              <a:avLst/>
            </a:prstTxWarp>
          </a:bodyPr>
          <a:lstStyle/>
          <a:p>
            <a:pPr>
              <a:spcBef>
                <a:spcPct val="20000"/>
              </a:spcBef>
              <a:buSzPct val="100000"/>
            </a:pPr>
            <a:r>
              <a:rPr lang="en-US" sz="1800" dirty="0" smtClean="0">
                <a:solidFill>
                  <a:srgbClr val="000000"/>
                </a:solidFill>
                <a:latin typeface="Arial" charset="0"/>
              </a:rPr>
              <a:t>Solution</a:t>
            </a:r>
            <a:r>
              <a:rPr lang="en-US" sz="1800" dirty="0">
                <a:solidFill>
                  <a:srgbClr val="000000"/>
                </a:solidFill>
                <a:latin typeface="Arial" charset="0"/>
              </a:rPr>
              <a:t>: A Silicon </a:t>
            </a:r>
            <a:r>
              <a:rPr lang="en-US" sz="1800" dirty="0" err="1">
                <a:solidFill>
                  <a:srgbClr val="000000"/>
                </a:solidFill>
                <a:latin typeface="Arial" charset="0"/>
              </a:rPr>
              <a:t>Microphotonic</a:t>
            </a:r>
            <a:r>
              <a:rPr lang="en-US" sz="1800" dirty="0">
                <a:solidFill>
                  <a:srgbClr val="000000"/>
                </a:solidFill>
                <a:latin typeface="Arial" charset="0"/>
              </a:rPr>
              <a:t> Backplane</a:t>
            </a:r>
          </a:p>
          <a:p>
            <a:pPr marL="114300" lvl="1" indent="177800">
              <a:spcBef>
                <a:spcPct val="20000"/>
              </a:spcBef>
              <a:buSzPct val="100000"/>
              <a:buFont typeface="Wingdings" charset="2"/>
              <a:buChar char="q"/>
            </a:pPr>
            <a:r>
              <a:rPr lang="en-US" sz="1600" b="0" dirty="0" smtClean="0">
                <a:solidFill>
                  <a:srgbClr val="000000"/>
                </a:solidFill>
                <a:latin typeface="Arial" charset="0"/>
                <a:sym typeface="Calibri" charset="0"/>
              </a:rPr>
              <a:t> </a:t>
            </a:r>
            <a:r>
              <a:rPr lang="en-US" sz="1800" dirty="0" smtClean="0">
                <a:solidFill>
                  <a:srgbClr val="000000"/>
                </a:solidFill>
                <a:latin typeface="Arial" charset="0"/>
                <a:sym typeface="Calibri" charset="0"/>
              </a:rPr>
              <a:t>Communications </a:t>
            </a:r>
            <a:r>
              <a:rPr lang="en-US" sz="1800" dirty="0">
                <a:solidFill>
                  <a:srgbClr val="000000"/>
                </a:solidFill>
                <a:latin typeface="Arial" charset="0"/>
                <a:sym typeface="Calibri" charset="0"/>
              </a:rPr>
              <a:t>Power: </a:t>
            </a:r>
            <a:r>
              <a:rPr lang="en-US" sz="1800" b="0" dirty="0">
                <a:solidFill>
                  <a:srgbClr val="000000"/>
                </a:solidFill>
                <a:latin typeface="Arial" charset="0"/>
                <a:sym typeface="Calibri" charset="0"/>
              </a:rPr>
              <a:t>100-Tb/s @</a:t>
            </a:r>
            <a:r>
              <a:rPr lang="en-US" sz="1800" b="0" dirty="0" smtClean="0">
                <a:solidFill>
                  <a:srgbClr val="000000"/>
                </a:solidFill>
                <a:latin typeface="Arial" charset="0"/>
                <a:sym typeface="Calibri" charset="0"/>
              </a:rPr>
              <a:t>1pJ</a:t>
            </a:r>
            <a:r>
              <a:rPr lang="en-US" sz="1800" b="0" dirty="0">
                <a:solidFill>
                  <a:srgbClr val="000000"/>
                </a:solidFill>
                <a:latin typeface="Arial" charset="0"/>
                <a:sym typeface="Calibri" charset="0"/>
              </a:rPr>
              <a:t>/bit </a:t>
            </a:r>
            <a:r>
              <a:rPr lang="en-US" sz="1800" b="0" dirty="0" smtClean="0">
                <a:solidFill>
                  <a:srgbClr val="000000"/>
                </a:solidFill>
                <a:latin typeface="Arial" charset="0"/>
                <a:sym typeface="Calibri" charset="0"/>
              </a:rPr>
              <a:t> (100W) </a:t>
            </a:r>
          </a:p>
          <a:p>
            <a:pPr marL="114300" lvl="1" indent="177800">
              <a:spcBef>
                <a:spcPct val="20000"/>
              </a:spcBef>
              <a:buSzPct val="100000"/>
              <a:buFont typeface="Wingdings" charset="2"/>
              <a:buChar char="q"/>
            </a:pPr>
            <a:r>
              <a:rPr lang="en-US" sz="1800" b="0" dirty="0" smtClean="0">
                <a:solidFill>
                  <a:srgbClr val="000000"/>
                </a:solidFill>
                <a:latin typeface="Arial" charset="0"/>
                <a:sym typeface="Calibri" charset="0"/>
              </a:rPr>
              <a:t> </a:t>
            </a:r>
            <a:r>
              <a:rPr lang="en-US" sz="1800" dirty="0" smtClean="0">
                <a:solidFill>
                  <a:srgbClr val="000000"/>
                </a:solidFill>
                <a:latin typeface="Arial" charset="0"/>
                <a:sym typeface="Calibri" charset="0"/>
              </a:rPr>
              <a:t>Bandwidth Density: </a:t>
            </a:r>
            <a:r>
              <a:rPr lang="en-US" sz="1800" b="0" dirty="0" smtClean="0">
                <a:solidFill>
                  <a:srgbClr val="000000"/>
                </a:solidFill>
                <a:latin typeface="Arial" charset="0"/>
                <a:sym typeface="Calibri" charset="0"/>
              </a:rPr>
              <a:t>1 WDM silica fiber carries as much info. as 100 metal lines</a:t>
            </a:r>
          </a:p>
          <a:p>
            <a:pPr marL="114300" lvl="1" indent="177800">
              <a:spcBef>
                <a:spcPct val="20000"/>
              </a:spcBef>
              <a:buSzPct val="100000"/>
              <a:buFont typeface="Wingdings" charset="2"/>
              <a:buChar char="q"/>
            </a:pPr>
            <a:r>
              <a:rPr lang="en-US" sz="1800" dirty="0" smtClean="0">
                <a:solidFill>
                  <a:srgbClr val="000000"/>
                </a:solidFill>
                <a:latin typeface="Arial" charset="0"/>
                <a:sym typeface="Calibri" charset="0"/>
              </a:rPr>
              <a:t> Electromagnetic </a:t>
            </a:r>
            <a:r>
              <a:rPr lang="en-US" sz="1800" dirty="0">
                <a:solidFill>
                  <a:srgbClr val="000000"/>
                </a:solidFill>
                <a:latin typeface="Arial" charset="0"/>
                <a:sym typeface="Calibri" charset="0"/>
              </a:rPr>
              <a:t>Interference: </a:t>
            </a:r>
            <a:r>
              <a:rPr lang="en-US" sz="1800" b="0" dirty="0" smtClean="0">
                <a:solidFill>
                  <a:srgbClr val="000000"/>
                </a:solidFill>
                <a:latin typeface="Arial" charset="0"/>
                <a:sym typeface="Calibri" charset="0"/>
              </a:rPr>
              <a:t>Eliminated, </a:t>
            </a:r>
            <a:r>
              <a:rPr lang="en-US" sz="1800" b="0" dirty="0">
                <a:solidFill>
                  <a:srgbClr val="000000"/>
                </a:solidFill>
                <a:latin typeface="Arial" charset="0"/>
                <a:sym typeface="Calibri" charset="0"/>
              </a:rPr>
              <a:t>direct connections from optics to </a:t>
            </a:r>
            <a:r>
              <a:rPr lang="en-US" sz="1800" b="0" dirty="0" smtClean="0">
                <a:solidFill>
                  <a:srgbClr val="000000"/>
                </a:solidFill>
                <a:latin typeface="Arial" charset="0"/>
                <a:sym typeface="Calibri" charset="0"/>
              </a:rPr>
              <a:t>CMOS </a:t>
            </a:r>
          </a:p>
          <a:p>
            <a:pPr marL="114300" lvl="1" indent="177800">
              <a:spcBef>
                <a:spcPct val="20000"/>
              </a:spcBef>
              <a:buSzPct val="100000"/>
              <a:buFont typeface="Wingdings" charset="2"/>
              <a:buChar char="q"/>
            </a:pPr>
            <a:r>
              <a:rPr lang="en-US" sz="1800" b="0" dirty="0">
                <a:solidFill>
                  <a:srgbClr val="000000"/>
                </a:solidFill>
                <a:latin typeface="Arial" charset="0"/>
                <a:sym typeface="Calibri" charset="0"/>
              </a:rPr>
              <a:t> </a:t>
            </a:r>
            <a:r>
              <a:rPr lang="en-US" sz="1800" dirty="0">
                <a:solidFill>
                  <a:srgbClr val="000000"/>
                </a:solidFill>
                <a:latin typeface="Arial" charset="0"/>
                <a:sym typeface="Calibri" charset="0"/>
              </a:rPr>
              <a:t>Optical Packaging: </a:t>
            </a:r>
            <a:r>
              <a:rPr lang="en-US" sz="1800" b="0" dirty="0">
                <a:solidFill>
                  <a:srgbClr val="000000"/>
                </a:solidFill>
                <a:latin typeface="Arial" charset="0"/>
                <a:sym typeface="Calibri" charset="0"/>
              </a:rPr>
              <a:t>Direct leverage of mature and scalable electronic packaging </a:t>
            </a:r>
          </a:p>
        </p:txBody>
      </p:sp>
      <p:pic>
        <p:nvPicPr>
          <p:cNvPr id="4" name="Picture 6" descr="figpres0"/>
          <p:cNvPicPr>
            <a:picLocks noChangeAspect="1" noChangeArrowheads="1"/>
          </p:cNvPicPr>
          <p:nvPr/>
        </p:nvPicPr>
        <p:blipFill>
          <a:blip r:embed="rId2"/>
          <a:srcRect/>
          <a:stretch>
            <a:fillRect/>
          </a:stretch>
        </p:blipFill>
        <p:spPr bwMode="auto">
          <a:xfrm>
            <a:off x="838200" y="817098"/>
            <a:ext cx="7460740" cy="2269001"/>
          </a:xfrm>
          <a:prstGeom prst="rect">
            <a:avLst/>
          </a:prstGeom>
          <a:noFill/>
          <a:ln w="9525">
            <a:noFill/>
            <a:miter lim="800000"/>
            <a:headEnd/>
            <a:tailEnd/>
          </a:ln>
        </p:spPr>
      </p:pic>
      <p:pic>
        <p:nvPicPr>
          <p:cNvPr id="5" name="Picture 8" descr="fig0"/>
          <p:cNvPicPr>
            <a:picLocks noChangeAspect="1" noChangeArrowheads="1"/>
          </p:cNvPicPr>
          <p:nvPr/>
        </p:nvPicPr>
        <p:blipFill>
          <a:blip r:embed="rId3"/>
          <a:srcRect/>
          <a:stretch>
            <a:fillRect/>
          </a:stretch>
        </p:blipFill>
        <p:spPr bwMode="auto">
          <a:xfrm>
            <a:off x="152239" y="4705303"/>
            <a:ext cx="4776607" cy="2129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0"/>
          <p:cNvSpPr txBox="1">
            <a:spLocks noChangeArrowheads="1"/>
          </p:cNvSpPr>
          <p:nvPr/>
        </p:nvSpPr>
        <p:spPr bwMode="auto">
          <a:xfrm>
            <a:off x="0" y="136525"/>
            <a:ext cx="9144000" cy="685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smtClean="0">
                <a:solidFill>
                  <a:srgbClr val="000000"/>
                </a:solidFill>
                <a:latin typeface="+mj-lt"/>
                <a:ea typeface="ＭＳ Ｐゴシック" charset="-128"/>
                <a:cs typeface="ＭＳ Ｐゴシック" charset="-128"/>
              </a:rPr>
              <a:t>Silicon Photonic Backplane: In Detail</a:t>
            </a:r>
            <a:endParaRPr kumimoji="0" lang="en-US" sz="3600" b="1" i="0" u="none" strike="noStrike" kern="0" cap="none" spc="0" normalizeH="0" baseline="0" noProof="0" dirty="0">
              <a:ln>
                <a:noFill/>
              </a:ln>
              <a:solidFill>
                <a:srgbClr val="000000"/>
              </a:solidFill>
              <a:effectLst/>
              <a:uLnTx/>
              <a:uFillTx/>
              <a:latin typeface="+mj-lt"/>
              <a:ea typeface="ＭＳ Ｐゴシック" charset="-128"/>
              <a:cs typeface="ＭＳ Ｐゴシック" charset="-128"/>
            </a:endParaRPr>
          </a:p>
        </p:txBody>
      </p:sp>
      <p:sp>
        <p:nvSpPr>
          <p:cNvPr id="3" name="Rectangle 2"/>
          <p:cNvSpPr/>
          <p:nvPr/>
        </p:nvSpPr>
        <p:spPr>
          <a:xfrm>
            <a:off x="0" y="3759200"/>
            <a:ext cx="9144000" cy="3564052"/>
          </a:xfrm>
          <a:prstGeom prst="rect">
            <a:avLst/>
          </a:prstGeom>
        </p:spPr>
        <p:txBody>
          <a:bodyPr wrap="square">
            <a:spAutoFit/>
          </a:bodyPr>
          <a:lstStyle/>
          <a:p>
            <a:pPr>
              <a:spcBef>
                <a:spcPct val="20000"/>
              </a:spcBef>
              <a:buSzPct val="100000"/>
            </a:pPr>
            <a:r>
              <a:rPr lang="en-US" dirty="0" smtClean="0">
                <a:solidFill>
                  <a:srgbClr val="000000"/>
                </a:solidFill>
                <a:latin typeface="Arial" charset="0"/>
              </a:rPr>
              <a:t>Components</a:t>
            </a:r>
          </a:p>
          <a:p>
            <a:pPr>
              <a:spcBef>
                <a:spcPct val="20000"/>
              </a:spcBef>
              <a:buSzPct val="100000"/>
              <a:buFont typeface="Wingdings" charset="2"/>
              <a:buChar char="q"/>
            </a:pPr>
            <a:r>
              <a:rPr lang="en-US" dirty="0" smtClean="0">
                <a:solidFill>
                  <a:srgbClr val="000000"/>
                </a:solidFill>
                <a:latin typeface="Arial" charset="0"/>
              </a:rPr>
              <a:t> </a:t>
            </a:r>
            <a:r>
              <a:rPr lang="en-US" b="0" dirty="0" smtClean="0">
                <a:solidFill>
                  <a:srgbClr val="000000"/>
                </a:solidFill>
                <a:latin typeface="Arial" charset="0"/>
              </a:rPr>
              <a:t>Wavelength Division Multiplexing (WDM) / Filtering</a:t>
            </a:r>
          </a:p>
          <a:p>
            <a:pPr>
              <a:spcBef>
                <a:spcPct val="20000"/>
              </a:spcBef>
              <a:buSzPct val="100000"/>
              <a:buFont typeface="Wingdings" charset="2"/>
              <a:buChar char="q"/>
            </a:pPr>
            <a:r>
              <a:rPr lang="en-US" b="0" dirty="0" smtClean="0">
                <a:solidFill>
                  <a:srgbClr val="000000"/>
                </a:solidFill>
                <a:latin typeface="Arial" charset="0"/>
              </a:rPr>
              <a:t> Low Power Modulators</a:t>
            </a:r>
          </a:p>
          <a:p>
            <a:pPr>
              <a:spcBef>
                <a:spcPct val="20000"/>
              </a:spcBef>
              <a:buSzPct val="100000"/>
              <a:buFont typeface="Wingdings" charset="2"/>
              <a:buChar char="q"/>
            </a:pPr>
            <a:r>
              <a:rPr lang="en-US" b="0" dirty="0" smtClean="0">
                <a:solidFill>
                  <a:srgbClr val="000000"/>
                </a:solidFill>
                <a:latin typeface="Arial" charset="0"/>
              </a:rPr>
              <a:t> Fabrication / Temperature Invariant Performance</a:t>
            </a:r>
          </a:p>
          <a:p>
            <a:pPr>
              <a:spcBef>
                <a:spcPct val="20000"/>
              </a:spcBef>
              <a:buSzPct val="100000"/>
              <a:buFont typeface="Wingdings" charset="2"/>
              <a:buChar char="q"/>
            </a:pPr>
            <a:r>
              <a:rPr lang="en-US" b="0" dirty="0" smtClean="0">
                <a:solidFill>
                  <a:srgbClr val="000000"/>
                </a:solidFill>
                <a:latin typeface="Arial" charset="0"/>
              </a:rPr>
              <a:t> Low-Loss Waveguides</a:t>
            </a:r>
          </a:p>
          <a:p>
            <a:pPr>
              <a:spcBef>
                <a:spcPct val="20000"/>
              </a:spcBef>
              <a:buSzPct val="100000"/>
              <a:buFont typeface="Wingdings" charset="2"/>
              <a:buChar char="q"/>
            </a:pPr>
            <a:r>
              <a:rPr lang="en-US" b="0" dirty="0" smtClean="0">
                <a:solidFill>
                  <a:srgbClr val="000000"/>
                </a:solidFill>
                <a:latin typeface="Arial" charset="0"/>
              </a:rPr>
              <a:t> Low Power Detectors (for receive-side)</a:t>
            </a:r>
          </a:p>
          <a:p>
            <a:pPr>
              <a:spcBef>
                <a:spcPct val="20000"/>
              </a:spcBef>
              <a:buSzPct val="100000"/>
              <a:buFont typeface="Wingdings" charset="2"/>
              <a:buChar char="q"/>
            </a:pPr>
            <a:r>
              <a:rPr lang="en-US" b="0" dirty="0" smtClean="0">
                <a:solidFill>
                  <a:srgbClr val="000000"/>
                </a:solidFill>
                <a:latin typeface="Arial" charset="0"/>
              </a:rPr>
              <a:t> For Space Applications, Radiation Hard CMOS</a:t>
            </a:r>
          </a:p>
          <a:p>
            <a:pPr>
              <a:spcBef>
                <a:spcPct val="20000"/>
              </a:spcBef>
              <a:buSzPct val="100000"/>
              <a:buFont typeface="Wingdings" charset="2"/>
              <a:buChar char="q"/>
            </a:pPr>
            <a:endParaRPr lang="en-US" dirty="0" smtClean="0">
              <a:solidFill>
                <a:srgbClr val="000000"/>
              </a:solidFill>
              <a:latin typeface="Arial" charset="0"/>
              <a:sym typeface="Calibri" charset="0"/>
            </a:endParaRPr>
          </a:p>
        </p:txBody>
      </p:sp>
      <p:pic>
        <p:nvPicPr>
          <p:cNvPr id="5" name="Picture 4" descr="FPAcommWDMsystem_single.png"/>
          <p:cNvPicPr>
            <a:picLocks noChangeAspect="1"/>
          </p:cNvPicPr>
          <p:nvPr/>
        </p:nvPicPr>
        <p:blipFill>
          <a:blip r:embed="rId2"/>
          <a:stretch>
            <a:fillRect/>
          </a:stretch>
        </p:blipFill>
        <p:spPr>
          <a:xfrm>
            <a:off x="444501" y="813304"/>
            <a:ext cx="8084227" cy="29708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136525"/>
            <a:ext cx="9144000" cy="685800"/>
          </a:xfrm>
        </p:spPr>
        <p:txBody>
          <a:bodyPr/>
          <a:lstStyle/>
          <a:p>
            <a:r>
              <a:rPr lang="en-US" sz="3600" dirty="0" smtClean="0">
                <a:ea typeface="ＭＳ Ｐゴシック" charset="-128"/>
                <a:cs typeface="ＭＳ Ｐゴシック" charset="-128"/>
              </a:rPr>
              <a:t>WDM Filtering: High-Order </a:t>
            </a:r>
            <a:r>
              <a:rPr lang="en-US" sz="3600" dirty="0" err="1" smtClean="0">
                <a:ea typeface="ＭＳ Ｐゴシック" charset="-128"/>
                <a:cs typeface="ＭＳ Ｐゴシック" charset="-128"/>
              </a:rPr>
              <a:t>Microrings</a:t>
            </a:r>
            <a:endParaRPr lang="en-US" sz="3600" dirty="0" smtClean="0">
              <a:ea typeface="ＭＳ Ｐゴシック" charset="-128"/>
              <a:cs typeface="ＭＳ Ｐゴシック" charset="-128"/>
            </a:endParaRPr>
          </a:p>
        </p:txBody>
      </p:sp>
      <p:sp>
        <p:nvSpPr>
          <p:cNvPr id="41989" name="Rectangle 4"/>
          <p:cNvSpPr txBox="1">
            <a:spLocks noChangeArrowheads="1"/>
          </p:cNvSpPr>
          <p:nvPr/>
        </p:nvSpPr>
        <p:spPr bwMode="auto">
          <a:xfrm>
            <a:off x="0" y="762000"/>
            <a:ext cx="8834438" cy="1843088"/>
          </a:xfrm>
          <a:prstGeom prst="rect">
            <a:avLst/>
          </a:prstGeom>
          <a:noFill/>
          <a:ln w="12700">
            <a:noFill/>
            <a:miter lim="800000"/>
            <a:headEnd/>
            <a:tailEnd/>
          </a:ln>
        </p:spPr>
        <p:txBody>
          <a:bodyPr lIns="90487" tIns="44450" rIns="90487" bIns="44450">
            <a:prstTxWarp prst="textNoShape">
              <a:avLst/>
            </a:prstTxWarp>
          </a:bodyPr>
          <a:lstStyle/>
          <a:p>
            <a:pPr>
              <a:lnSpc>
                <a:spcPct val="90000"/>
              </a:lnSpc>
              <a:spcBef>
                <a:spcPct val="20000"/>
              </a:spcBef>
              <a:buSzPct val="100000"/>
            </a:pPr>
            <a:r>
              <a:rPr lang="en-US" dirty="0">
                <a:solidFill>
                  <a:srgbClr val="000000"/>
                </a:solidFill>
                <a:latin typeface="Arial" charset="0"/>
                <a:ea typeface="ＭＳ Ｐゴシック" charset="-128"/>
                <a:cs typeface="ＭＳ Ｐゴシック" charset="-128"/>
              </a:rPr>
              <a:t>High Order </a:t>
            </a:r>
            <a:r>
              <a:rPr lang="en-US" dirty="0" err="1">
                <a:solidFill>
                  <a:srgbClr val="000000"/>
                </a:solidFill>
                <a:latin typeface="Arial" charset="0"/>
                <a:ea typeface="ＭＳ Ｐゴシック" charset="-128"/>
                <a:cs typeface="ＭＳ Ｐゴシック" charset="-128"/>
              </a:rPr>
              <a:t>Microring</a:t>
            </a:r>
            <a:r>
              <a:rPr lang="en-US" dirty="0">
                <a:solidFill>
                  <a:srgbClr val="000000"/>
                </a:solidFill>
                <a:latin typeface="Arial" charset="0"/>
                <a:ea typeface="ＭＳ Ｐゴシック" charset="-128"/>
                <a:cs typeface="ＭＳ Ｐゴシック" charset="-128"/>
              </a:rPr>
              <a:t> Filters in Si/</a:t>
            </a:r>
            <a:r>
              <a:rPr lang="en-US" dirty="0" err="1" smtClean="0">
                <a:solidFill>
                  <a:srgbClr val="000000"/>
                </a:solidFill>
                <a:latin typeface="Arial" charset="0"/>
                <a:ea typeface="ＭＳ Ｐゴシック" charset="-128"/>
                <a:cs typeface="ＭＳ Ｐゴシック" charset="-128"/>
              </a:rPr>
              <a:t>SiN</a:t>
            </a:r>
            <a:endParaRPr lang="en-US" sz="2000" b="0" dirty="0" smtClean="0">
              <a:solidFill>
                <a:srgbClr val="000000"/>
              </a:solidFill>
              <a:latin typeface="Arial" charset="0"/>
              <a:ea typeface="ＭＳ Ｐゴシック" charset="-128"/>
              <a:cs typeface="ＭＳ Ｐゴシック" charset="-128"/>
            </a:endParaRPr>
          </a:p>
          <a:p>
            <a:pPr marL="114300" lvl="1" indent="177800">
              <a:lnSpc>
                <a:spcPct val="90000"/>
              </a:lnSpc>
              <a:spcBef>
                <a:spcPct val="20000"/>
              </a:spcBef>
              <a:buSzPct val="100000"/>
              <a:buFont typeface="Wingdings" charset="2"/>
              <a:buChar char="q"/>
            </a:pPr>
            <a:endParaRPr lang="en-US" sz="2000" b="0" dirty="0">
              <a:solidFill>
                <a:srgbClr val="000000"/>
              </a:solidFill>
              <a:latin typeface="Arial" charset="0"/>
              <a:ea typeface="ＭＳ Ｐゴシック" charset="-128"/>
              <a:cs typeface="ＭＳ Ｐゴシック" charset="-128"/>
            </a:endParaRPr>
          </a:p>
        </p:txBody>
      </p:sp>
      <p:pic>
        <p:nvPicPr>
          <p:cNvPr id="25" name="Picture 3" descr="Picture 24.png"/>
          <p:cNvPicPr>
            <a:picLocks noChangeAspect="1"/>
          </p:cNvPicPr>
          <p:nvPr/>
        </p:nvPicPr>
        <p:blipFill>
          <a:blip r:embed="rId2"/>
          <a:srcRect/>
          <a:stretch>
            <a:fillRect/>
          </a:stretch>
        </p:blipFill>
        <p:spPr bwMode="auto">
          <a:xfrm>
            <a:off x="4394200" y="1198563"/>
            <a:ext cx="4478589" cy="2154237"/>
          </a:xfrm>
          <a:prstGeom prst="rect">
            <a:avLst/>
          </a:prstGeom>
          <a:noFill/>
          <a:ln w="9525">
            <a:noFill/>
            <a:miter lim="800000"/>
            <a:headEnd/>
            <a:tailEnd/>
          </a:ln>
        </p:spPr>
      </p:pic>
      <p:pic>
        <p:nvPicPr>
          <p:cNvPr id="26" name="Picture 4" descr="Picture 25.png"/>
          <p:cNvPicPr>
            <a:picLocks noChangeAspect="1"/>
          </p:cNvPicPr>
          <p:nvPr/>
        </p:nvPicPr>
        <p:blipFill>
          <a:blip r:embed="rId3"/>
          <a:srcRect/>
          <a:stretch>
            <a:fillRect/>
          </a:stretch>
        </p:blipFill>
        <p:spPr bwMode="auto">
          <a:xfrm>
            <a:off x="4102100" y="3357562"/>
            <a:ext cx="4787900" cy="2304456"/>
          </a:xfrm>
          <a:prstGeom prst="rect">
            <a:avLst/>
          </a:prstGeom>
          <a:noFill/>
          <a:ln w="9525">
            <a:noFill/>
            <a:miter lim="800000"/>
            <a:headEnd/>
            <a:tailEnd/>
          </a:ln>
        </p:spPr>
      </p:pic>
      <p:pic>
        <p:nvPicPr>
          <p:cNvPr id="27" name="Picture 26" descr="Picture 6.png"/>
          <p:cNvPicPr>
            <a:picLocks noChangeAspect="1"/>
          </p:cNvPicPr>
          <p:nvPr/>
        </p:nvPicPr>
        <p:blipFill>
          <a:blip r:embed="rId4"/>
          <a:stretch>
            <a:fillRect/>
          </a:stretch>
        </p:blipFill>
        <p:spPr>
          <a:xfrm>
            <a:off x="25400" y="3467100"/>
            <a:ext cx="4101377" cy="3359150"/>
          </a:xfrm>
          <a:prstGeom prst="rect">
            <a:avLst/>
          </a:prstGeom>
        </p:spPr>
      </p:pic>
      <p:pic>
        <p:nvPicPr>
          <p:cNvPr id="28" name="Picture 27" descr="Picture 7.png"/>
          <p:cNvPicPr>
            <a:picLocks noChangeAspect="1"/>
          </p:cNvPicPr>
          <p:nvPr/>
        </p:nvPicPr>
        <p:blipFill>
          <a:blip r:embed="rId5"/>
          <a:stretch>
            <a:fillRect/>
          </a:stretch>
        </p:blipFill>
        <p:spPr>
          <a:xfrm>
            <a:off x="88900" y="1199591"/>
            <a:ext cx="4152900" cy="2224146"/>
          </a:xfrm>
          <a:prstGeom prst="rect">
            <a:avLst/>
          </a:prstGeom>
        </p:spPr>
      </p:pic>
      <p:sp>
        <p:nvSpPr>
          <p:cNvPr id="29" name="TextBox 28"/>
          <p:cNvSpPr txBox="1"/>
          <p:nvPr/>
        </p:nvSpPr>
        <p:spPr>
          <a:xfrm>
            <a:off x="533400" y="1181100"/>
            <a:ext cx="3117911" cy="246221"/>
          </a:xfrm>
          <a:prstGeom prst="rect">
            <a:avLst/>
          </a:prstGeom>
          <a:noFill/>
        </p:spPr>
        <p:txBody>
          <a:bodyPr wrap="none" rtlCol="0">
            <a:spAutoFit/>
          </a:bodyPr>
          <a:lstStyle/>
          <a:p>
            <a:r>
              <a:rPr lang="en-US" sz="1000" dirty="0" smtClean="0">
                <a:solidFill>
                  <a:schemeClr val="bg1"/>
                </a:solidFill>
                <a:latin typeface="Arial"/>
                <a:cs typeface="Arial"/>
              </a:rPr>
              <a:t>MIT Work, </a:t>
            </a:r>
            <a:r>
              <a:rPr lang="en-US" sz="1000" dirty="0" err="1" smtClean="0">
                <a:solidFill>
                  <a:schemeClr val="bg1"/>
                </a:solidFill>
                <a:latin typeface="Arial"/>
                <a:cs typeface="Arial"/>
              </a:rPr>
              <a:t>Haus</a:t>
            </a:r>
            <a:r>
              <a:rPr lang="en-US" sz="1000" dirty="0" smtClean="0">
                <a:solidFill>
                  <a:schemeClr val="bg1"/>
                </a:solidFill>
                <a:latin typeface="Arial"/>
                <a:cs typeface="Arial"/>
              </a:rPr>
              <a:t>, </a:t>
            </a:r>
            <a:r>
              <a:rPr lang="en-US" sz="1000" dirty="0" err="1" smtClean="0">
                <a:solidFill>
                  <a:schemeClr val="bg1"/>
                </a:solidFill>
                <a:latin typeface="Arial"/>
                <a:cs typeface="Arial"/>
              </a:rPr>
              <a:t>Ippen</a:t>
            </a:r>
            <a:r>
              <a:rPr lang="en-US" sz="1000" dirty="0" smtClean="0">
                <a:solidFill>
                  <a:schemeClr val="bg1"/>
                </a:solidFill>
                <a:latin typeface="Arial"/>
                <a:cs typeface="Arial"/>
              </a:rPr>
              <a:t>, Smith, </a:t>
            </a:r>
            <a:r>
              <a:rPr lang="en-US" sz="1000" dirty="0" err="1" smtClean="0">
                <a:solidFill>
                  <a:schemeClr val="bg1"/>
                </a:solidFill>
                <a:latin typeface="Arial"/>
                <a:cs typeface="Arial"/>
              </a:rPr>
              <a:t>Kaertner</a:t>
            </a:r>
            <a:r>
              <a:rPr lang="en-US" sz="1000" dirty="0" smtClean="0">
                <a:solidFill>
                  <a:schemeClr val="bg1"/>
                </a:solidFill>
                <a:latin typeface="Arial"/>
                <a:cs typeface="Arial"/>
              </a:rPr>
              <a:t> Groups</a:t>
            </a:r>
            <a:endParaRPr lang="en-US" sz="10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0500" y="136525"/>
            <a:ext cx="8953500" cy="685800"/>
          </a:xfrm>
        </p:spPr>
        <p:txBody>
          <a:bodyPr/>
          <a:lstStyle/>
          <a:p>
            <a:r>
              <a:rPr lang="en-US" sz="3600" dirty="0" smtClean="0">
                <a:ea typeface="ＭＳ Ｐゴシック" charset="-128"/>
                <a:cs typeface="ＭＳ Ｐゴシック" charset="-128"/>
              </a:rPr>
              <a:t>WDM Filtering: High-Speed WDM Switch</a:t>
            </a:r>
          </a:p>
        </p:txBody>
      </p:sp>
      <p:grpSp>
        <p:nvGrpSpPr>
          <p:cNvPr id="2" name="Group 4"/>
          <p:cNvGrpSpPr>
            <a:grpSpLocks/>
          </p:cNvGrpSpPr>
          <p:nvPr/>
        </p:nvGrpSpPr>
        <p:grpSpPr bwMode="auto">
          <a:xfrm>
            <a:off x="190500" y="825500"/>
            <a:ext cx="3111500" cy="2476500"/>
            <a:chOff x="1864" y="504"/>
            <a:chExt cx="3725" cy="2932"/>
          </a:xfrm>
        </p:grpSpPr>
        <p:pic>
          <p:nvPicPr>
            <p:cNvPr id="63495" name="Picture 5" descr="fig3"/>
            <p:cNvPicPr>
              <a:picLocks noChangeAspect="1" noChangeArrowheads="1"/>
            </p:cNvPicPr>
            <p:nvPr/>
          </p:nvPicPr>
          <p:blipFill>
            <a:blip r:embed="rId3"/>
            <a:srcRect/>
            <a:stretch>
              <a:fillRect/>
            </a:stretch>
          </p:blipFill>
          <p:spPr bwMode="auto">
            <a:xfrm>
              <a:off x="1938" y="504"/>
              <a:ext cx="3651" cy="2927"/>
            </a:xfrm>
            <a:prstGeom prst="rect">
              <a:avLst/>
            </a:prstGeom>
            <a:noFill/>
            <a:ln w="9525">
              <a:noFill/>
              <a:miter lim="800000"/>
              <a:headEnd/>
              <a:tailEnd/>
            </a:ln>
          </p:spPr>
        </p:pic>
        <p:sp>
          <p:nvSpPr>
            <p:cNvPr id="63496" name="Rectangle 6"/>
            <p:cNvSpPr>
              <a:spLocks noChangeArrowheads="1"/>
            </p:cNvSpPr>
            <p:nvPr/>
          </p:nvSpPr>
          <p:spPr bwMode="auto">
            <a:xfrm>
              <a:off x="1864" y="1774"/>
              <a:ext cx="3696" cy="101"/>
            </a:xfrm>
            <a:prstGeom prst="rect">
              <a:avLst/>
            </a:prstGeom>
            <a:solidFill>
              <a:schemeClr val="bg1"/>
            </a:solidFill>
            <a:ln w="12700">
              <a:noFill/>
              <a:miter lim="800000"/>
              <a:headEnd/>
              <a:tailEnd/>
            </a:ln>
          </p:spPr>
          <p:txBody>
            <a:bodyPr wrap="none" anchor="ctr">
              <a:prstTxWarp prst="textNoShape">
                <a:avLst/>
              </a:prstTxWarp>
            </a:bodyPr>
            <a:lstStyle/>
            <a:p>
              <a:pPr algn="ctr"/>
              <a:endParaRPr lang="en-US">
                <a:solidFill>
                  <a:schemeClr val="bg1"/>
                </a:solidFill>
              </a:endParaRPr>
            </a:p>
          </p:txBody>
        </p:sp>
        <p:sp>
          <p:nvSpPr>
            <p:cNvPr id="63497" name="Rectangle 7"/>
            <p:cNvSpPr>
              <a:spLocks noChangeArrowheads="1"/>
            </p:cNvSpPr>
            <p:nvPr/>
          </p:nvSpPr>
          <p:spPr bwMode="auto">
            <a:xfrm>
              <a:off x="1870" y="3335"/>
              <a:ext cx="3696" cy="101"/>
            </a:xfrm>
            <a:prstGeom prst="rect">
              <a:avLst/>
            </a:prstGeom>
            <a:solidFill>
              <a:schemeClr val="bg1"/>
            </a:solidFill>
            <a:ln w="12700">
              <a:noFill/>
              <a:miter lim="800000"/>
              <a:headEnd/>
              <a:tailEnd/>
            </a:ln>
          </p:spPr>
          <p:txBody>
            <a:bodyPr wrap="none" anchor="ctr">
              <a:prstTxWarp prst="textNoShape">
                <a:avLst/>
              </a:prstTxWarp>
            </a:bodyPr>
            <a:lstStyle/>
            <a:p>
              <a:pPr algn="ctr"/>
              <a:endParaRPr lang="en-US">
                <a:solidFill>
                  <a:schemeClr val="bg1"/>
                </a:solidFill>
              </a:endParaRPr>
            </a:p>
          </p:txBody>
        </p:sp>
      </p:grpSp>
      <p:sp>
        <p:nvSpPr>
          <p:cNvPr id="63493" name="Text Box 8"/>
          <p:cNvSpPr txBox="1">
            <a:spLocks noChangeArrowheads="1"/>
          </p:cNvSpPr>
          <p:nvPr/>
        </p:nvSpPr>
        <p:spPr bwMode="auto">
          <a:xfrm>
            <a:off x="0" y="6562923"/>
            <a:ext cx="5204274" cy="307777"/>
          </a:xfrm>
          <a:prstGeom prst="rect">
            <a:avLst/>
          </a:prstGeom>
          <a:noFill/>
          <a:ln w="12700">
            <a:noFill/>
            <a:miter lim="800000"/>
            <a:headEnd/>
            <a:tailEnd/>
          </a:ln>
        </p:spPr>
        <p:txBody>
          <a:bodyPr wrap="none">
            <a:prstTxWarp prst="textNoShape">
              <a:avLst/>
            </a:prstTxWarp>
            <a:spAutoFit/>
          </a:bodyPr>
          <a:lstStyle/>
          <a:p>
            <a:r>
              <a:rPr lang="en-US" sz="1400" b="0" i="1" dirty="0">
                <a:latin typeface="Arial" charset="0"/>
              </a:rPr>
              <a:t>M. R. Watts et al., OFC </a:t>
            </a:r>
            <a:r>
              <a:rPr lang="en-US" sz="1400" b="0" i="1" dirty="0" err="1">
                <a:latin typeface="Arial" charset="0"/>
              </a:rPr>
              <a:t>Postdeadline</a:t>
            </a:r>
            <a:r>
              <a:rPr lang="en-US" sz="1400" b="0" i="1" dirty="0">
                <a:latin typeface="Arial" charset="0"/>
              </a:rPr>
              <a:t> Presentation (Feb. 2008</a:t>
            </a:r>
            <a:r>
              <a:rPr lang="en-US" sz="1400" b="0" i="1" dirty="0" smtClean="0">
                <a:latin typeface="Arial" charset="0"/>
              </a:rPr>
              <a:t>)</a:t>
            </a:r>
            <a:endParaRPr lang="en-US" sz="1400" b="0" i="1" dirty="0">
              <a:latin typeface="Arial" charset="0"/>
            </a:endParaRPr>
          </a:p>
        </p:txBody>
      </p:sp>
      <p:pic>
        <p:nvPicPr>
          <p:cNvPr id="12" name="Picture 4" descr="Fig4"/>
          <p:cNvPicPr>
            <a:picLocks noChangeAspect="1" noChangeArrowheads="1"/>
          </p:cNvPicPr>
          <p:nvPr/>
        </p:nvPicPr>
        <p:blipFill>
          <a:blip r:embed="rId4"/>
          <a:srcRect/>
          <a:stretch>
            <a:fillRect/>
          </a:stretch>
        </p:blipFill>
        <p:spPr bwMode="auto">
          <a:xfrm>
            <a:off x="0" y="3208470"/>
            <a:ext cx="7912114" cy="3408229"/>
          </a:xfrm>
          <a:prstGeom prst="rect">
            <a:avLst/>
          </a:prstGeom>
          <a:noFill/>
          <a:ln w="9525">
            <a:noFill/>
            <a:miter lim="800000"/>
            <a:headEnd/>
            <a:tailEnd/>
          </a:ln>
        </p:spPr>
      </p:pic>
      <p:sp>
        <p:nvSpPr>
          <p:cNvPr id="13" name="Rectangle 3"/>
          <p:cNvSpPr txBox="1">
            <a:spLocks noChangeArrowheads="1"/>
          </p:cNvSpPr>
          <p:nvPr/>
        </p:nvSpPr>
        <p:spPr bwMode="auto">
          <a:xfrm>
            <a:off x="4011613" y="863600"/>
            <a:ext cx="4979987" cy="23495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Pct val="100000"/>
              <a:buFontTx/>
              <a:buNone/>
              <a:tabLst/>
              <a:defRPr/>
            </a:pPr>
            <a:r>
              <a:rPr kumimoji="0" lang="en-US" b="1" i="0" u="none" strike="noStrike" kern="0" cap="none" spc="0" normalizeH="0" baseline="0" noProof="0" dirty="0" smtClean="0">
                <a:ln>
                  <a:noFill/>
                </a:ln>
                <a:solidFill>
                  <a:srgbClr val="000000"/>
                </a:solidFill>
                <a:effectLst/>
                <a:uLnTx/>
                <a:uFillTx/>
                <a:latin typeface="+mn-lt"/>
                <a:ea typeface="ＭＳ Ｐゴシック" charset="-128"/>
                <a:cs typeface="ＭＳ Ｐゴシック" charset="-128"/>
              </a:rPr>
              <a:t>Switch Results</a:t>
            </a:r>
          </a:p>
          <a:p>
            <a:pPr marL="114300" marR="0" lvl="1" indent="177800" algn="l" defTabSz="914400" rtl="0" eaLnBrk="0" fontAlgn="base" latinLnBrk="0" hangingPunct="0">
              <a:lnSpc>
                <a:spcPct val="100000"/>
              </a:lnSpc>
              <a:spcBef>
                <a:spcPct val="20000"/>
              </a:spcBef>
              <a:spcAft>
                <a:spcPct val="0"/>
              </a:spcAft>
              <a:buClrTx/>
              <a:buSzPct val="100000"/>
              <a:buFont typeface="Wingdings" charset="2"/>
              <a:buChar char="q"/>
              <a:tabLst/>
              <a:defRPr/>
            </a:pPr>
            <a:r>
              <a:rPr kumimoji="0" lang="en-US" sz="1800" b="0" i="0" u="none" strike="noStrike" kern="0" cap="none" spc="0" normalizeH="0" baseline="0" noProof="0" dirty="0" smtClean="0">
                <a:ln>
                  <a:noFill/>
                </a:ln>
                <a:solidFill>
                  <a:srgbClr val="000000"/>
                </a:solidFill>
                <a:effectLst/>
                <a:uLnTx/>
                <a:uFillTx/>
                <a:latin typeface="+mn-lt"/>
                <a:ea typeface="ＭＳ Ｐゴシック" charset="-128"/>
              </a:rPr>
              <a:t> </a:t>
            </a:r>
            <a:r>
              <a:rPr kumimoji="0" lang="en-US" sz="2000" b="0" i="0" u="none" strike="noStrike" kern="0" cap="none" spc="0" normalizeH="0" baseline="0" noProof="0" dirty="0" smtClean="0">
                <a:ln>
                  <a:noFill/>
                </a:ln>
                <a:solidFill>
                  <a:srgbClr val="000000"/>
                </a:solidFill>
                <a:effectLst/>
                <a:uLnTx/>
                <a:uFillTx/>
                <a:latin typeface="+mn-lt"/>
                <a:ea typeface="ＭＳ Ｐゴシック" charset="-128"/>
              </a:rPr>
              <a:t>Data switched error-free (BER&lt;10</a:t>
            </a:r>
            <a:r>
              <a:rPr kumimoji="0" lang="en-US" sz="2000" b="0" i="0" u="none" strike="noStrike" kern="0" cap="none" spc="0" normalizeH="0" baseline="30000" noProof="0" dirty="0" smtClean="0">
                <a:ln>
                  <a:noFill/>
                </a:ln>
                <a:solidFill>
                  <a:srgbClr val="000000"/>
                </a:solidFill>
                <a:effectLst/>
                <a:uLnTx/>
                <a:uFillTx/>
                <a:latin typeface="+mn-lt"/>
                <a:ea typeface="ＭＳ Ｐゴシック" charset="-128"/>
              </a:rPr>
              <a:t>-12</a:t>
            </a:r>
            <a:r>
              <a:rPr kumimoji="0" lang="en-US" sz="2000" b="0" i="0" u="none" strike="noStrike" kern="0" cap="none" spc="0" normalizeH="0" baseline="0" noProof="0" dirty="0" smtClean="0">
                <a:ln>
                  <a:noFill/>
                </a:ln>
                <a:solidFill>
                  <a:srgbClr val="000000"/>
                </a:solidFill>
                <a:effectLst/>
                <a:uLnTx/>
                <a:uFillTx/>
                <a:latin typeface="+mn-lt"/>
                <a:ea typeface="ＭＳ Ｐゴシック" charset="-128"/>
              </a:rPr>
              <a:t>) with little power with ~2ns rise time</a:t>
            </a:r>
          </a:p>
          <a:p>
            <a:pPr marL="114300" marR="0" lvl="1" indent="177800" algn="l" defTabSz="914400" rtl="0" eaLnBrk="0" fontAlgn="base" latinLnBrk="0" hangingPunct="0">
              <a:lnSpc>
                <a:spcPct val="100000"/>
              </a:lnSpc>
              <a:spcBef>
                <a:spcPct val="20000"/>
              </a:spcBef>
              <a:spcAft>
                <a:spcPct val="0"/>
              </a:spcAft>
              <a:buClrTx/>
              <a:buSzPct val="100000"/>
              <a:buFont typeface="Wingdings" charset="2"/>
              <a:buChar char="q"/>
              <a:tabLst/>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charset="-128"/>
              </a:rPr>
              <a:t> Power penalty measured to be &lt;0.4dB in Drop Port and &lt;0.1dB in Thru Port</a:t>
            </a:r>
          </a:p>
          <a:p>
            <a:pPr marL="114300" marR="0" lvl="1" indent="177800" algn="l" defTabSz="914400" rtl="0" eaLnBrk="0" fontAlgn="base" latinLnBrk="0" hangingPunct="0">
              <a:lnSpc>
                <a:spcPct val="100000"/>
              </a:lnSpc>
              <a:spcBef>
                <a:spcPct val="20000"/>
              </a:spcBef>
              <a:spcAft>
                <a:spcPct val="0"/>
              </a:spcAft>
              <a:buClrTx/>
              <a:buSzPct val="100000"/>
              <a:buFont typeface="Wingdings" charset="2"/>
              <a:buChar char="q"/>
              <a:tabLst/>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charset="-128"/>
              </a:rPr>
              <a:t> Driven with ~0.6V (~1V due to reflection), so CMOS compatible </a:t>
            </a:r>
            <a:endParaRPr kumimoji="0" lang="en-US" sz="2000" b="0" i="0" u="none" strike="noStrike" kern="0" cap="none" spc="0" normalizeH="0" baseline="0" noProof="0" dirty="0">
              <a:ln>
                <a:noFill/>
              </a:ln>
              <a:solidFill>
                <a:srgbClr val="000000"/>
              </a:solidFill>
              <a:effectLst/>
              <a:uLnTx/>
              <a:uFillTx/>
              <a:latin typeface="+mn-lt"/>
              <a:ea typeface="ＭＳ Ｐゴシック" charset="-128"/>
            </a:endParaRPr>
          </a:p>
        </p:txBody>
      </p:sp>
      <p:sp>
        <p:nvSpPr>
          <p:cNvPr id="14" name="Rectangle 13"/>
          <p:cNvSpPr/>
          <p:nvPr/>
        </p:nvSpPr>
        <p:spPr bwMode="auto">
          <a:xfrm>
            <a:off x="50800" y="6400800"/>
            <a:ext cx="6591300" cy="2286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1"/>
          <p:cNvSpPr>
            <a:spLocks noGrp="1"/>
          </p:cNvSpPr>
          <p:nvPr>
            <p:ph type="title"/>
          </p:nvPr>
        </p:nvSpPr>
        <p:spPr/>
        <p:txBody>
          <a:bodyPr/>
          <a:lstStyle/>
          <a:p>
            <a:r>
              <a:rPr lang="en-US" sz="3600" dirty="0" smtClean="0">
                <a:ea typeface="ＭＳ Ｐゴシック" charset="-128"/>
                <a:cs typeface="ＭＳ Ｐゴシック" charset="-128"/>
              </a:rPr>
              <a:t>Modulators: Silicon Mach-</a:t>
            </a:r>
            <a:r>
              <a:rPr lang="en-US" sz="3600" dirty="0" err="1" smtClean="0">
                <a:ea typeface="ＭＳ Ｐゴシック" charset="-128"/>
                <a:cs typeface="ＭＳ Ｐゴシック" charset="-128"/>
              </a:rPr>
              <a:t>Zehnder</a:t>
            </a:r>
            <a:endParaRPr lang="en-US" sz="3600" dirty="0" smtClean="0">
              <a:ea typeface="ＭＳ Ｐゴシック" charset="-128"/>
              <a:cs typeface="ＭＳ Ｐゴシック" charset="-128"/>
            </a:endParaRPr>
          </a:p>
        </p:txBody>
      </p:sp>
      <p:sp>
        <p:nvSpPr>
          <p:cNvPr id="45061" name="Content Placeholder 2"/>
          <p:cNvSpPr>
            <a:spLocks noGrp="1"/>
          </p:cNvSpPr>
          <p:nvPr>
            <p:ph idx="1"/>
          </p:nvPr>
        </p:nvSpPr>
        <p:spPr>
          <a:xfrm>
            <a:off x="0" y="6367463"/>
            <a:ext cx="6400800" cy="490537"/>
          </a:xfrm>
        </p:spPr>
        <p:txBody>
          <a:bodyPr/>
          <a:lstStyle/>
          <a:p>
            <a:r>
              <a:rPr lang="en-US" dirty="0" smtClean="0">
                <a:ea typeface="ＭＳ Ｐゴシック" charset="-128"/>
                <a:cs typeface="ＭＳ Ｐゴシック" charset="-128"/>
              </a:rPr>
              <a:t>Works well, but consumes ~10pJ/bit</a:t>
            </a:r>
          </a:p>
        </p:txBody>
      </p:sp>
      <p:graphicFrame>
        <p:nvGraphicFramePr>
          <p:cNvPr id="45058" name="Object 2"/>
          <p:cNvGraphicFramePr>
            <a:graphicFrameLocks noChangeAspect="1"/>
          </p:cNvGraphicFramePr>
          <p:nvPr/>
        </p:nvGraphicFramePr>
        <p:xfrm>
          <a:off x="4400550" y="841375"/>
          <a:ext cx="4454525" cy="5221288"/>
        </p:xfrm>
        <a:graphic>
          <a:graphicData uri="http://schemas.openxmlformats.org/presentationml/2006/ole">
            <p:oleObj spid="_x0000_s276482" name="Document" r:id="rId3" imgW="0" imgH="0" progId="Word.Document.8">
              <p:link updateAutomatic="1"/>
            </p:oleObj>
          </a:graphicData>
        </a:graphic>
      </p:graphicFrame>
      <p:pic>
        <p:nvPicPr>
          <p:cNvPr id="45062" name="Picture 3" descr="Picture 16.png"/>
          <p:cNvPicPr>
            <a:picLocks noChangeAspect="1"/>
          </p:cNvPicPr>
          <p:nvPr/>
        </p:nvPicPr>
        <p:blipFill>
          <a:blip r:embed="rId4"/>
          <a:srcRect/>
          <a:stretch>
            <a:fillRect/>
          </a:stretch>
        </p:blipFill>
        <p:spPr bwMode="auto">
          <a:xfrm>
            <a:off x="84138" y="4108450"/>
            <a:ext cx="4216400" cy="2201863"/>
          </a:xfrm>
          <a:prstGeom prst="rect">
            <a:avLst/>
          </a:prstGeom>
          <a:noFill/>
          <a:ln w="9525">
            <a:noFill/>
            <a:miter lim="800000"/>
            <a:headEnd/>
            <a:tailEnd/>
          </a:ln>
        </p:spPr>
      </p:pic>
      <p:graphicFrame>
        <p:nvGraphicFramePr>
          <p:cNvPr id="45059" name="Object 3"/>
          <p:cNvGraphicFramePr>
            <a:graphicFrameLocks noChangeAspect="1"/>
          </p:cNvGraphicFramePr>
          <p:nvPr/>
        </p:nvGraphicFramePr>
        <p:xfrm>
          <a:off x="584200" y="846138"/>
          <a:ext cx="3198813" cy="3173412"/>
        </p:xfrm>
        <a:graphic>
          <a:graphicData uri="http://schemas.openxmlformats.org/presentationml/2006/ole">
            <p:oleObj spid="_x0000_s276483" name="Document" r:id="rId5" imgW="0" imgH="0" progId="Word.Document.8">
              <p:link updateAutomatic="1"/>
            </p:oleObj>
          </a:graphicData>
        </a:graphic>
      </p:graphicFrame>
      <p:pic>
        <p:nvPicPr>
          <p:cNvPr id="7" name="Picture 6" descr="Fig3_revised.png"/>
          <p:cNvPicPr>
            <a:picLocks noChangeAspect="1"/>
          </p:cNvPicPr>
          <p:nvPr/>
        </p:nvPicPr>
        <p:blipFill>
          <a:blip r:embed="rId6"/>
          <a:stretch>
            <a:fillRect/>
          </a:stretch>
        </p:blipFill>
        <p:spPr>
          <a:xfrm>
            <a:off x="38100" y="965007"/>
            <a:ext cx="3828763" cy="2978343"/>
          </a:xfrm>
          <a:prstGeom prst="rect">
            <a:avLst/>
          </a:prstGeom>
        </p:spPr>
      </p:pic>
      <p:pic>
        <p:nvPicPr>
          <p:cNvPr id="8" name="Picture 7" descr="Fig5.png"/>
          <p:cNvPicPr>
            <a:picLocks noChangeAspect="1"/>
          </p:cNvPicPr>
          <p:nvPr/>
        </p:nvPicPr>
        <p:blipFill>
          <a:blip r:embed="rId7"/>
          <a:stretch>
            <a:fillRect/>
          </a:stretch>
        </p:blipFill>
        <p:spPr>
          <a:xfrm>
            <a:off x="4501305" y="1010167"/>
            <a:ext cx="4362066" cy="510828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36525"/>
            <a:ext cx="9144000" cy="685800"/>
          </a:xfrm>
        </p:spPr>
        <p:txBody>
          <a:bodyPr/>
          <a:lstStyle/>
          <a:p>
            <a:r>
              <a:rPr lang="en-US" sz="3600" dirty="0" smtClean="0">
                <a:ea typeface="ＭＳ Ｐゴシック" charset="-128"/>
                <a:cs typeface="ＭＳ Ｐゴシック" charset="-128"/>
              </a:rPr>
              <a:t>Modulators</a:t>
            </a:r>
            <a:r>
              <a:rPr lang="en-US" sz="3600" dirty="0">
                <a:ea typeface="ＭＳ Ｐゴシック" charset="-128"/>
                <a:cs typeface="ＭＳ Ｐゴシック" charset="-128"/>
              </a:rPr>
              <a:t>:</a:t>
            </a:r>
            <a:r>
              <a:rPr lang="en-US" sz="3600" dirty="0" smtClean="0">
                <a:ea typeface="ＭＳ Ｐゴシック" charset="-128"/>
                <a:cs typeface="ＭＳ Ｐゴシック" charset="-128"/>
              </a:rPr>
              <a:t> Resonant </a:t>
            </a:r>
            <a:r>
              <a:rPr lang="en-US" sz="3600" dirty="0" err="1" smtClean="0">
                <a:ea typeface="ＭＳ Ｐゴシック" charset="-128"/>
                <a:cs typeface="ＭＳ Ｐゴシック" charset="-128"/>
              </a:rPr>
              <a:t>Microdisks</a:t>
            </a:r>
            <a:endParaRPr lang="en-US" sz="3600" dirty="0">
              <a:ea typeface="ＭＳ Ｐゴシック" charset="-128"/>
              <a:cs typeface="ＭＳ Ｐゴシック" charset="-128"/>
            </a:endParaRPr>
          </a:p>
        </p:txBody>
      </p:sp>
      <p:pic>
        <p:nvPicPr>
          <p:cNvPr id="46083" name="Picture 3" descr="TEmode"/>
          <p:cNvPicPr>
            <a:picLocks noChangeAspect="1" noChangeArrowheads="1"/>
          </p:cNvPicPr>
          <p:nvPr/>
        </p:nvPicPr>
        <p:blipFill>
          <a:blip r:embed="rId3"/>
          <a:srcRect/>
          <a:stretch>
            <a:fillRect/>
          </a:stretch>
        </p:blipFill>
        <p:spPr bwMode="auto">
          <a:xfrm>
            <a:off x="4125913" y="1144588"/>
            <a:ext cx="4486275" cy="2360612"/>
          </a:xfrm>
          <a:prstGeom prst="rect">
            <a:avLst/>
          </a:prstGeom>
          <a:noFill/>
          <a:ln w="9525">
            <a:noFill/>
            <a:miter lim="800000"/>
            <a:headEnd/>
            <a:tailEnd/>
          </a:ln>
        </p:spPr>
      </p:pic>
      <p:sp>
        <p:nvSpPr>
          <p:cNvPr id="46084" name="Rectangle 4"/>
          <p:cNvSpPr>
            <a:spLocks noChangeArrowheads="1"/>
          </p:cNvSpPr>
          <p:nvPr/>
        </p:nvSpPr>
        <p:spPr bwMode="auto">
          <a:xfrm>
            <a:off x="5054600" y="739775"/>
            <a:ext cx="3027363" cy="368300"/>
          </a:xfrm>
          <a:prstGeom prst="rect">
            <a:avLst/>
          </a:prstGeom>
          <a:noFill/>
          <a:ln w="12700">
            <a:noFill/>
            <a:miter lim="800000"/>
            <a:headEnd/>
            <a:tailEnd/>
          </a:ln>
        </p:spPr>
        <p:txBody>
          <a:bodyPr lIns="90487" tIns="44450" rIns="90487" bIns="44450">
            <a:prstTxWarp prst="textNoShape">
              <a:avLst/>
            </a:prstTxWarp>
          </a:bodyPr>
          <a:lstStyle/>
          <a:p>
            <a:pPr>
              <a:lnSpc>
                <a:spcPct val="90000"/>
              </a:lnSpc>
              <a:spcBef>
                <a:spcPct val="20000"/>
              </a:spcBef>
              <a:buSzPct val="100000"/>
            </a:pPr>
            <a:r>
              <a:rPr lang="en-US" sz="2000">
                <a:solidFill>
                  <a:srgbClr val="000000"/>
                </a:solidFill>
                <a:latin typeface="Arial" charset="0"/>
              </a:rPr>
              <a:t> TE</a:t>
            </a:r>
            <a:r>
              <a:rPr lang="en-US" sz="2000" baseline="-25000">
                <a:solidFill>
                  <a:srgbClr val="000000"/>
                </a:solidFill>
                <a:latin typeface="Arial" charset="0"/>
              </a:rPr>
              <a:t>11</a:t>
            </a:r>
            <a:r>
              <a:rPr lang="en-US" sz="2000">
                <a:solidFill>
                  <a:srgbClr val="000000"/>
                </a:solidFill>
                <a:latin typeface="Arial" charset="0"/>
              </a:rPr>
              <a:t> Cylindrical Mode</a:t>
            </a:r>
          </a:p>
        </p:txBody>
      </p:sp>
      <p:sp>
        <p:nvSpPr>
          <p:cNvPr id="46085" name="Rectangle 5"/>
          <p:cNvSpPr>
            <a:spLocks noChangeArrowheads="1"/>
          </p:cNvSpPr>
          <p:nvPr/>
        </p:nvSpPr>
        <p:spPr bwMode="auto">
          <a:xfrm>
            <a:off x="623888" y="749300"/>
            <a:ext cx="2968625" cy="650875"/>
          </a:xfrm>
          <a:prstGeom prst="rect">
            <a:avLst/>
          </a:prstGeom>
          <a:noFill/>
          <a:ln w="12700">
            <a:noFill/>
            <a:miter lim="800000"/>
            <a:headEnd/>
            <a:tailEnd/>
          </a:ln>
        </p:spPr>
        <p:txBody>
          <a:bodyPr lIns="90487" tIns="44450" rIns="90487" bIns="44450">
            <a:prstTxWarp prst="textNoShape">
              <a:avLst/>
            </a:prstTxWarp>
          </a:bodyPr>
          <a:lstStyle/>
          <a:p>
            <a:pPr>
              <a:lnSpc>
                <a:spcPct val="90000"/>
              </a:lnSpc>
              <a:spcBef>
                <a:spcPct val="20000"/>
              </a:spcBef>
              <a:buSzPct val="100000"/>
            </a:pPr>
            <a:r>
              <a:rPr lang="en-US" sz="2000">
                <a:solidFill>
                  <a:srgbClr val="000000"/>
                </a:solidFill>
                <a:latin typeface="Arial" charset="0"/>
              </a:rPr>
              <a:t> Vertical P-N Junction</a:t>
            </a:r>
          </a:p>
        </p:txBody>
      </p:sp>
      <p:sp>
        <p:nvSpPr>
          <p:cNvPr id="46086" name="Rectangle 7"/>
          <p:cNvSpPr>
            <a:spLocks noGrp="1" noChangeArrowheads="1"/>
          </p:cNvSpPr>
          <p:nvPr>
            <p:ph type="body" idx="1"/>
          </p:nvPr>
        </p:nvSpPr>
        <p:spPr>
          <a:xfrm>
            <a:off x="0" y="4494213"/>
            <a:ext cx="8562975" cy="1528762"/>
          </a:xfrm>
          <a:noFill/>
        </p:spPr>
        <p:txBody>
          <a:bodyPr/>
          <a:lstStyle/>
          <a:p>
            <a:pPr marL="0" indent="0"/>
            <a:r>
              <a:rPr lang="en-US" sz="2400" dirty="0" smtClean="0">
                <a:ea typeface="ＭＳ Ｐゴシック" charset="-128"/>
                <a:cs typeface="ＭＳ Ｐゴシック" charset="-128"/>
              </a:rPr>
              <a:t>Vertical P-N Junction Resonant Modulator </a:t>
            </a:r>
          </a:p>
          <a:p>
            <a:pPr lvl="1"/>
            <a:r>
              <a:rPr lang="en-US" sz="2000" dirty="0" smtClean="0"/>
              <a:t> Resonant modulator multiplies up the small silicon free-carrier effect</a:t>
            </a:r>
          </a:p>
          <a:p>
            <a:pPr lvl="1"/>
            <a:r>
              <a:rPr lang="en-US" sz="2000" dirty="0" smtClean="0">
                <a:sym typeface="Symbol" charset="2"/>
              </a:rPr>
              <a:t> Power consumption is simply </a:t>
            </a:r>
            <a:r>
              <a:rPr lang="en-US" sz="2000" i="1" dirty="0" smtClean="0">
                <a:latin typeface="Times New Roman" charset="0"/>
                <a:ea typeface="Times New Roman" charset="0"/>
                <a:cs typeface="Times New Roman" charset="0"/>
                <a:sym typeface="Symbol" charset="2"/>
              </a:rPr>
              <a:t>f×</a:t>
            </a:r>
            <a:r>
              <a:rPr lang="en-US" sz="2000" dirty="0" smtClean="0">
                <a:sym typeface="Symbol" charset="2"/>
              </a:rPr>
              <a:t>CV</a:t>
            </a:r>
            <a:r>
              <a:rPr lang="en-US" sz="2000" baseline="30000" dirty="0" smtClean="0">
                <a:sym typeface="Symbol" charset="2"/>
              </a:rPr>
              <a:t>2</a:t>
            </a:r>
            <a:r>
              <a:rPr lang="en-US" sz="2000" dirty="0" smtClean="0">
                <a:sym typeface="Symbol" charset="2"/>
              </a:rPr>
              <a:t>/4, and the capacitance is small</a:t>
            </a:r>
          </a:p>
          <a:p>
            <a:pPr lvl="1"/>
            <a:r>
              <a:rPr lang="en-US" sz="2000" dirty="0" smtClean="0">
                <a:sym typeface="Symbol" charset="2"/>
              </a:rPr>
              <a:t> Small devices, no pre-emphasis </a:t>
            </a:r>
            <a:r>
              <a:rPr lang="en-US" sz="2000" dirty="0" err="1" smtClean="0">
                <a:sym typeface="Symbol" charset="2"/>
              </a:rPr>
              <a:t></a:t>
            </a:r>
            <a:r>
              <a:rPr lang="en-US" sz="2000" dirty="0" smtClean="0">
                <a:sym typeface="Symbol" charset="2"/>
              </a:rPr>
              <a:t> fast / low power</a:t>
            </a:r>
          </a:p>
        </p:txBody>
      </p:sp>
      <p:pic>
        <p:nvPicPr>
          <p:cNvPr id="46087" name="Picture 9" descr="fig_pres3"/>
          <p:cNvPicPr>
            <a:picLocks noChangeAspect="1" noChangeArrowheads="1"/>
          </p:cNvPicPr>
          <p:nvPr/>
        </p:nvPicPr>
        <p:blipFill>
          <a:blip r:embed="rId4"/>
          <a:srcRect/>
          <a:stretch>
            <a:fillRect/>
          </a:stretch>
        </p:blipFill>
        <p:spPr bwMode="auto">
          <a:xfrm>
            <a:off x="0" y="1206500"/>
            <a:ext cx="4040188" cy="314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0038" y="136525"/>
            <a:ext cx="8580437" cy="685800"/>
          </a:xfrm>
        </p:spPr>
        <p:txBody>
          <a:bodyPr/>
          <a:lstStyle/>
          <a:p>
            <a:r>
              <a:rPr lang="en-US" sz="3600" dirty="0" smtClean="0">
                <a:ea typeface="ＭＳ Ｐゴシック" charset="-128"/>
                <a:cs typeface="ＭＳ Ｐゴシック" charset="-128"/>
              </a:rPr>
              <a:t>Modulators: </a:t>
            </a:r>
            <a:r>
              <a:rPr lang="en-US" sz="3600" dirty="0" err="1" smtClean="0">
                <a:ea typeface="ＭＳ Ｐゴシック" charset="-128"/>
                <a:cs typeface="ＭＳ Ｐゴシック" charset="-128"/>
              </a:rPr>
              <a:t>Microdisk</a:t>
            </a:r>
            <a:r>
              <a:rPr lang="en-US" sz="3600" dirty="0" smtClean="0">
                <a:ea typeface="ＭＳ Ｐゴシック" charset="-128"/>
                <a:cs typeface="ＭＳ Ｐゴシック" charset="-128"/>
              </a:rPr>
              <a:t> Demonstration</a:t>
            </a:r>
            <a:endParaRPr lang="en-US" sz="3600" dirty="0">
              <a:ea typeface="ＭＳ Ｐゴシック" charset="-128"/>
              <a:cs typeface="ＭＳ Ｐゴシック" charset="-128"/>
            </a:endParaRPr>
          </a:p>
        </p:txBody>
      </p:sp>
      <p:pic>
        <p:nvPicPr>
          <p:cNvPr id="48131" name="Picture 6" descr="fig_pres1"/>
          <p:cNvPicPr>
            <a:picLocks noChangeAspect="1" noChangeArrowheads="1"/>
          </p:cNvPicPr>
          <p:nvPr/>
        </p:nvPicPr>
        <p:blipFill>
          <a:blip r:embed="rId3"/>
          <a:srcRect/>
          <a:stretch>
            <a:fillRect/>
          </a:stretch>
        </p:blipFill>
        <p:spPr bwMode="auto">
          <a:xfrm>
            <a:off x="454025" y="1096963"/>
            <a:ext cx="3006725" cy="2411412"/>
          </a:xfrm>
          <a:prstGeom prst="rect">
            <a:avLst/>
          </a:prstGeom>
          <a:noFill/>
          <a:ln w="9525">
            <a:noFill/>
            <a:miter lim="800000"/>
            <a:headEnd/>
            <a:tailEnd/>
          </a:ln>
        </p:spPr>
      </p:pic>
      <p:sp>
        <p:nvSpPr>
          <p:cNvPr id="48132" name="Text Box 7"/>
          <p:cNvSpPr txBox="1">
            <a:spLocks noChangeArrowheads="1"/>
          </p:cNvSpPr>
          <p:nvPr/>
        </p:nvSpPr>
        <p:spPr bwMode="auto">
          <a:xfrm>
            <a:off x="684213" y="693738"/>
            <a:ext cx="2752725" cy="396875"/>
          </a:xfrm>
          <a:prstGeom prst="rect">
            <a:avLst/>
          </a:prstGeom>
          <a:noFill/>
          <a:ln w="12700">
            <a:noFill/>
            <a:miter lim="800000"/>
            <a:headEnd/>
            <a:tailEnd/>
          </a:ln>
        </p:spPr>
        <p:txBody>
          <a:bodyPr wrap="none">
            <a:prstTxWarp prst="textNoShape">
              <a:avLst/>
            </a:prstTxWarp>
            <a:spAutoFit/>
          </a:bodyPr>
          <a:lstStyle/>
          <a:p>
            <a:r>
              <a:rPr lang="en-US" sz="2000">
                <a:latin typeface="Arial" charset="0"/>
              </a:rPr>
              <a:t>SEM of the Microdisk</a:t>
            </a:r>
          </a:p>
        </p:txBody>
      </p:sp>
      <p:sp>
        <p:nvSpPr>
          <p:cNvPr id="48133" name="Text Box 8"/>
          <p:cNvSpPr txBox="1">
            <a:spLocks noChangeArrowheads="1"/>
          </p:cNvSpPr>
          <p:nvPr/>
        </p:nvSpPr>
        <p:spPr bwMode="auto">
          <a:xfrm>
            <a:off x="4152900" y="690563"/>
            <a:ext cx="4194175" cy="396875"/>
          </a:xfrm>
          <a:prstGeom prst="rect">
            <a:avLst/>
          </a:prstGeom>
          <a:noFill/>
          <a:ln w="12700">
            <a:noFill/>
            <a:miter lim="800000"/>
            <a:headEnd/>
            <a:tailEnd/>
          </a:ln>
        </p:spPr>
        <p:txBody>
          <a:bodyPr wrap="none">
            <a:prstTxWarp prst="textNoShape">
              <a:avLst/>
            </a:prstTxWarp>
            <a:spAutoFit/>
          </a:bodyPr>
          <a:lstStyle/>
          <a:p>
            <a:r>
              <a:rPr lang="en-US" sz="2000">
                <a:latin typeface="Arial" charset="0"/>
              </a:rPr>
              <a:t>Frequency Shift vs. Reverse Bias</a:t>
            </a:r>
          </a:p>
        </p:txBody>
      </p:sp>
      <p:pic>
        <p:nvPicPr>
          <p:cNvPr id="48134" name="Picture 9" descr="freqshift"/>
          <p:cNvPicPr>
            <a:picLocks noChangeAspect="1" noChangeArrowheads="1"/>
          </p:cNvPicPr>
          <p:nvPr/>
        </p:nvPicPr>
        <p:blipFill>
          <a:blip r:embed="rId4"/>
          <a:srcRect/>
          <a:stretch>
            <a:fillRect/>
          </a:stretch>
        </p:blipFill>
        <p:spPr bwMode="auto">
          <a:xfrm>
            <a:off x="4105275" y="1093788"/>
            <a:ext cx="4524375" cy="3503612"/>
          </a:xfrm>
          <a:prstGeom prst="rect">
            <a:avLst/>
          </a:prstGeom>
          <a:noFill/>
          <a:ln w="9525">
            <a:noFill/>
            <a:miter lim="800000"/>
            <a:headEnd/>
            <a:tailEnd/>
          </a:ln>
        </p:spPr>
      </p:pic>
      <p:sp>
        <p:nvSpPr>
          <p:cNvPr id="48135" name="Text Box 12"/>
          <p:cNvSpPr txBox="1">
            <a:spLocks noChangeArrowheads="1"/>
          </p:cNvSpPr>
          <p:nvPr/>
        </p:nvSpPr>
        <p:spPr bwMode="auto">
          <a:xfrm>
            <a:off x="4938713" y="1292225"/>
            <a:ext cx="2622550" cy="304800"/>
          </a:xfrm>
          <a:prstGeom prst="rect">
            <a:avLst/>
          </a:prstGeom>
          <a:noFill/>
          <a:ln w="12700">
            <a:noFill/>
            <a:miter lim="800000"/>
            <a:headEnd/>
            <a:tailEnd/>
          </a:ln>
        </p:spPr>
        <p:txBody>
          <a:bodyPr wrap="none">
            <a:prstTxWarp prst="textNoShape">
              <a:avLst/>
            </a:prstTxWarp>
            <a:spAutoFit/>
          </a:bodyPr>
          <a:lstStyle/>
          <a:p>
            <a:r>
              <a:rPr lang="en-US" sz="1400">
                <a:latin typeface="Arial" charset="0"/>
              </a:rPr>
              <a:t>Dashed Lines </a:t>
            </a:r>
            <a:r>
              <a:rPr lang="en-US" sz="1400">
                <a:latin typeface="Arial" charset="0"/>
                <a:sym typeface="Symbol" charset="2"/>
              </a:rPr>
              <a:t></a:t>
            </a:r>
            <a:r>
              <a:rPr lang="en-US" sz="1400">
                <a:latin typeface="Arial" charset="0"/>
              </a:rPr>
              <a:t> Simulations</a:t>
            </a:r>
          </a:p>
        </p:txBody>
      </p:sp>
      <p:pic>
        <p:nvPicPr>
          <p:cNvPr id="48137" name="Picture 3" descr="35umS400FD30V10Gbs.png"/>
          <p:cNvPicPr>
            <a:picLocks noChangeAspect="1"/>
          </p:cNvPicPr>
          <p:nvPr/>
        </p:nvPicPr>
        <p:blipFill>
          <a:blip r:embed="rId5"/>
          <a:srcRect/>
          <a:stretch>
            <a:fillRect/>
          </a:stretch>
        </p:blipFill>
        <p:spPr bwMode="auto">
          <a:xfrm>
            <a:off x="0" y="3905250"/>
            <a:ext cx="3937000" cy="2952750"/>
          </a:xfrm>
          <a:prstGeom prst="rect">
            <a:avLst/>
          </a:prstGeom>
          <a:noFill/>
          <a:ln w="9525">
            <a:noFill/>
            <a:miter lim="800000"/>
            <a:headEnd/>
            <a:tailEnd/>
          </a:ln>
        </p:spPr>
      </p:pic>
      <p:sp>
        <p:nvSpPr>
          <p:cNvPr id="48138" name="Text Box 11"/>
          <p:cNvSpPr txBox="1">
            <a:spLocks noChangeArrowheads="1"/>
          </p:cNvSpPr>
          <p:nvPr/>
        </p:nvSpPr>
        <p:spPr bwMode="auto">
          <a:xfrm>
            <a:off x="622300" y="3698875"/>
            <a:ext cx="2809875" cy="396875"/>
          </a:xfrm>
          <a:prstGeom prst="rect">
            <a:avLst/>
          </a:prstGeom>
          <a:noFill/>
          <a:ln w="12700">
            <a:noFill/>
            <a:miter lim="800000"/>
            <a:headEnd/>
            <a:tailEnd/>
          </a:ln>
        </p:spPr>
        <p:txBody>
          <a:bodyPr wrap="none">
            <a:prstTxWarp prst="textNoShape">
              <a:avLst/>
            </a:prstTxWarp>
            <a:spAutoFit/>
          </a:bodyPr>
          <a:lstStyle/>
          <a:p>
            <a:r>
              <a:rPr lang="en-US" sz="2000">
                <a:latin typeface="Arial" charset="0"/>
              </a:rPr>
              <a:t>Eye Diagram (10Gb/s)</a:t>
            </a:r>
          </a:p>
        </p:txBody>
      </p:sp>
      <p:sp>
        <p:nvSpPr>
          <p:cNvPr id="48139" name="Rectangle 3"/>
          <p:cNvSpPr>
            <a:spLocks noGrp="1" noChangeArrowheads="1"/>
          </p:cNvSpPr>
          <p:nvPr>
            <p:ph type="body" idx="1"/>
          </p:nvPr>
        </p:nvSpPr>
        <p:spPr>
          <a:xfrm>
            <a:off x="3579813" y="4633913"/>
            <a:ext cx="5589587" cy="1689100"/>
          </a:xfrm>
        </p:spPr>
        <p:txBody>
          <a:bodyPr/>
          <a:lstStyle/>
          <a:p>
            <a:pPr marL="0" indent="0"/>
            <a:r>
              <a:rPr lang="en-US" dirty="0">
                <a:ea typeface="ＭＳ Ｐゴシック" charset="-128"/>
                <a:cs typeface="ＭＳ Ｐゴシック" charset="-128"/>
              </a:rPr>
              <a:t>Vertical Junction Reverse-Biased Results</a:t>
            </a:r>
          </a:p>
          <a:p>
            <a:pPr lvl="1"/>
            <a:r>
              <a:rPr lang="en-US" dirty="0"/>
              <a:t> 35-GHz freq. shift </a:t>
            </a:r>
            <a:r>
              <a:rPr lang="en-US" dirty="0" err="1"/>
              <a:t>demo'ed</a:t>
            </a:r>
            <a:r>
              <a:rPr lang="en-US" dirty="0"/>
              <a:t>, &gt;70-GHz possible</a:t>
            </a:r>
          </a:p>
          <a:p>
            <a:pPr lvl="1"/>
            <a:r>
              <a:rPr lang="en-US" dirty="0"/>
              <a:t> Achieved a BER&lt;10</a:t>
            </a:r>
            <a:r>
              <a:rPr lang="en-US" baseline="30000" dirty="0"/>
              <a:t>-13</a:t>
            </a:r>
            <a:r>
              <a:rPr lang="en-US" dirty="0"/>
              <a:t> at 10Gb/s</a:t>
            </a:r>
          </a:p>
          <a:p>
            <a:pPr lvl="1"/>
            <a:r>
              <a:rPr lang="en-US" dirty="0"/>
              <a:t> CMOS compatible drive (3.3V)</a:t>
            </a:r>
          </a:p>
          <a:p>
            <a:pPr lvl="1"/>
            <a:r>
              <a:rPr lang="en-US" dirty="0"/>
              <a:t> No pre-emphasis or </a:t>
            </a:r>
            <a:r>
              <a:rPr lang="en-US" dirty="0" smtClean="0"/>
              <a:t>equalization</a:t>
            </a:r>
          </a:p>
          <a:p>
            <a:pPr lvl="1"/>
            <a:r>
              <a:rPr lang="en-US" dirty="0" smtClean="0"/>
              <a:t> Measured energy/bit 85fJ</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36525"/>
            <a:ext cx="9144000" cy="685800"/>
          </a:xfrm>
        </p:spPr>
        <p:txBody>
          <a:bodyPr/>
          <a:lstStyle/>
          <a:p>
            <a:r>
              <a:rPr lang="en-US" sz="3600" dirty="0" smtClean="0">
                <a:ea typeface="ＭＳ Ｐゴシック" charset="-128"/>
                <a:cs typeface="ＭＳ Ｐゴシック" charset="-128"/>
              </a:rPr>
              <a:t>Challenge: Limited Free-Spectral Range</a:t>
            </a:r>
          </a:p>
        </p:txBody>
      </p:sp>
      <p:sp>
        <p:nvSpPr>
          <p:cNvPr id="21507" name="Rectangle 3"/>
          <p:cNvSpPr>
            <a:spLocks noGrp="1" noChangeArrowheads="1"/>
          </p:cNvSpPr>
          <p:nvPr>
            <p:ph type="body" idx="1"/>
          </p:nvPr>
        </p:nvSpPr>
        <p:spPr>
          <a:xfrm>
            <a:off x="3419475" y="4724400"/>
            <a:ext cx="5392738" cy="1576388"/>
          </a:xfrm>
        </p:spPr>
        <p:txBody>
          <a:bodyPr/>
          <a:lstStyle/>
          <a:p>
            <a:pPr lvl="1"/>
            <a:r>
              <a:rPr lang="en-US" sz="2000" smtClean="0"/>
              <a:t> Microdisks propagate higher order modes corrupting FSR and limiting the available line bandwidth.</a:t>
            </a:r>
          </a:p>
          <a:p>
            <a:pPr lvl="1"/>
            <a:r>
              <a:rPr lang="en-US" sz="2000" smtClean="0"/>
              <a:t> Can be fixed with a microring, but . . .</a:t>
            </a:r>
          </a:p>
        </p:txBody>
      </p:sp>
      <p:pic>
        <p:nvPicPr>
          <p:cNvPr id="21508" name="Picture 8" descr="fig_pres1"/>
          <p:cNvPicPr>
            <a:picLocks noChangeAspect="1" noChangeArrowheads="1"/>
          </p:cNvPicPr>
          <p:nvPr/>
        </p:nvPicPr>
        <p:blipFill>
          <a:blip r:embed="rId3"/>
          <a:srcRect/>
          <a:stretch>
            <a:fillRect/>
          </a:stretch>
        </p:blipFill>
        <p:spPr bwMode="auto">
          <a:xfrm>
            <a:off x="200025" y="814388"/>
            <a:ext cx="3006725" cy="2411412"/>
          </a:xfrm>
          <a:prstGeom prst="rect">
            <a:avLst/>
          </a:prstGeom>
          <a:noFill/>
          <a:ln w="9525">
            <a:noFill/>
            <a:miter lim="800000"/>
            <a:headEnd/>
            <a:tailEnd/>
          </a:ln>
        </p:spPr>
      </p:pic>
      <p:pic>
        <p:nvPicPr>
          <p:cNvPr id="21509" name="Picture 9" descr="diskFSRmeas"/>
          <p:cNvPicPr>
            <a:picLocks noChangeAspect="1" noChangeArrowheads="1"/>
          </p:cNvPicPr>
          <p:nvPr/>
        </p:nvPicPr>
        <p:blipFill>
          <a:blip r:embed="rId4"/>
          <a:srcRect/>
          <a:stretch>
            <a:fillRect/>
          </a:stretch>
        </p:blipFill>
        <p:spPr bwMode="auto">
          <a:xfrm>
            <a:off x="3659188" y="769938"/>
            <a:ext cx="4981575" cy="3743325"/>
          </a:xfrm>
          <a:prstGeom prst="rect">
            <a:avLst/>
          </a:prstGeom>
          <a:noFill/>
          <a:ln w="9525">
            <a:noFill/>
            <a:miter lim="800000"/>
            <a:headEnd/>
            <a:tailEnd/>
          </a:ln>
        </p:spPr>
      </p:pic>
      <p:sp>
        <p:nvSpPr>
          <p:cNvPr id="21510" name="Rectangle 10"/>
          <p:cNvSpPr>
            <a:spLocks noChangeArrowheads="1"/>
          </p:cNvSpPr>
          <p:nvPr/>
        </p:nvSpPr>
        <p:spPr bwMode="auto">
          <a:xfrm>
            <a:off x="7896225" y="4751388"/>
            <a:ext cx="184150" cy="457200"/>
          </a:xfrm>
          <a:prstGeom prst="rect">
            <a:avLst/>
          </a:prstGeom>
          <a:noFill/>
          <a:ln w="12700">
            <a:noFill/>
            <a:miter lim="800000"/>
            <a:headEnd/>
            <a:tailEnd/>
          </a:ln>
        </p:spPr>
        <p:txBody>
          <a:bodyPr wrap="none">
            <a:prstTxWarp prst="textNoShape">
              <a:avLst/>
            </a:prstTxWarp>
            <a:spAutoFit/>
          </a:bodyPr>
          <a:lstStyle/>
          <a:p>
            <a:endParaRPr lang="en-US"/>
          </a:p>
        </p:txBody>
      </p:sp>
      <p:pic>
        <p:nvPicPr>
          <p:cNvPr id="21511" name="Picture 7" descr="disk"/>
          <p:cNvPicPr>
            <a:picLocks noChangeAspect="1" noChangeArrowheads="1"/>
          </p:cNvPicPr>
          <p:nvPr/>
        </p:nvPicPr>
        <p:blipFill>
          <a:blip r:embed="rId5"/>
          <a:srcRect/>
          <a:stretch>
            <a:fillRect/>
          </a:stretch>
        </p:blipFill>
        <p:spPr bwMode="auto">
          <a:xfrm>
            <a:off x="31750" y="3332163"/>
            <a:ext cx="333057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36525"/>
            <a:ext cx="9144000" cy="685800"/>
          </a:xfrm>
        </p:spPr>
        <p:txBody>
          <a:bodyPr/>
          <a:lstStyle/>
          <a:p>
            <a:r>
              <a:rPr lang="en-US" sz="3600" dirty="0" smtClean="0">
                <a:ea typeface="ＭＳ Ｐゴシック" charset="-128"/>
                <a:cs typeface="ＭＳ Ｐゴシック" charset="-128"/>
              </a:rPr>
              <a:t>Directly Contact a </a:t>
            </a:r>
            <a:r>
              <a:rPr lang="en-US" sz="3600" dirty="0" err="1" smtClean="0">
                <a:ea typeface="ＭＳ Ｐゴシック" charset="-128"/>
                <a:cs typeface="ＭＳ Ｐゴシック" charset="-128"/>
              </a:rPr>
              <a:t>Microring</a:t>
            </a:r>
            <a:r>
              <a:rPr lang="en-US" sz="3600" dirty="0" smtClean="0">
                <a:ea typeface="ＭＳ Ｐゴシック" charset="-128"/>
                <a:cs typeface="ＭＳ Ｐゴシック" charset="-128"/>
              </a:rPr>
              <a:t>?</a:t>
            </a:r>
          </a:p>
        </p:txBody>
      </p:sp>
      <p:sp>
        <p:nvSpPr>
          <p:cNvPr id="23555" name="Rectangle 3"/>
          <p:cNvSpPr>
            <a:spLocks noGrp="1" noChangeArrowheads="1"/>
          </p:cNvSpPr>
          <p:nvPr>
            <p:ph type="body" idx="1"/>
          </p:nvPr>
        </p:nvSpPr>
        <p:spPr>
          <a:xfrm>
            <a:off x="365125" y="4619625"/>
            <a:ext cx="8370888" cy="1125538"/>
          </a:xfrm>
        </p:spPr>
        <p:txBody>
          <a:bodyPr/>
          <a:lstStyle/>
          <a:p>
            <a:pPr marL="0" indent="0"/>
            <a:r>
              <a:rPr lang="en-US" sz="2400">
                <a:ea typeface="ＭＳ Ｐゴシック" charset="-128"/>
                <a:cs typeface="ＭＳ Ｐゴシック" charset="-128"/>
              </a:rPr>
              <a:t>Results</a:t>
            </a:r>
          </a:p>
          <a:p>
            <a:pPr lvl="1"/>
            <a:r>
              <a:rPr lang="en-US" sz="2000"/>
              <a:t> Microrings enable a recovery of the full Free Spectral Range</a:t>
            </a:r>
          </a:p>
          <a:p>
            <a:pPr lvl="1"/>
            <a:r>
              <a:rPr lang="en-US" sz="2000"/>
              <a:t> However, the contact leads to scattering and a reduction in Q</a:t>
            </a:r>
          </a:p>
          <a:p>
            <a:pPr lvl="1"/>
            <a:r>
              <a:rPr lang="en-US" sz="2000"/>
              <a:t> Can we modify the ring geometry to enable contact without loss?</a:t>
            </a:r>
          </a:p>
        </p:txBody>
      </p:sp>
      <p:pic>
        <p:nvPicPr>
          <p:cNvPr id="23556" name="Picture 4" descr="ring_FSR"/>
          <p:cNvPicPr>
            <a:picLocks noChangeAspect="1" noChangeArrowheads="1"/>
          </p:cNvPicPr>
          <p:nvPr/>
        </p:nvPicPr>
        <p:blipFill>
          <a:blip r:embed="rId3"/>
          <a:srcRect/>
          <a:stretch>
            <a:fillRect/>
          </a:stretch>
        </p:blipFill>
        <p:spPr bwMode="auto">
          <a:xfrm>
            <a:off x="3963988" y="842963"/>
            <a:ext cx="4919662" cy="3760787"/>
          </a:xfrm>
          <a:prstGeom prst="rect">
            <a:avLst/>
          </a:prstGeom>
          <a:noFill/>
          <a:ln w="9525">
            <a:noFill/>
            <a:miter lim="800000"/>
            <a:headEnd/>
            <a:tailEnd/>
          </a:ln>
        </p:spPr>
      </p:pic>
      <p:pic>
        <p:nvPicPr>
          <p:cNvPr id="23557" name="Picture 5" descr="ring"/>
          <p:cNvPicPr>
            <a:picLocks noChangeAspect="1" noChangeArrowheads="1"/>
          </p:cNvPicPr>
          <p:nvPr/>
        </p:nvPicPr>
        <p:blipFill>
          <a:blip r:embed="rId4"/>
          <a:srcRect/>
          <a:stretch>
            <a:fillRect/>
          </a:stretch>
        </p:blipFill>
        <p:spPr bwMode="auto">
          <a:xfrm>
            <a:off x="127000" y="869950"/>
            <a:ext cx="3775075" cy="3359150"/>
          </a:xfrm>
          <a:prstGeom prst="rect">
            <a:avLst/>
          </a:prstGeom>
          <a:noFill/>
          <a:ln w="9525">
            <a:noFill/>
            <a:miter lim="800000"/>
            <a:headEnd/>
            <a:tailEnd/>
          </a:ln>
        </p:spPr>
      </p:pic>
      <p:pic>
        <p:nvPicPr>
          <p:cNvPr id="23558" name="Picture 6" descr="axis"/>
          <p:cNvPicPr>
            <a:picLocks noChangeAspect="1" noChangeArrowheads="1"/>
          </p:cNvPicPr>
          <p:nvPr/>
        </p:nvPicPr>
        <p:blipFill>
          <a:blip r:embed="rId5"/>
          <a:srcRect/>
          <a:stretch>
            <a:fillRect/>
          </a:stretch>
        </p:blipFill>
        <p:spPr bwMode="auto">
          <a:xfrm>
            <a:off x="825500" y="3683000"/>
            <a:ext cx="822325" cy="560388"/>
          </a:xfrm>
          <a:prstGeom prst="rect">
            <a:avLst/>
          </a:prstGeom>
          <a:noFill/>
          <a:ln w="9525">
            <a:noFill/>
            <a:miter lim="800000"/>
            <a:headEnd/>
            <a:tailEnd/>
          </a:ln>
        </p:spPr>
      </p:pic>
      <p:pic>
        <p:nvPicPr>
          <p:cNvPr id="23559" name="Picture 7" descr="ez"/>
          <p:cNvPicPr>
            <a:picLocks noChangeAspect="1" noChangeArrowheads="1"/>
          </p:cNvPicPr>
          <p:nvPr/>
        </p:nvPicPr>
        <p:blipFill>
          <a:blip r:embed="rId6"/>
          <a:srcRect/>
          <a:stretch>
            <a:fillRect/>
          </a:stretch>
        </p:blipFill>
        <p:spPr bwMode="auto">
          <a:xfrm>
            <a:off x="920750" y="984250"/>
            <a:ext cx="273050"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36525"/>
            <a:ext cx="9144000" cy="685800"/>
          </a:xfrm>
        </p:spPr>
        <p:txBody>
          <a:bodyPr/>
          <a:lstStyle/>
          <a:p>
            <a:r>
              <a:rPr lang="en-US" sz="3600" dirty="0" smtClean="0">
                <a:ea typeface="ＭＳ Ｐゴシック" charset="-128"/>
                <a:cs typeface="ＭＳ Ｐゴシック" charset="-128"/>
              </a:rPr>
              <a:t>Adiabatic Resonant </a:t>
            </a:r>
            <a:r>
              <a:rPr lang="en-US" sz="3600" dirty="0" err="1" smtClean="0">
                <a:ea typeface="ＭＳ Ｐゴシック" charset="-128"/>
                <a:cs typeface="ＭＳ Ｐゴシック" charset="-128"/>
              </a:rPr>
              <a:t>Microrings</a:t>
            </a:r>
            <a:r>
              <a:rPr lang="en-US" sz="3600" dirty="0" smtClean="0">
                <a:ea typeface="ＭＳ Ｐゴシック" charset="-128"/>
                <a:cs typeface="ＭＳ Ｐゴシック" charset="-128"/>
              </a:rPr>
              <a:t> (</a:t>
            </a:r>
            <a:r>
              <a:rPr lang="en-US" sz="3600" dirty="0" err="1" smtClean="0">
                <a:ea typeface="ＭＳ Ｐゴシック" charset="-128"/>
                <a:cs typeface="ＭＳ Ｐゴシック" charset="-128"/>
              </a:rPr>
              <a:t>ARMs</a:t>
            </a:r>
            <a:r>
              <a:rPr lang="en-US" sz="3600" dirty="0" smtClean="0">
                <a:ea typeface="ＭＳ Ｐゴシック" charset="-128"/>
                <a:cs typeface="ＭＳ Ｐゴシック" charset="-128"/>
              </a:rPr>
              <a:t>)</a:t>
            </a:r>
            <a:endParaRPr lang="en-US" sz="3600" dirty="0">
              <a:ea typeface="ＭＳ Ｐゴシック" charset="-128"/>
              <a:cs typeface="ＭＳ Ｐゴシック" charset="-128"/>
            </a:endParaRPr>
          </a:p>
        </p:txBody>
      </p:sp>
      <p:sp>
        <p:nvSpPr>
          <p:cNvPr id="27651" name="Rectangle 3"/>
          <p:cNvSpPr>
            <a:spLocks noGrp="1" noChangeArrowheads="1"/>
          </p:cNvSpPr>
          <p:nvPr>
            <p:ph type="body" idx="1"/>
          </p:nvPr>
        </p:nvSpPr>
        <p:spPr>
          <a:xfrm>
            <a:off x="0" y="4918075"/>
            <a:ext cx="8878888" cy="1027113"/>
          </a:xfrm>
        </p:spPr>
        <p:txBody>
          <a:bodyPr/>
          <a:lstStyle/>
          <a:p>
            <a:pPr marL="381000" indent="-381000"/>
            <a:r>
              <a:rPr lang="en-US" sz="2400" dirty="0">
                <a:ea typeface="ＭＳ Ｐゴシック" charset="-128"/>
                <a:cs typeface="ＭＳ Ｐゴシック" charset="-128"/>
              </a:rPr>
              <a:t>Approach / Results</a:t>
            </a:r>
          </a:p>
          <a:p>
            <a:pPr lvl="1"/>
            <a:r>
              <a:rPr lang="en-US" sz="2000" dirty="0" smtClean="0"/>
              <a:t> Adiabatic Resonant </a:t>
            </a:r>
            <a:r>
              <a:rPr lang="en-US" sz="2000" dirty="0" err="1" smtClean="0"/>
              <a:t>Microrings</a:t>
            </a:r>
            <a:r>
              <a:rPr lang="en-US" sz="2000" dirty="0" smtClean="0"/>
              <a:t> (</a:t>
            </a:r>
            <a:r>
              <a:rPr lang="en-US" sz="2000" dirty="0" err="1" smtClean="0"/>
              <a:t>ARMs</a:t>
            </a:r>
            <a:r>
              <a:rPr lang="en-US" sz="2000" dirty="0" smtClean="0"/>
              <a:t>) enable contact without radiation</a:t>
            </a:r>
          </a:p>
          <a:p>
            <a:pPr lvl="1"/>
            <a:r>
              <a:rPr lang="en-US" sz="2000" dirty="0" smtClean="0">
                <a:sym typeface="Symbol" charset="2"/>
              </a:rPr>
              <a:t> Essentially, a cross between a ring and a disk</a:t>
            </a:r>
          </a:p>
          <a:p>
            <a:pPr lvl="1"/>
            <a:r>
              <a:rPr lang="en-US" sz="2000" dirty="0" smtClean="0">
                <a:sym typeface="Symbol" charset="2"/>
              </a:rPr>
              <a:t> Recovers the full Free-Spectral-Range (FSR)</a:t>
            </a:r>
            <a:endParaRPr lang="en-US" sz="800" dirty="0">
              <a:sym typeface="Symbol" charset="2"/>
            </a:endParaRPr>
          </a:p>
        </p:txBody>
      </p:sp>
      <p:pic>
        <p:nvPicPr>
          <p:cNvPr id="27652" name="Picture 6" descr="coupling_br"/>
          <p:cNvPicPr>
            <a:picLocks noChangeAspect="1" noChangeArrowheads="1"/>
          </p:cNvPicPr>
          <p:nvPr/>
        </p:nvPicPr>
        <p:blipFill>
          <a:blip r:embed="rId3"/>
          <a:srcRect/>
          <a:stretch>
            <a:fillRect/>
          </a:stretch>
        </p:blipFill>
        <p:spPr bwMode="auto">
          <a:xfrm>
            <a:off x="879961" y="773113"/>
            <a:ext cx="2406163" cy="4065587"/>
          </a:xfrm>
          <a:prstGeom prst="rect">
            <a:avLst/>
          </a:prstGeom>
          <a:noFill/>
          <a:ln w="9525">
            <a:noFill/>
            <a:miter lim="800000"/>
            <a:headEnd/>
            <a:tailEnd/>
          </a:ln>
        </p:spPr>
      </p:pic>
      <p:pic>
        <p:nvPicPr>
          <p:cNvPr id="5" name="Picture 3" descr="ring_a"/>
          <p:cNvPicPr>
            <a:picLocks noChangeAspect="1" noChangeArrowheads="1"/>
          </p:cNvPicPr>
          <p:nvPr/>
        </p:nvPicPr>
        <p:blipFill>
          <a:blip r:embed="rId4"/>
          <a:srcRect/>
          <a:stretch>
            <a:fillRect/>
          </a:stretch>
        </p:blipFill>
        <p:spPr bwMode="auto">
          <a:xfrm>
            <a:off x="3597275" y="593724"/>
            <a:ext cx="4894066"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136525"/>
            <a:ext cx="9144000" cy="685800"/>
          </a:xfrm>
          <a:noFill/>
        </p:spPr>
        <p:txBody>
          <a:bodyPr/>
          <a:lstStyle/>
          <a:p>
            <a:r>
              <a:rPr lang="en-US" sz="3600" dirty="0" smtClean="0">
                <a:ea typeface="ＭＳ Ｐゴシック" charset="-128"/>
                <a:cs typeface="ＭＳ Ｐゴシック" charset="-128"/>
              </a:rPr>
              <a:t>Motivation: Sandia FPA Development</a:t>
            </a:r>
            <a:endParaRPr lang="en-US" sz="3600" dirty="0">
              <a:ea typeface="ＭＳ Ｐゴシック" charset="-128"/>
              <a:cs typeface="ＭＳ Ｐゴシック" charset="-128"/>
            </a:endParaRPr>
          </a:p>
        </p:txBody>
      </p:sp>
      <p:sp>
        <p:nvSpPr>
          <p:cNvPr id="18435" name="Rectangle 3"/>
          <p:cNvSpPr>
            <a:spLocks noGrp="1" noChangeArrowheads="1"/>
          </p:cNvSpPr>
          <p:nvPr>
            <p:ph type="body" idx="4294967295"/>
          </p:nvPr>
        </p:nvSpPr>
        <p:spPr>
          <a:xfrm>
            <a:off x="533400" y="990600"/>
            <a:ext cx="8001000" cy="2438400"/>
          </a:xfrm>
        </p:spPr>
        <p:txBody>
          <a:bodyPr/>
          <a:lstStyle/>
          <a:p>
            <a:pPr marL="0" indent="0" algn="ctr">
              <a:buFont typeface="Symbol" charset="2"/>
              <a:buNone/>
            </a:pPr>
            <a:r>
              <a:rPr lang="en-US" sz="2400" i="1">
                <a:solidFill>
                  <a:srgbClr val="0000FF"/>
                </a:solidFill>
                <a:ea typeface="ＭＳ Ｐゴシック" charset="-128"/>
                <a:cs typeface="ＭＳ Ｐゴシック" charset="-128"/>
              </a:rPr>
              <a:t>“See everything, everywhere, always, and do it fast”</a:t>
            </a:r>
          </a:p>
          <a:p>
            <a:pPr marL="0" indent="0" algn="ctr"/>
            <a:endParaRPr lang="en-US">
              <a:ea typeface="ＭＳ Ｐゴシック" charset="-128"/>
              <a:cs typeface="ＭＳ Ｐゴシック" charset="-128"/>
            </a:endParaRPr>
          </a:p>
          <a:p>
            <a:pPr marL="0" indent="0" algn="ctr"/>
            <a:r>
              <a:rPr lang="en-US">
                <a:ea typeface="Arial" charset="0"/>
                <a:cs typeface="Arial" charset="0"/>
              </a:rPr>
              <a:t>Develop new focal plane array (FPA) architectures and key enabling technologies in preparation for the future production of advanced very large, high pixel count, very high sample rate FPAs for full earth persistent monitoring, fast event detection and national security missions.</a:t>
            </a:r>
          </a:p>
        </p:txBody>
      </p:sp>
      <p:pic>
        <p:nvPicPr>
          <p:cNvPr id="18436" name="Picture 4" descr="earthview"/>
          <p:cNvPicPr>
            <a:picLocks noChangeAspect="1" noChangeArrowheads="1"/>
          </p:cNvPicPr>
          <p:nvPr/>
        </p:nvPicPr>
        <p:blipFill>
          <a:blip r:embed="rId3"/>
          <a:srcRect b="10008"/>
          <a:stretch>
            <a:fillRect/>
          </a:stretch>
        </p:blipFill>
        <p:spPr bwMode="auto">
          <a:xfrm>
            <a:off x="2971800" y="3733800"/>
            <a:ext cx="3200400" cy="2089150"/>
          </a:xfrm>
          <a:prstGeom prst="rect">
            <a:avLst/>
          </a:prstGeom>
          <a:noFill/>
          <a:ln w="9525">
            <a:noFill/>
            <a:miter lim="800000"/>
            <a:headEnd/>
            <a:tailEnd/>
          </a:ln>
        </p:spPr>
      </p:pic>
      <p:sp>
        <p:nvSpPr>
          <p:cNvPr id="8" name="Rectangle 2"/>
          <p:cNvSpPr>
            <a:spLocks noChangeArrowheads="1"/>
          </p:cNvSpPr>
          <p:nvPr/>
        </p:nvSpPr>
        <p:spPr bwMode="auto">
          <a:xfrm>
            <a:off x="6477000" y="3886200"/>
            <a:ext cx="2133600" cy="155098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2700">
            <a:solidFill>
              <a:schemeClr val="tx1"/>
            </a:solidFill>
            <a:miter lim="800000"/>
            <a:headEnd/>
            <a:tailEnd/>
          </a:ln>
          <a:effectLst/>
        </p:spPr>
        <p:txBody>
          <a:bodyPr anchor="ctr">
            <a:prstTxWarp prst="textNoShape">
              <a:avLst/>
            </a:prstTxWarp>
            <a:spAutoFit/>
          </a:bodyPr>
          <a:lstStyle/>
          <a:p>
            <a:pPr algn="ctr">
              <a:lnSpc>
                <a:spcPct val="90000"/>
              </a:lnSpc>
            </a:pPr>
            <a:r>
              <a:rPr lang="en-US" sz="1500">
                <a:solidFill>
                  <a:schemeClr val="bg1"/>
                </a:solidFill>
                <a:latin typeface="Arial" charset="0"/>
              </a:rPr>
              <a:t>Sandia’s remote sensing systems are  </a:t>
            </a:r>
            <a:r>
              <a:rPr lang="en-US" sz="1500" u="sng">
                <a:solidFill>
                  <a:schemeClr val="bg1"/>
                </a:solidFill>
                <a:latin typeface="Arial" charset="0"/>
              </a:rPr>
              <a:t>not</a:t>
            </a:r>
            <a:r>
              <a:rPr lang="en-US" sz="1500">
                <a:solidFill>
                  <a:schemeClr val="bg1"/>
                </a:solidFill>
                <a:latin typeface="Arial" charset="0"/>
              </a:rPr>
              <a:t> used for imaging, but rather for transient signal detection, recording, and processing</a:t>
            </a:r>
          </a:p>
        </p:txBody>
      </p:sp>
      <p:sp>
        <p:nvSpPr>
          <p:cNvPr id="9" name="Rectangle 2"/>
          <p:cNvSpPr>
            <a:spLocks noChangeArrowheads="1"/>
          </p:cNvSpPr>
          <p:nvPr/>
        </p:nvSpPr>
        <p:spPr bwMode="auto">
          <a:xfrm>
            <a:off x="609600" y="3886200"/>
            <a:ext cx="2057400" cy="173831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2700">
            <a:solidFill>
              <a:schemeClr val="tx1"/>
            </a:solidFill>
            <a:miter lim="800000"/>
            <a:headEnd/>
            <a:tailEnd/>
          </a:ln>
          <a:effectLst/>
        </p:spPr>
        <p:txBody>
          <a:bodyPr anchor="ctr">
            <a:prstTxWarp prst="textNoShape">
              <a:avLst/>
            </a:prstTxWarp>
            <a:spAutoFit/>
          </a:bodyPr>
          <a:lstStyle/>
          <a:p>
            <a:pPr indent="-285750" algn="ctr"/>
            <a:r>
              <a:rPr lang="en-US" sz="1600">
                <a:solidFill>
                  <a:schemeClr val="bg1"/>
                </a:solidFill>
                <a:latin typeface="Arial" charset="0"/>
                <a:ea typeface="Arial" charset="0"/>
                <a:cs typeface="Arial" charset="0"/>
              </a:rPr>
              <a:t>Emphasis on </a:t>
            </a:r>
            <a:r>
              <a:rPr lang="en-US" sz="1500">
                <a:solidFill>
                  <a:schemeClr val="bg1"/>
                </a:solidFill>
                <a:latin typeface="Arial" charset="0"/>
                <a:ea typeface="Arial" charset="0"/>
                <a:cs typeface="Arial" charset="0"/>
              </a:rPr>
              <a:t>preserving transient information of interest while suppressing an enormous volume of background </a:t>
            </a:r>
            <a:r>
              <a:rPr lang="en-US" sz="1600">
                <a:solidFill>
                  <a:schemeClr val="bg1"/>
                </a:solidFill>
                <a:latin typeface="Arial" charset="0"/>
                <a:ea typeface="Arial" charset="0"/>
                <a:cs typeface="Arial" charset="0"/>
              </a:rPr>
              <a:t>data</a:t>
            </a:r>
            <a:endParaRPr lang="en-US" sz="160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36525"/>
            <a:ext cx="9144000" cy="685800"/>
          </a:xfrm>
        </p:spPr>
        <p:txBody>
          <a:bodyPr/>
          <a:lstStyle/>
          <a:p>
            <a:r>
              <a:rPr lang="en-US" sz="3600" dirty="0" smtClean="0">
                <a:ea typeface="ＭＳ Ｐゴシック" charset="-128"/>
                <a:cs typeface="ＭＳ Ｐゴシック" charset="-128"/>
              </a:rPr>
              <a:t>A Large Free-Spectral-Range (FSR)</a:t>
            </a:r>
          </a:p>
        </p:txBody>
      </p:sp>
      <p:pic>
        <p:nvPicPr>
          <p:cNvPr id="43011" name="Picture 5" descr="FSR"/>
          <p:cNvPicPr>
            <a:picLocks noChangeAspect="1" noChangeArrowheads="1"/>
          </p:cNvPicPr>
          <p:nvPr/>
        </p:nvPicPr>
        <p:blipFill>
          <a:blip r:embed="rId3"/>
          <a:srcRect/>
          <a:stretch>
            <a:fillRect/>
          </a:stretch>
        </p:blipFill>
        <p:spPr bwMode="auto">
          <a:xfrm>
            <a:off x="4043363" y="957263"/>
            <a:ext cx="4214812" cy="3316287"/>
          </a:xfrm>
          <a:prstGeom prst="rect">
            <a:avLst/>
          </a:prstGeom>
          <a:noFill/>
          <a:ln w="9525">
            <a:noFill/>
            <a:miter lim="800000"/>
            <a:headEnd/>
            <a:tailEnd/>
          </a:ln>
        </p:spPr>
      </p:pic>
      <p:pic>
        <p:nvPicPr>
          <p:cNvPr id="43012" name="Picture 8" descr="4um_ARM"/>
          <p:cNvPicPr>
            <a:picLocks noChangeAspect="1" noChangeArrowheads="1"/>
          </p:cNvPicPr>
          <p:nvPr/>
        </p:nvPicPr>
        <p:blipFill>
          <a:blip r:embed="rId4"/>
          <a:srcRect/>
          <a:stretch>
            <a:fillRect/>
          </a:stretch>
        </p:blipFill>
        <p:spPr bwMode="auto">
          <a:xfrm>
            <a:off x="4652963" y="2741613"/>
            <a:ext cx="1349375" cy="1079500"/>
          </a:xfrm>
          <a:prstGeom prst="rect">
            <a:avLst/>
          </a:prstGeom>
          <a:noFill/>
          <a:ln w="9525">
            <a:noFill/>
            <a:miter lim="800000"/>
            <a:headEnd/>
            <a:tailEnd/>
          </a:ln>
        </p:spPr>
      </p:pic>
      <p:pic>
        <p:nvPicPr>
          <p:cNvPr id="43013" name="Picture 4" descr="a-microring-sem"/>
          <p:cNvPicPr>
            <a:picLocks noChangeAspect="1" noChangeArrowheads="1"/>
          </p:cNvPicPr>
          <p:nvPr/>
        </p:nvPicPr>
        <p:blipFill>
          <a:blip r:embed="rId5"/>
          <a:srcRect/>
          <a:stretch>
            <a:fillRect/>
          </a:stretch>
        </p:blipFill>
        <p:spPr bwMode="auto">
          <a:xfrm>
            <a:off x="242888" y="977900"/>
            <a:ext cx="3668712" cy="3133725"/>
          </a:xfrm>
          <a:prstGeom prst="rect">
            <a:avLst/>
          </a:prstGeom>
          <a:noFill/>
          <a:ln w="9525">
            <a:noFill/>
            <a:miter lim="800000"/>
            <a:headEnd/>
            <a:tailEnd/>
          </a:ln>
        </p:spPr>
      </p:pic>
      <p:sp>
        <p:nvSpPr>
          <p:cNvPr id="43014" name="Rectangle 4"/>
          <p:cNvSpPr txBox="1">
            <a:spLocks noChangeArrowheads="1"/>
          </p:cNvSpPr>
          <p:nvPr/>
        </p:nvSpPr>
        <p:spPr bwMode="auto">
          <a:xfrm>
            <a:off x="4763" y="4165600"/>
            <a:ext cx="8834437" cy="1843088"/>
          </a:xfrm>
          <a:prstGeom prst="rect">
            <a:avLst/>
          </a:prstGeom>
          <a:noFill/>
          <a:ln w="12700">
            <a:noFill/>
            <a:miter lim="800000"/>
            <a:headEnd/>
            <a:tailEnd/>
          </a:ln>
        </p:spPr>
        <p:txBody>
          <a:bodyPr lIns="90487" tIns="44450" rIns="90487" bIns="44450">
            <a:prstTxWarp prst="textNoShape">
              <a:avLst/>
            </a:prstTxWarp>
          </a:bodyPr>
          <a:lstStyle/>
          <a:p>
            <a:pPr>
              <a:lnSpc>
                <a:spcPct val="90000"/>
              </a:lnSpc>
              <a:spcBef>
                <a:spcPct val="20000"/>
              </a:spcBef>
              <a:buSzPct val="100000"/>
            </a:pPr>
            <a:r>
              <a:rPr lang="en-US" dirty="0">
                <a:solidFill>
                  <a:srgbClr val="000000"/>
                </a:solidFill>
                <a:latin typeface="Arial" charset="0"/>
                <a:ea typeface="ＭＳ Ｐゴシック" charset="-128"/>
                <a:cs typeface="ＭＳ Ｐゴシック" charset="-128"/>
              </a:rPr>
              <a:t>7-Terhertz Free-Spectral-Range Means </a:t>
            </a:r>
          </a:p>
          <a:p>
            <a:pPr marL="114300" lvl="1" indent="177800">
              <a:lnSpc>
                <a:spcPct val="90000"/>
              </a:lnSpc>
              <a:spcBef>
                <a:spcPct val="20000"/>
              </a:spcBef>
              <a:buSzPct val="100000"/>
              <a:buFont typeface="Wingdings" charset="2"/>
              <a:buChar char="q"/>
            </a:pPr>
            <a:r>
              <a:rPr lang="en-US" sz="2000" b="0" dirty="0">
                <a:solidFill>
                  <a:srgbClr val="000000"/>
                </a:solidFill>
                <a:latin typeface="Arial" charset="0"/>
                <a:ea typeface="ＭＳ Ｐゴシック" charset="-128"/>
                <a:cs typeface="ＭＳ Ｐゴシック" charset="-128"/>
              </a:rPr>
              <a:t> 70 WDM Channels at a 100-GHz spacing</a:t>
            </a:r>
          </a:p>
          <a:p>
            <a:pPr marL="114300" lvl="1" indent="177800">
              <a:lnSpc>
                <a:spcPct val="90000"/>
              </a:lnSpc>
              <a:spcBef>
                <a:spcPct val="20000"/>
              </a:spcBef>
              <a:buSzPct val="100000"/>
              <a:buFont typeface="Wingdings" charset="2"/>
              <a:buChar char="q"/>
            </a:pPr>
            <a:r>
              <a:rPr lang="en-US" sz="2000" b="0" dirty="0">
                <a:solidFill>
                  <a:srgbClr val="000000"/>
                </a:solidFill>
                <a:latin typeface="Arial" charset="0"/>
                <a:ea typeface="ＭＳ Ｐゴシック" charset="-128"/>
                <a:cs typeface="ＭＳ Ｐゴシック" charset="-128"/>
              </a:rPr>
              <a:t> 140 WDM Channels at a 50-GHz spacing</a:t>
            </a:r>
          </a:p>
          <a:p>
            <a:pPr marL="114300" lvl="1" indent="177800">
              <a:lnSpc>
                <a:spcPct val="90000"/>
              </a:lnSpc>
              <a:spcBef>
                <a:spcPct val="20000"/>
              </a:spcBef>
              <a:buSzPct val="100000"/>
              <a:buFont typeface="Wingdings" charset="2"/>
              <a:buChar char="q"/>
            </a:pPr>
            <a:r>
              <a:rPr lang="en-US" sz="2000" b="0" dirty="0">
                <a:solidFill>
                  <a:srgbClr val="000000"/>
                </a:solidFill>
                <a:latin typeface="Arial" charset="0"/>
                <a:ea typeface="ＭＳ Ｐゴシック" charset="-128"/>
                <a:cs typeface="ＭＳ Ｐゴシック" charset="-128"/>
              </a:rPr>
              <a:t> At 10Gb/s this corresponds to 700Gb/s </a:t>
            </a:r>
            <a:endParaRPr lang="en-US" sz="2000" b="0" dirty="0" smtClean="0">
              <a:solidFill>
                <a:srgbClr val="000000"/>
              </a:solidFill>
              <a:latin typeface="Arial" charset="0"/>
              <a:ea typeface="ＭＳ Ｐゴシック" charset="-128"/>
              <a:cs typeface="ＭＳ Ｐゴシック" charset="-128"/>
            </a:endParaRPr>
          </a:p>
          <a:p>
            <a:pPr marL="114300" lvl="1" indent="177800">
              <a:lnSpc>
                <a:spcPct val="90000"/>
              </a:lnSpc>
              <a:spcBef>
                <a:spcPct val="20000"/>
              </a:spcBef>
              <a:buSzPct val="100000"/>
            </a:pPr>
            <a:r>
              <a:rPr lang="en-US" sz="2000" b="0" dirty="0" smtClean="0">
                <a:solidFill>
                  <a:srgbClr val="000000"/>
                </a:solidFill>
                <a:latin typeface="Arial" charset="0"/>
                <a:ea typeface="ＭＳ Ｐゴシック" charset="-128"/>
                <a:cs typeface="ＭＳ Ｐゴシック" charset="-128"/>
              </a:rPr>
              <a:t> and </a:t>
            </a:r>
            <a:r>
              <a:rPr lang="en-US" sz="2000" b="0" dirty="0">
                <a:solidFill>
                  <a:srgbClr val="000000"/>
                </a:solidFill>
                <a:latin typeface="Arial" charset="0"/>
                <a:ea typeface="ＭＳ Ｐゴシック" charset="-128"/>
                <a:cs typeface="ＭＳ Ｐゴシック" charset="-128"/>
              </a:rPr>
              <a:t>1.4Tb/s data rates/fiber</a:t>
            </a:r>
          </a:p>
        </p:txBody>
      </p:sp>
      <p:pic>
        <p:nvPicPr>
          <p:cNvPr id="43016" name="Picture 4" descr="figGC_1"/>
          <p:cNvPicPr>
            <a:picLocks noChangeAspect="1" noChangeArrowheads="1"/>
          </p:cNvPicPr>
          <p:nvPr/>
        </p:nvPicPr>
        <p:blipFill>
          <a:blip r:embed="rId6"/>
          <a:srcRect/>
          <a:stretch>
            <a:fillRect/>
          </a:stretch>
        </p:blipFill>
        <p:spPr bwMode="auto">
          <a:xfrm>
            <a:off x="5268913" y="4518025"/>
            <a:ext cx="3608387"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0"/>
          <p:cNvSpPr txBox="1">
            <a:spLocks noChangeArrowheads="1"/>
          </p:cNvSpPr>
          <p:nvPr/>
        </p:nvSpPr>
        <p:spPr bwMode="auto">
          <a:xfrm>
            <a:off x="0" y="136525"/>
            <a:ext cx="9144000" cy="685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smtClean="0">
                <a:solidFill>
                  <a:srgbClr val="000000"/>
                </a:solidFill>
                <a:latin typeface="+mj-lt"/>
                <a:ea typeface="ＭＳ Ｐゴシック" charset="-128"/>
                <a:cs typeface="ＭＳ Ｐゴシック" charset="-128"/>
              </a:rPr>
              <a:t>Silicon Photonic Backplane: In Detail</a:t>
            </a:r>
            <a:endParaRPr kumimoji="0" lang="en-US" sz="3600" b="1" i="0" u="none" strike="noStrike" kern="0" cap="none" spc="0" normalizeH="0" baseline="0" noProof="0" dirty="0">
              <a:ln>
                <a:noFill/>
              </a:ln>
              <a:solidFill>
                <a:srgbClr val="000000"/>
              </a:solidFill>
              <a:effectLst/>
              <a:uLnTx/>
              <a:uFillTx/>
              <a:latin typeface="+mj-lt"/>
              <a:ea typeface="ＭＳ Ｐゴシック" charset="-128"/>
              <a:cs typeface="ＭＳ Ｐゴシック" charset="-128"/>
            </a:endParaRPr>
          </a:p>
        </p:txBody>
      </p:sp>
      <p:sp>
        <p:nvSpPr>
          <p:cNvPr id="3" name="Rectangle 2"/>
          <p:cNvSpPr/>
          <p:nvPr/>
        </p:nvSpPr>
        <p:spPr>
          <a:xfrm>
            <a:off x="0" y="3759200"/>
            <a:ext cx="9144000" cy="3564052"/>
          </a:xfrm>
          <a:prstGeom prst="rect">
            <a:avLst/>
          </a:prstGeom>
        </p:spPr>
        <p:txBody>
          <a:bodyPr wrap="square">
            <a:spAutoFit/>
          </a:bodyPr>
          <a:lstStyle/>
          <a:p>
            <a:pPr>
              <a:spcBef>
                <a:spcPct val="20000"/>
              </a:spcBef>
              <a:buSzPct val="100000"/>
            </a:pPr>
            <a:r>
              <a:rPr lang="en-US" dirty="0" smtClean="0">
                <a:solidFill>
                  <a:srgbClr val="000000"/>
                </a:solidFill>
                <a:latin typeface="Arial" charset="0"/>
              </a:rPr>
              <a:t>Components</a:t>
            </a:r>
          </a:p>
          <a:p>
            <a:pPr>
              <a:spcBef>
                <a:spcPct val="20000"/>
              </a:spcBef>
              <a:buSzPct val="100000"/>
              <a:buFont typeface="Wingdings" charset="2"/>
              <a:buChar char="q"/>
            </a:pPr>
            <a:r>
              <a:rPr lang="en-US" dirty="0" smtClean="0">
                <a:latin typeface="Arial" charset="0"/>
              </a:rPr>
              <a:t> </a:t>
            </a:r>
            <a:r>
              <a:rPr lang="en-US" b="0" dirty="0" smtClean="0">
                <a:solidFill>
                  <a:srgbClr val="0000FF"/>
                </a:solidFill>
                <a:latin typeface="Arial" charset="0"/>
              </a:rPr>
              <a:t>Wavelength Division Multiplexing (WDM) / Filtering</a:t>
            </a:r>
          </a:p>
          <a:p>
            <a:pPr>
              <a:spcBef>
                <a:spcPct val="20000"/>
              </a:spcBef>
              <a:buSzPct val="100000"/>
              <a:buFont typeface="Wingdings" charset="2"/>
              <a:buChar char="q"/>
            </a:pPr>
            <a:r>
              <a:rPr lang="en-US" b="0" dirty="0" smtClean="0">
                <a:latin typeface="Arial" charset="0"/>
              </a:rPr>
              <a:t> </a:t>
            </a:r>
            <a:r>
              <a:rPr lang="en-US" b="0" dirty="0" smtClean="0">
                <a:solidFill>
                  <a:srgbClr val="0000FF"/>
                </a:solidFill>
                <a:latin typeface="Arial" charset="0"/>
              </a:rPr>
              <a:t>Low Power Modulators</a:t>
            </a:r>
          </a:p>
          <a:p>
            <a:pPr>
              <a:spcBef>
                <a:spcPct val="20000"/>
              </a:spcBef>
              <a:buSzPct val="100000"/>
              <a:buFont typeface="Wingdings" charset="2"/>
              <a:buChar char="q"/>
            </a:pPr>
            <a:r>
              <a:rPr lang="en-US" b="0" dirty="0" smtClean="0">
                <a:solidFill>
                  <a:srgbClr val="000000"/>
                </a:solidFill>
                <a:latin typeface="Arial" charset="0"/>
              </a:rPr>
              <a:t> </a:t>
            </a:r>
            <a:r>
              <a:rPr lang="en-US" b="0" dirty="0" smtClean="0">
                <a:solidFill>
                  <a:srgbClr val="FF0000"/>
                </a:solidFill>
                <a:latin typeface="Arial" charset="0"/>
              </a:rPr>
              <a:t>Fabrication / Temperature Invariant Performance</a:t>
            </a:r>
          </a:p>
          <a:p>
            <a:pPr>
              <a:spcBef>
                <a:spcPct val="20000"/>
              </a:spcBef>
              <a:buSzPct val="100000"/>
              <a:buFont typeface="Wingdings" charset="2"/>
              <a:buChar char="q"/>
            </a:pPr>
            <a:r>
              <a:rPr lang="en-US" b="0" dirty="0" smtClean="0">
                <a:latin typeface="Arial" charset="0"/>
              </a:rPr>
              <a:t> Low-Loss Waveguides</a:t>
            </a:r>
          </a:p>
          <a:p>
            <a:pPr>
              <a:spcBef>
                <a:spcPct val="20000"/>
              </a:spcBef>
              <a:buSzPct val="100000"/>
              <a:buFont typeface="Wingdings" charset="2"/>
              <a:buChar char="q"/>
            </a:pPr>
            <a:r>
              <a:rPr lang="en-US" b="0" dirty="0" smtClean="0">
                <a:latin typeface="Arial" charset="0"/>
              </a:rPr>
              <a:t> Low Power Detectors (for receive-side)</a:t>
            </a:r>
          </a:p>
          <a:p>
            <a:pPr>
              <a:spcBef>
                <a:spcPct val="20000"/>
              </a:spcBef>
              <a:buSzPct val="100000"/>
              <a:buFont typeface="Wingdings" charset="2"/>
              <a:buChar char="q"/>
            </a:pPr>
            <a:r>
              <a:rPr lang="en-US" b="0" dirty="0" smtClean="0">
                <a:latin typeface="Arial" charset="0"/>
              </a:rPr>
              <a:t> For Space Applications, Radiation Hard CMOS</a:t>
            </a:r>
          </a:p>
          <a:p>
            <a:pPr>
              <a:spcBef>
                <a:spcPct val="20000"/>
              </a:spcBef>
              <a:buSzPct val="100000"/>
              <a:buFont typeface="Wingdings" charset="2"/>
              <a:buChar char="q"/>
            </a:pPr>
            <a:endParaRPr lang="en-US" dirty="0" smtClean="0">
              <a:solidFill>
                <a:srgbClr val="000000"/>
              </a:solidFill>
              <a:latin typeface="Arial" charset="0"/>
              <a:sym typeface="Calibri" charset="0"/>
            </a:endParaRPr>
          </a:p>
        </p:txBody>
      </p:sp>
      <p:pic>
        <p:nvPicPr>
          <p:cNvPr id="5" name="Picture 4" descr="FPAcommWDMsystem_single.png"/>
          <p:cNvPicPr>
            <a:picLocks noChangeAspect="1"/>
          </p:cNvPicPr>
          <p:nvPr/>
        </p:nvPicPr>
        <p:blipFill>
          <a:blip r:embed="rId2"/>
          <a:stretch>
            <a:fillRect/>
          </a:stretch>
        </p:blipFill>
        <p:spPr>
          <a:xfrm>
            <a:off x="444501" y="813304"/>
            <a:ext cx="8084227" cy="297089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9"/>
          <p:cNvSpPr txBox="1">
            <a:spLocks noChangeArrowheads="1"/>
          </p:cNvSpPr>
          <p:nvPr/>
        </p:nvSpPr>
        <p:spPr bwMode="auto">
          <a:xfrm>
            <a:off x="915988" y="2057400"/>
            <a:ext cx="574675" cy="368300"/>
          </a:xfrm>
          <a:prstGeom prst="rect">
            <a:avLst/>
          </a:prstGeom>
          <a:noFill/>
          <a:ln w="9525">
            <a:noFill/>
            <a:round/>
            <a:headEnd/>
            <a:tailEnd/>
          </a:ln>
          <a:effectLst/>
        </p:spPr>
        <p:txBody>
          <a:bodyPr wrap="none" lIns="90000" tIns="46800" rIns="90000" bIns="46800">
            <a:prstTxWarp prst="textNoShape">
              <a:avLst/>
            </a:prstTxWarp>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SOI</a:t>
            </a:r>
          </a:p>
        </p:txBody>
      </p:sp>
      <p:sp>
        <p:nvSpPr>
          <p:cNvPr id="12" name="Rectangle 170"/>
          <p:cNvSpPr txBox="1">
            <a:spLocks noChangeArrowheads="1"/>
          </p:cNvSpPr>
          <p:nvPr/>
        </p:nvSpPr>
        <p:spPr bwMode="auto">
          <a:xfrm>
            <a:off x="0" y="136525"/>
            <a:ext cx="9144000" cy="685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smtClean="0">
                <a:solidFill>
                  <a:srgbClr val="000000"/>
                </a:solidFill>
                <a:latin typeface="+mj-lt"/>
                <a:ea typeface="ＭＳ Ｐゴシック" charset="-128"/>
                <a:cs typeface="ＭＳ Ｐゴシック" charset="-128"/>
              </a:rPr>
              <a:t>Resonant Frequency Variations</a:t>
            </a:r>
            <a:endParaRPr kumimoji="0" lang="en-US" sz="3600" b="1" i="0" u="none" strike="noStrike" kern="0" cap="none" spc="0" normalizeH="0" baseline="0" noProof="0" dirty="0">
              <a:ln>
                <a:noFill/>
              </a:ln>
              <a:solidFill>
                <a:srgbClr val="000000"/>
              </a:solidFill>
              <a:effectLst/>
              <a:uLnTx/>
              <a:uFillTx/>
              <a:latin typeface="+mj-lt"/>
              <a:ea typeface="ＭＳ Ｐゴシック" charset="-128"/>
              <a:cs typeface="ＭＳ Ｐゴシック" charset="-128"/>
            </a:endParaRPr>
          </a:p>
        </p:txBody>
      </p:sp>
      <p:sp>
        <p:nvSpPr>
          <p:cNvPr id="13" name="Rectangle 12"/>
          <p:cNvSpPr/>
          <p:nvPr/>
        </p:nvSpPr>
        <p:spPr>
          <a:xfrm>
            <a:off x="0" y="4660900"/>
            <a:ext cx="8940800" cy="1717393"/>
          </a:xfrm>
          <a:prstGeom prst="rect">
            <a:avLst/>
          </a:prstGeom>
        </p:spPr>
        <p:txBody>
          <a:bodyPr wrap="square">
            <a:spAutoFit/>
          </a:bodyPr>
          <a:lstStyle/>
          <a:p>
            <a:pPr>
              <a:spcBef>
                <a:spcPct val="20000"/>
              </a:spcBef>
              <a:buSzPct val="100000"/>
            </a:pPr>
            <a:r>
              <a:rPr lang="en-US" dirty="0" smtClean="0">
                <a:solidFill>
                  <a:srgbClr val="000000"/>
                </a:solidFill>
                <a:latin typeface="Arial" charset="0"/>
              </a:rPr>
              <a:t>Components</a:t>
            </a:r>
          </a:p>
          <a:p>
            <a:pPr>
              <a:spcBef>
                <a:spcPct val="20000"/>
              </a:spcBef>
              <a:buSzPct val="100000"/>
              <a:buFont typeface="Wingdings" charset="2"/>
              <a:buChar char="q"/>
            </a:pPr>
            <a:r>
              <a:rPr lang="en-US" b="0" dirty="0" smtClean="0">
                <a:latin typeface="Arial" charset="0"/>
              </a:rPr>
              <a:t> Total variations on the order of ~1THz</a:t>
            </a:r>
          </a:p>
          <a:p>
            <a:pPr>
              <a:spcBef>
                <a:spcPct val="20000"/>
              </a:spcBef>
              <a:buSzPct val="100000"/>
              <a:buFont typeface="Wingdings" charset="2"/>
              <a:buChar char="q"/>
            </a:pPr>
            <a:r>
              <a:rPr lang="en-US" b="0" dirty="0" smtClean="0">
                <a:latin typeface="Arial" charset="0"/>
              </a:rPr>
              <a:t> Variations can be reduced to ~100GHz with tighter tolerances on layer thickness, but probably not less . . . </a:t>
            </a:r>
          </a:p>
        </p:txBody>
      </p:sp>
      <p:pic>
        <p:nvPicPr>
          <p:cNvPr id="14" name="Picture 6" descr="TE Contributors"/>
          <p:cNvPicPr>
            <a:picLocks noChangeAspect="1" noChangeArrowheads="1"/>
          </p:cNvPicPr>
          <p:nvPr/>
        </p:nvPicPr>
        <p:blipFill>
          <a:blip r:embed="rId3"/>
          <a:srcRect/>
          <a:stretch>
            <a:fillRect/>
          </a:stretch>
        </p:blipFill>
        <p:spPr bwMode="auto">
          <a:xfrm>
            <a:off x="-1" y="1057275"/>
            <a:ext cx="5783025" cy="3260725"/>
          </a:xfrm>
          <a:prstGeom prst="rect">
            <a:avLst/>
          </a:prstGeom>
          <a:noFill/>
        </p:spPr>
      </p:pic>
      <p:pic>
        <p:nvPicPr>
          <p:cNvPr id="9220" name="Picture 4"/>
          <p:cNvPicPr>
            <a:picLocks noChangeAspect="1" noChangeArrowheads="1"/>
          </p:cNvPicPr>
          <p:nvPr/>
        </p:nvPicPr>
        <p:blipFill>
          <a:blip r:embed="rId4"/>
          <a:srcRect/>
          <a:stretch>
            <a:fillRect/>
          </a:stretch>
        </p:blipFill>
        <p:spPr bwMode="auto">
          <a:xfrm>
            <a:off x="5600700" y="1257300"/>
            <a:ext cx="3200400" cy="3200400"/>
          </a:xfrm>
          <a:prstGeom prst="rect">
            <a:avLst/>
          </a:prstGeom>
          <a:noFill/>
          <a:ln w="9525">
            <a:noFill/>
            <a:round/>
            <a:headEnd/>
            <a:tailEnd/>
          </a:ln>
          <a:effectLst/>
        </p:spPr>
      </p:pic>
      <p:sp>
        <p:nvSpPr>
          <p:cNvPr id="9234" name="Text Box 18"/>
          <p:cNvSpPr txBox="1">
            <a:spLocks noChangeArrowheads="1"/>
          </p:cNvSpPr>
          <p:nvPr/>
        </p:nvSpPr>
        <p:spPr bwMode="auto">
          <a:xfrm>
            <a:off x="838200" y="865188"/>
            <a:ext cx="4204071" cy="400110"/>
          </a:xfrm>
          <a:prstGeom prst="rect">
            <a:avLst/>
          </a:prstGeom>
          <a:noFill/>
          <a:ln w="9525">
            <a:noFill/>
            <a:miter lim="800000"/>
            <a:headEnd/>
            <a:tailEnd/>
          </a:ln>
          <a:effectLst/>
        </p:spPr>
        <p:txBody>
          <a:bodyPr wrap="none">
            <a:prstTxWarp prst="textNoShape">
              <a:avLst/>
            </a:prstTxWarp>
            <a:spAutoFit/>
          </a:bodyPr>
          <a:lstStyle/>
          <a:p>
            <a:r>
              <a:rPr lang="en-US" sz="2000" b="1" dirty="0">
                <a:solidFill>
                  <a:schemeClr val="tx1"/>
                </a:solidFill>
                <a:latin typeface="+mn-lt"/>
              </a:rPr>
              <a:t>Measured Resonant Frequencies</a:t>
            </a:r>
          </a:p>
        </p:txBody>
      </p:sp>
      <p:sp>
        <p:nvSpPr>
          <p:cNvPr id="9218" name="Text Box 2"/>
          <p:cNvSpPr txBox="1">
            <a:spLocks noChangeArrowheads="1"/>
          </p:cNvSpPr>
          <p:nvPr/>
        </p:nvSpPr>
        <p:spPr bwMode="auto">
          <a:xfrm>
            <a:off x="5265594" y="876300"/>
            <a:ext cx="3778621" cy="402291"/>
          </a:xfrm>
          <a:prstGeom prst="rect">
            <a:avLst/>
          </a:prstGeom>
          <a:noFill/>
          <a:ln w="9525">
            <a:noFill/>
            <a:round/>
            <a:headEnd/>
            <a:tailEnd/>
          </a:ln>
          <a:effectLst/>
        </p:spPr>
        <p:txBody>
          <a:bodyPr wrap="none" lIns="90000" tIns="46800" rIns="90000" bIns="46800">
            <a:prstTxWarp prst="textNoShape">
              <a:avLst/>
            </a:prstTxWarp>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latin typeface="+mn-lt"/>
              </a:rPr>
              <a:t>Wafer </a:t>
            </a:r>
            <a:r>
              <a:rPr lang="en-US" sz="2000" b="1" dirty="0" smtClean="0">
                <a:solidFill>
                  <a:srgbClr val="000000"/>
                </a:solidFill>
                <a:latin typeface="+mn-lt"/>
              </a:rPr>
              <a:t>Map Measured Devices</a:t>
            </a:r>
            <a:endParaRPr lang="en-US" sz="2000" b="1" dirty="0">
              <a:solidFill>
                <a:srgbClr val="000000"/>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600" dirty="0" smtClean="0">
                <a:ea typeface="ＭＳ Ｐゴシック" charset="-128"/>
                <a:cs typeface="ＭＳ Ｐゴシック" charset="-128"/>
              </a:rPr>
              <a:t>Ultralow Power Thermal Control</a:t>
            </a:r>
          </a:p>
        </p:txBody>
      </p:sp>
      <p:pic>
        <p:nvPicPr>
          <p:cNvPr id="18435" name="Picture 5" descr="pres_fig_Tdiagram.png"/>
          <p:cNvPicPr>
            <a:picLocks noChangeAspect="1"/>
          </p:cNvPicPr>
          <p:nvPr/>
        </p:nvPicPr>
        <p:blipFill>
          <a:blip r:embed="rId2"/>
          <a:srcRect/>
          <a:stretch>
            <a:fillRect/>
          </a:stretch>
        </p:blipFill>
        <p:spPr bwMode="auto">
          <a:xfrm>
            <a:off x="654050" y="2654300"/>
            <a:ext cx="2252663" cy="1676400"/>
          </a:xfrm>
          <a:prstGeom prst="rect">
            <a:avLst/>
          </a:prstGeom>
          <a:noFill/>
          <a:ln w="9525">
            <a:noFill/>
            <a:miter lim="800000"/>
            <a:headEnd/>
            <a:tailEnd/>
          </a:ln>
        </p:spPr>
      </p:pic>
      <p:pic>
        <p:nvPicPr>
          <p:cNvPr id="18436" name="Picture 7" descr="pres_fig_SEM.png"/>
          <p:cNvPicPr>
            <a:picLocks noChangeAspect="1"/>
          </p:cNvPicPr>
          <p:nvPr/>
        </p:nvPicPr>
        <p:blipFill>
          <a:blip r:embed="rId3"/>
          <a:srcRect/>
          <a:stretch>
            <a:fillRect/>
          </a:stretch>
        </p:blipFill>
        <p:spPr bwMode="auto">
          <a:xfrm>
            <a:off x="3057525" y="868363"/>
            <a:ext cx="1795463" cy="3487737"/>
          </a:xfrm>
          <a:prstGeom prst="rect">
            <a:avLst/>
          </a:prstGeom>
          <a:noFill/>
          <a:ln w="9525">
            <a:noFill/>
            <a:miter lim="800000"/>
            <a:headEnd/>
            <a:tailEnd/>
          </a:ln>
        </p:spPr>
      </p:pic>
      <p:pic>
        <p:nvPicPr>
          <p:cNvPr id="18437" name="Picture 8" descr="CLEO_fig1-2.png"/>
          <p:cNvPicPr>
            <a:picLocks noChangeAspect="1"/>
          </p:cNvPicPr>
          <p:nvPr/>
        </p:nvPicPr>
        <p:blipFill>
          <a:blip r:embed="rId4"/>
          <a:srcRect/>
          <a:stretch>
            <a:fillRect/>
          </a:stretch>
        </p:blipFill>
        <p:spPr bwMode="auto">
          <a:xfrm>
            <a:off x="5130800" y="760413"/>
            <a:ext cx="3748088" cy="2919412"/>
          </a:xfrm>
          <a:prstGeom prst="rect">
            <a:avLst/>
          </a:prstGeom>
          <a:noFill/>
          <a:ln w="9525">
            <a:noFill/>
            <a:miter lim="800000"/>
            <a:headEnd/>
            <a:tailEnd/>
          </a:ln>
        </p:spPr>
      </p:pic>
      <p:pic>
        <p:nvPicPr>
          <p:cNvPr id="18438" name="Picture 7" descr="pres_fig_diagram.png"/>
          <p:cNvPicPr>
            <a:picLocks noChangeAspect="1"/>
          </p:cNvPicPr>
          <p:nvPr/>
        </p:nvPicPr>
        <p:blipFill>
          <a:blip r:embed="rId5"/>
          <a:srcRect/>
          <a:stretch>
            <a:fillRect/>
          </a:stretch>
        </p:blipFill>
        <p:spPr bwMode="auto">
          <a:xfrm>
            <a:off x="647700" y="901700"/>
            <a:ext cx="2251075" cy="1746250"/>
          </a:xfrm>
          <a:prstGeom prst="rect">
            <a:avLst/>
          </a:prstGeom>
          <a:noFill/>
          <a:ln w="9525">
            <a:noFill/>
            <a:miter lim="800000"/>
            <a:headEnd/>
            <a:tailEnd/>
          </a:ln>
        </p:spPr>
      </p:pic>
      <p:pic>
        <p:nvPicPr>
          <p:cNvPr id="18439" name="Picture 5" descr="pres_fig_speed.png"/>
          <p:cNvPicPr>
            <a:picLocks noChangeAspect="1"/>
          </p:cNvPicPr>
          <p:nvPr/>
        </p:nvPicPr>
        <p:blipFill>
          <a:blip r:embed="rId6"/>
          <a:srcRect/>
          <a:stretch>
            <a:fillRect/>
          </a:stretch>
        </p:blipFill>
        <p:spPr bwMode="auto">
          <a:xfrm>
            <a:off x="5226050" y="3709988"/>
            <a:ext cx="3611563" cy="2855912"/>
          </a:xfrm>
          <a:prstGeom prst="rect">
            <a:avLst/>
          </a:prstGeom>
          <a:noFill/>
          <a:ln w="9525">
            <a:noFill/>
            <a:miter lim="800000"/>
            <a:headEnd/>
            <a:tailEnd/>
          </a:ln>
        </p:spPr>
      </p:pic>
      <p:sp>
        <p:nvSpPr>
          <p:cNvPr id="18440" name="Rectangle 3"/>
          <p:cNvSpPr txBox="1">
            <a:spLocks noChangeArrowheads="1"/>
          </p:cNvSpPr>
          <p:nvPr/>
        </p:nvSpPr>
        <p:spPr bwMode="auto">
          <a:xfrm>
            <a:off x="50800" y="4343400"/>
            <a:ext cx="5461000" cy="758825"/>
          </a:xfrm>
          <a:prstGeom prst="rect">
            <a:avLst/>
          </a:prstGeom>
          <a:noFill/>
          <a:ln w="9525">
            <a:noFill/>
            <a:miter lim="800000"/>
            <a:headEnd/>
            <a:tailEnd/>
          </a:ln>
        </p:spPr>
        <p:txBody>
          <a:bodyPr lIns="0" tIns="0" rIns="0" bIns="0">
            <a:prstTxWarp prst="textNoShape">
              <a:avLst/>
            </a:prstTxWarp>
          </a:bodyPr>
          <a:lstStyle/>
          <a:p>
            <a:pPr marL="342900" indent="-342900" eaLnBrk="1" hangingPunct="1">
              <a:spcBef>
                <a:spcPct val="50000"/>
              </a:spcBef>
              <a:buFont typeface="Wingdings" charset="2"/>
              <a:buChar char="q"/>
            </a:pPr>
            <a:r>
              <a:rPr lang="en-US" sz="1800" b="0" dirty="0" smtClean="0">
                <a:latin typeface="Arial" charset="0"/>
              </a:rPr>
              <a:t>1</a:t>
            </a:r>
            <a:r>
              <a:rPr lang="en-US" sz="1800" b="0" baseline="30000" dirty="0" smtClean="0">
                <a:latin typeface="Arial" charset="0"/>
              </a:rPr>
              <a:t>st</a:t>
            </a:r>
            <a:r>
              <a:rPr lang="en-US" sz="1800" b="0" dirty="0" smtClean="0">
                <a:latin typeface="Arial" charset="0"/>
              </a:rPr>
              <a:t> </a:t>
            </a:r>
            <a:r>
              <a:rPr lang="en-US" sz="1800" b="0" dirty="0">
                <a:latin typeface="Arial" charset="0"/>
              </a:rPr>
              <a:t>C-Band thermally tuned </a:t>
            </a:r>
            <a:r>
              <a:rPr lang="en-US" sz="1800" b="0" dirty="0" err="1">
                <a:latin typeface="Arial" charset="0"/>
              </a:rPr>
              <a:t>microring</a:t>
            </a:r>
            <a:endParaRPr lang="en-US" sz="1800" b="0" dirty="0">
              <a:latin typeface="Arial" charset="0"/>
            </a:endParaRPr>
          </a:p>
          <a:p>
            <a:pPr marL="342900" indent="-342900" eaLnBrk="1" hangingPunct="1">
              <a:spcBef>
                <a:spcPct val="50000"/>
              </a:spcBef>
              <a:buFont typeface="Wingdings" charset="2"/>
              <a:buChar char="q"/>
            </a:pPr>
            <a:r>
              <a:rPr lang="en-US" sz="1800" b="0" dirty="0">
                <a:latin typeface="Arial" charset="0"/>
              </a:rPr>
              <a:t>Lowest-power thermal tuning (4.4μW/</a:t>
            </a:r>
            <a:r>
              <a:rPr lang="en-US" sz="1800" b="0" dirty="0" smtClean="0">
                <a:latin typeface="Arial" charset="0"/>
              </a:rPr>
              <a:t>GHz)</a:t>
            </a:r>
          </a:p>
          <a:p>
            <a:pPr marL="342900" indent="-342900" eaLnBrk="1" hangingPunct="1">
              <a:spcBef>
                <a:spcPct val="50000"/>
              </a:spcBef>
              <a:buFont typeface="Wingdings" charset="2"/>
              <a:buChar char="q"/>
            </a:pPr>
            <a:r>
              <a:rPr lang="en-US" sz="1800" b="0" dirty="0" smtClean="0">
                <a:latin typeface="Arial" charset="0"/>
              </a:rPr>
              <a:t>50μW/°C, a 20°C range at 200fJ/bit (@10Gb/s)</a:t>
            </a:r>
          </a:p>
          <a:p>
            <a:pPr marL="342900" indent="-342900" eaLnBrk="1" hangingPunct="1">
              <a:spcBef>
                <a:spcPct val="50000"/>
              </a:spcBef>
              <a:buFont typeface="Wingdings" charset="2"/>
              <a:buChar char="q"/>
            </a:pPr>
            <a:r>
              <a:rPr lang="en-US" sz="1800" b="0" dirty="0" smtClean="0">
                <a:latin typeface="Arial" charset="0"/>
              </a:rPr>
              <a:t>If 5 rings are used in the network, then 1pJ/bit,</a:t>
            </a:r>
          </a:p>
          <a:p>
            <a:pPr marL="342900" indent="-342900" eaLnBrk="1" hangingPunct="1">
              <a:spcBef>
                <a:spcPct val="50000"/>
              </a:spcBef>
            </a:pPr>
            <a:r>
              <a:rPr lang="en-US" sz="1800" b="0" dirty="0" smtClean="0">
                <a:latin typeface="Arial" charset="0"/>
              </a:rPr>
              <a:t>	but expect to be able to reduce power by 5X </a:t>
            </a:r>
          </a:p>
          <a:p>
            <a:pPr marL="342900" indent="-342900" eaLnBrk="1" hangingPunct="1">
              <a:spcBef>
                <a:spcPct val="50000"/>
              </a:spcBef>
              <a:buFont typeface="Wingdings" charset="2"/>
              <a:buChar char="q"/>
            </a:pPr>
            <a:r>
              <a:rPr lang="en-US" sz="1800" b="0" dirty="0">
                <a:latin typeface="Arial" charset="0"/>
              </a:rPr>
              <a:t>Record, 1μs thermal time constant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6" descr="image.png"/>
          <p:cNvPicPr>
            <a:picLocks noChangeAspect="1"/>
          </p:cNvPicPr>
          <p:nvPr/>
        </p:nvPicPr>
        <p:blipFill>
          <a:blip r:embed="rId2"/>
          <a:srcRect/>
          <a:stretch>
            <a:fillRect/>
          </a:stretch>
        </p:blipFill>
        <p:spPr bwMode="auto">
          <a:xfrm>
            <a:off x="4125913" y="876300"/>
            <a:ext cx="4624387" cy="3357563"/>
          </a:xfrm>
          <a:prstGeom prst="rect">
            <a:avLst/>
          </a:prstGeom>
          <a:noFill/>
          <a:ln w="9525">
            <a:noFill/>
            <a:miter lim="800000"/>
            <a:headEnd/>
            <a:tailEnd/>
          </a:ln>
        </p:spPr>
      </p:pic>
      <p:sp>
        <p:nvSpPr>
          <p:cNvPr id="57347" name="Rectangle 2"/>
          <p:cNvSpPr>
            <a:spLocks noGrp="1" noChangeArrowheads="1"/>
          </p:cNvSpPr>
          <p:nvPr>
            <p:ph type="title"/>
          </p:nvPr>
        </p:nvSpPr>
        <p:spPr>
          <a:xfrm>
            <a:off x="0" y="136525"/>
            <a:ext cx="9144000" cy="685800"/>
          </a:xfrm>
        </p:spPr>
        <p:txBody>
          <a:bodyPr/>
          <a:lstStyle/>
          <a:p>
            <a:r>
              <a:rPr lang="en-US" sz="3600" dirty="0" smtClean="0">
                <a:solidFill>
                  <a:schemeClr val="tx1"/>
                </a:solidFill>
                <a:ea typeface="ＭＳ Ｐゴシック" charset="-128"/>
                <a:cs typeface="ＭＳ Ｐゴシック" charset="-128"/>
              </a:rPr>
              <a:t>CMOS: Electronic-Photonic Integration</a:t>
            </a:r>
          </a:p>
        </p:txBody>
      </p:sp>
      <p:sp>
        <p:nvSpPr>
          <p:cNvPr id="57348" name="TextBox 6"/>
          <p:cNvSpPr txBox="1">
            <a:spLocks noChangeArrowheads="1"/>
          </p:cNvSpPr>
          <p:nvPr/>
        </p:nvSpPr>
        <p:spPr bwMode="auto">
          <a:xfrm>
            <a:off x="5767388" y="2849563"/>
            <a:ext cx="1681162" cy="460375"/>
          </a:xfrm>
          <a:prstGeom prst="rect">
            <a:avLst/>
          </a:prstGeom>
          <a:noFill/>
          <a:ln w="9525">
            <a:noFill/>
            <a:miter lim="800000"/>
            <a:headEnd/>
            <a:tailEnd/>
          </a:ln>
        </p:spPr>
        <p:txBody>
          <a:bodyPr wrap="none">
            <a:prstTxWarp prst="textNoShape">
              <a:avLst/>
            </a:prstTxWarp>
            <a:spAutoFit/>
          </a:bodyPr>
          <a:lstStyle/>
          <a:p>
            <a:r>
              <a:rPr lang="en-US"/>
              <a:t>2Gb/s NRZ</a:t>
            </a:r>
          </a:p>
        </p:txBody>
      </p:sp>
      <p:pic>
        <p:nvPicPr>
          <p:cNvPr id="57349" name="Picture 5"/>
          <p:cNvPicPr>
            <a:picLocks noChangeAspect="1" noChangeArrowheads="1"/>
          </p:cNvPicPr>
          <p:nvPr/>
        </p:nvPicPr>
        <p:blipFill>
          <a:blip r:embed="rId3"/>
          <a:srcRect l="18767"/>
          <a:stretch>
            <a:fillRect/>
          </a:stretch>
        </p:blipFill>
        <p:spPr bwMode="auto">
          <a:xfrm>
            <a:off x="101600" y="889000"/>
            <a:ext cx="3867150" cy="5084763"/>
          </a:xfrm>
          <a:prstGeom prst="rect">
            <a:avLst/>
          </a:prstGeom>
          <a:noFill/>
          <a:ln w="9525">
            <a:solidFill>
              <a:srgbClr val="000000"/>
            </a:solidFill>
            <a:miter lim="800000"/>
            <a:headEnd/>
            <a:tailEnd/>
          </a:ln>
        </p:spPr>
      </p:pic>
      <p:sp>
        <p:nvSpPr>
          <p:cNvPr id="57350" name="Rectangle 3"/>
          <p:cNvSpPr txBox="1">
            <a:spLocks noChangeArrowheads="1"/>
          </p:cNvSpPr>
          <p:nvPr/>
        </p:nvSpPr>
        <p:spPr bwMode="auto">
          <a:xfrm>
            <a:off x="4035425" y="4210050"/>
            <a:ext cx="5170488" cy="2343150"/>
          </a:xfrm>
          <a:prstGeom prst="rect">
            <a:avLst/>
          </a:prstGeom>
          <a:noFill/>
          <a:ln w="9525">
            <a:noFill/>
            <a:miter lim="800000"/>
            <a:headEnd/>
            <a:tailEnd/>
          </a:ln>
        </p:spPr>
        <p:txBody>
          <a:bodyPr lIns="0" tIns="0" rIns="0" bIns="0">
            <a:prstTxWarp prst="textNoShape">
              <a:avLst/>
            </a:prstTxWarp>
          </a:bodyPr>
          <a:lstStyle/>
          <a:p>
            <a:pPr marL="342900" indent="-342900" eaLnBrk="1" hangingPunct="1">
              <a:spcBef>
                <a:spcPct val="50000"/>
              </a:spcBef>
              <a:buFont typeface="Wingdings" charset="2"/>
              <a:buChar char="q"/>
            </a:pPr>
            <a:r>
              <a:rPr lang="en-US" sz="2000" b="0" dirty="0">
                <a:latin typeface="Arial" charset="0"/>
              </a:rPr>
              <a:t>Direct integration of Sandia CMOS and silicon </a:t>
            </a:r>
            <a:r>
              <a:rPr lang="en-US" sz="2000" b="0" dirty="0" smtClean="0">
                <a:latin typeface="Arial" charset="0"/>
              </a:rPr>
              <a:t>photonics, potential space-</a:t>
            </a:r>
            <a:r>
              <a:rPr lang="en-US" sz="2000" b="0" dirty="0" err="1" smtClean="0">
                <a:latin typeface="Arial" charset="0"/>
              </a:rPr>
              <a:t>qual</a:t>
            </a:r>
            <a:r>
              <a:rPr lang="en-US" sz="2000" b="0" dirty="0" smtClean="0">
                <a:latin typeface="Arial" charset="0"/>
              </a:rPr>
              <a:t>.</a:t>
            </a:r>
          </a:p>
          <a:p>
            <a:pPr marL="342900" indent="-342900" eaLnBrk="1" hangingPunct="1">
              <a:spcBef>
                <a:spcPct val="50000"/>
              </a:spcBef>
              <a:buFont typeface="Wingdings" charset="2"/>
              <a:buChar char="q"/>
            </a:pPr>
            <a:r>
              <a:rPr lang="en-US" sz="2000" b="0" dirty="0">
                <a:latin typeface="Arial" charset="0"/>
              </a:rPr>
              <a:t>Data rate (2Gb/s) limited only by CMOS</a:t>
            </a:r>
          </a:p>
          <a:p>
            <a:pPr marL="342900" indent="-342900" eaLnBrk="1" hangingPunct="1">
              <a:spcBef>
                <a:spcPct val="50000"/>
              </a:spcBef>
              <a:buFont typeface="Wingdings" charset="2"/>
              <a:buChar char="q"/>
            </a:pPr>
            <a:r>
              <a:rPr lang="en-US" sz="2000" b="0" dirty="0">
                <a:latin typeface="Arial" charset="0"/>
              </a:rPr>
              <a:t>Enables ultralow power, highly scalable, silicon photonic platform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p:cNvPicPr>
            <a:picLocks noChangeAspect="1" noChangeArrowheads="1"/>
          </p:cNvPicPr>
          <p:nvPr/>
        </p:nvPicPr>
        <p:blipFill>
          <a:blip r:embed="rId3"/>
          <a:srcRect/>
          <a:stretch>
            <a:fillRect/>
          </a:stretch>
        </p:blipFill>
        <p:spPr bwMode="auto">
          <a:xfrm>
            <a:off x="3060701" y="812800"/>
            <a:ext cx="5748867" cy="4311650"/>
          </a:xfrm>
          <a:prstGeom prst="rect">
            <a:avLst/>
          </a:prstGeom>
          <a:noFill/>
          <a:ln w="9525">
            <a:noFill/>
            <a:miter lim="800000"/>
            <a:headEnd/>
            <a:tailEnd/>
          </a:ln>
          <a:effectLst/>
        </p:spPr>
      </p:pic>
      <p:pic>
        <p:nvPicPr>
          <p:cNvPr id="421891" name="Picture 3"/>
          <p:cNvPicPr>
            <a:picLocks noChangeAspect="1" noChangeArrowheads="1"/>
          </p:cNvPicPr>
          <p:nvPr/>
        </p:nvPicPr>
        <p:blipFill>
          <a:blip r:embed="rId4"/>
          <a:srcRect t="5952"/>
          <a:stretch>
            <a:fillRect/>
          </a:stretch>
        </p:blipFill>
        <p:spPr bwMode="auto">
          <a:xfrm>
            <a:off x="25400" y="984250"/>
            <a:ext cx="2973330" cy="2203450"/>
          </a:xfrm>
          <a:prstGeom prst="rect">
            <a:avLst/>
          </a:prstGeom>
          <a:noFill/>
          <a:ln w="9525">
            <a:noFill/>
            <a:miter lim="800000"/>
            <a:headEnd/>
            <a:tailEnd/>
          </a:ln>
          <a:effectLst/>
        </p:spPr>
      </p:pic>
      <p:sp>
        <p:nvSpPr>
          <p:cNvPr id="421901" name="Text Box 13"/>
          <p:cNvSpPr txBox="1">
            <a:spLocks noChangeArrowheads="1"/>
          </p:cNvSpPr>
          <p:nvPr/>
        </p:nvSpPr>
        <p:spPr bwMode="auto">
          <a:xfrm>
            <a:off x="4002088" y="4005263"/>
            <a:ext cx="3516312" cy="830997"/>
          </a:xfrm>
          <a:prstGeom prst="rect">
            <a:avLst/>
          </a:prstGeom>
          <a:noFill/>
          <a:ln w="9525">
            <a:noFill/>
            <a:miter lim="800000"/>
            <a:headEnd/>
            <a:tailEnd/>
          </a:ln>
          <a:effectLst/>
        </p:spPr>
        <p:txBody>
          <a:bodyPr wrap="square">
            <a:prstTxWarp prst="textNoShape">
              <a:avLst/>
            </a:prstTxWarp>
            <a:spAutoFit/>
          </a:bodyPr>
          <a:lstStyle/>
          <a:p>
            <a:pPr eaLnBrk="1" hangingPunct="1"/>
            <a:r>
              <a:rPr lang="en-US" sz="1800" dirty="0">
                <a:latin typeface="Arial" charset="0"/>
              </a:rPr>
              <a:t>Q = 7.5 </a:t>
            </a:r>
            <a:r>
              <a:rPr lang="en-US" sz="1800" dirty="0" err="1">
                <a:latin typeface="Arial" charset="0"/>
              </a:rPr>
              <a:t>x</a:t>
            </a:r>
            <a:r>
              <a:rPr lang="en-US" sz="1800" dirty="0">
                <a:latin typeface="Arial" charset="0"/>
              </a:rPr>
              <a:t> 10</a:t>
            </a:r>
            <a:r>
              <a:rPr lang="en-US" sz="1800" baseline="30000" dirty="0">
                <a:latin typeface="Arial" charset="0"/>
              </a:rPr>
              <a:t>6</a:t>
            </a:r>
          </a:p>
          <a:p>
            <a:pPr eaLnBrk="1" hangingPunct="1"/>
            <a:r>
              <a:rPr lang="en-US" sz="1800" dirty="0">
                <a:latin typeface="Arial" charset="0"/>
              </a:rPr>
              <a:t>Internal-Q = 1.4 </a:t>
            </a:r>
            <a:r>
              <a:rPr lang="en-US" sz="1800" dirty="0" err="1">
                <a:latin typeface="Arial" charset="0"/>
              </a:rPr>
              <a:t>x</a:t>
            </a:r>
            <a:r>
              <a:rPr lang="en-US" sz="1800" dirty="0">
                <a:latin typeface="Arial" charset="0"/>
              </a:rPr>
              <a:t> 10</a:t>
            </a:r>
            <a:r>
              <a:rPr lang="en-US" sz="1800" baseline="30000" dirty="0">
                <a:latin typeface="Arial" charset="0"/>
              </a:rPr>
              <a:t>7</a:t>
            </a:r>
            <a:endParaRPr lang="en-US" sz="1800" baseline="30000" dirty="0" smtClean="0">
              <a:latin typeface="Arial" charset="0"/>
            </a:endParaRPr>
          </a:p>
          <a:p>
            <a:pPr eaLnBrk="1" hangingPunct="1"/>
            <a:endParaRPr lang="en-US" sz="1200" dirty="0">
              <a:solidFill>
                <a:srgbClr val="FF3300"/>
              </a:solidFill>
              <a:latin typeface="Arial" charset="0"/>
            </a:endParaRPr>
          </a:p>
        </p:txBody>
      </p:sp>
      <p:sp>
        <p:nvSpPr>
          <p:cNvPr id="421902" name="Text Box 14"/>
          <p:cNvSpPr txBox="1">
            <a:spLocks noChangeArrowheads="1"/>
          </p:cNvSpPr>
          <p:nvPr/>
        </p:nvSpPr>
        <p:spPr bwMode="auto">
          <a:xfrm>
            <a:off x="0" y="5715000"/>
            <a:ext cx="8318500" cy="400110"/>
          </a:xfrm>
          <a:prstGeom prst="rect">
            <a:avLst/>
          </a:prstGeom>
          <a:noFill/>
          <a:ln w="9525">
            <a:noFill/>
            <a:miter lim="800000"/>
            <a:headEnd/>
            <a:tailEnd/>
          </a:ln>
          <a:effectLst/>
        </p:spPr>
        <p:txBody>
          <a:bodyPr wrap="square">
            <a:prstTxWarp prst="textNoShape">
              <a:avLst/>
            </a:prstTxWarp>
            <a:spAutoFit/>
          </a:bodyPr>
          <a:lstStyle/>
          <a:p>
            <a:pPr eaLnBrk="1" hangingPunct="1">
              <a:buFont typeface="Wingdings" charset="2"/>
              <a:buNone/>
            </a:pPr>
            <a:r>
              <a:rPr lang="en-US" sz="2000" dirty="0" smtClean="0">
                <a:latin typeface="Arial" charset="0"/>
              </a:rPr>
              <a:t>Impact</a:t>
            </a:r>
            <a:r>
              <a:rPr lang="en-US" sz="2000" dirty="0">
                <a:latin typeface="Arial" charset="0"/>
              </a:rPr>
              <a:t>:</a:t>
            </a:r>
            <a:r>
              <a:rPr lang="en-US" sz="2000" b="0" dirty="0">
                <a:latin typeface="Arial" charset="0"/>
              </a:rPr>
              <a:t> Potential for cross-wafer communication (50cm </a:t>
            </a:r>
            <a:r>
              <a:rPr lang="en-US" sz="2000" b="0" dirty="0" err="1">
                <a:latin typeface="Arial" charset="0"/>
                <a:sym typeface="Symbol" charset="2"/>
              </a:rPr>
              <a:t></a:t>
            </a:r>
            <a:r>
              <a:rPr lang="en-US" sz="2000" b="0" dirty="0">
                <a:latin typeface="Arial" charset="0"/>
                <a:sym typeface="Symbol" charset="2"/>
              </a:rPr>
              <a:t> 1dB loss</a:t>
            </a:r>
            <a:r>
              <a:rPr lang="en-US" sz="2000" b="0" dirty="0" smtClean="0">
                <a:latin typeface="Arial" charset="0"/>
              </a:rPr>
              <a:t>)</a:t>
            </a:r>
          </a:p>
        </p:txBody>
      </p:sp>
      <p:sp>
        <p:nvSpPr>
          <p:cNvPr id="421903" name="Text Box 15"/>
          <p:cNvSpPr txBox="1">
            <a:spLocks noChangeArrowheads="1"/>
          </p:cNvSpPr>
          <p:nvPr/>
        </p:nvSpPr>
        <p:spPr bwMode="auto">
          <a:xfrm>
            <a:off x="0" y="3244962"/>
            <a:ext cx="3276600" cy="523220"/>
          </a:xfrm>
          <a:prstGeom prst="rect">
            <a:avLst/>
          </a:prstGeom>
          <a:noFill/>
          <a:ln w="9525">
            <a:noFill/>
            <a:miter lim="800000"/>
            <a:headEnd/>
            <a:tailEnd/>
          </a:ln>
          <a:effectLst/>
        </p:spPr>
        <p:txBody>
          <a:bodyPr wrap="square">
            <a:prstTxWarp prst="textNoShape">
              <a:avLst/>
            </a:prstTxWarp>
            <a:spAutoFit/>
          </a:bodyPr>
          <a:lstStyle/>
          <a:p>
            <a:pPr eaLnBrk="1" hangingPunct="1"/>
            <a:r>
              <a:rPr lang="en-US" sz="1400" dirty="0">
                <a:latin typeface="Arial" charset="0"/>
              </a:rPr>
              <a:t>Reflowed Photo Resist with</a:t>
            </a:r>
            <a:r>
              <a:rPr lang="en-US" sz="1400" dirty="0" smtClean="0">
                <a:latin typeface="Arial" charset="0"/>
              </a:rPr>
              <a:t> </a:t>
            </a:r>
          </a:p>
          <a:p>
            <a:pPr eaLnBrk="1" hangingPunct="1"/>
            <a:r>
              <a:rPr lang="en-US" sz="1400" dirty="0" smtClean="0">
                <a:latin typeface="Arial" charset="0"/>
              </a:rPr>
              <a:t>Oxidation </a:t>
            </a:r>
            <a:r>
              <a:rPr lang="en-US" sz="1400" dirty="0">
                <a:latin typeface="Arial" charset="0"/>
              </a:rPr>
              <a:t>of SOI Rib Waveguide </a:t>
            </a:r>
          </a:p>
        </p:txBody>
      </p:sp>
      <p:sp>
        <p:nvSpPr>
          <p:cNvPr id="421904" name="Text Box 16"/>
          <p:cNvSpPr txBox="1">
            <a:spLocks noChangeArrowheads="1"/>
          </p:cNvSpPr>
          <p:nvPr/>
        </p:nvSpPr>
        <p:spPr bwMode="auto">
          <a:xfrm>
            <a:off x="448974" y="167142"/>
            <a:ext cx="8324665" cy="646331"/>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3600" dirty="0" smtClean="0">
                <a:latin typeface="Arial" charset="0"/>
              </a:rPr>
              <a:t>Low Loss: </a:t>
            </a:r>
            <a:r>
              <a:rPr lang="en-US" sz="3600" dirty="0">
                <a:latin typeface="Arial" charset="0"/>
              </a:rPr>
              <a:t>Silicon</a:t>
            </a:r>
            <a:r>
              <a:rPr lang="en-US" sz="3600" dirty="0" smtClean="0">
                <a:latin typeface="Arial" charset="0"/>
              </a:rPr>
              <a:t> Ridge Waveguides</a:t>
            </a:r>
            <a:endParaRPr lang="en-US" sz="3600" dirty="0">
              <a:latin typeface="Arial" charset="0"/>
            </a:endParaRPr>
          </a:p>
        </p:txBody>
      </p:sp>
      <p:pic>
        <p:nvPicPr>
          <p:cNvPr id="30" name="Picture 29" descr="Picture 3.png"/>
          <p:cNvPicPr>
            <a:picLocks noChangeAspect="1"/>
          </p:cNvPicPr>
          <p:nvPr/>
        </p:nvPicPr>
        <p:blipFill>
          <a:blip r:embed="rId5"/>
          <a:stretch>
            <a:fillRect/>
          </a:stretch>
        </p:blipFill>
        <p:spPr>
          <a:xfrm>
            <a:off x="25400" y="3771900"/>
            <a:ext cx="3449037" cy="184275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sz="3600" dirty="0"/>
              <a:t>Germanium Detectors</a:t>
            </a:r>
          </a:p>
        </p:txBody>
      </p:sp>
      <p:pic>
        <p:nvPicPr>
          <p:cNvPr id="241668" name="Picture 4"/>
          <p:cNvPicPr>
            <a:picLocks noChangeAspect="1" noChangeArrowheads="1"/>
          </p:cNvPicPr>
          <p:nvPr/>
        </p:nvPicPr>
        <p:blipFill>
          <a:blip r:embed="rId3"/>
          <a:srcRect/>
          <a:stretch>
            <a:fillRect/>
          </a:stretch>
        </p:blipFill>
        <p:spPr bwMode="auto">
          <a:xfrm>
            <a:off x="665687" y="1057275"/>
            <a:ext cx="3006201" cy="2397125"/>
          </a:xfrm>
          <a:prstGeom prst="rect">
            <a:avLst/>
          </a:prstGeom>
          <a:noFill/>
          <a:ln w="12700">
            <a:noFill/>
            <a:miter lim="800000"/>
            <a:headEnd/>
            <a:tailEnd/>
          </a:ln>
          <a:effectLst/>
        </p:spPr>
      </p:pic>
      <p:pic>
        <p:nvPicPr>
          <p:cNvPr id="241670" name="Picture 6"/>
          <p:cNvPicPr>
            <a:picLocks noChangeAspect="1" noChangeArrowheads="1"/>
          </p:cNvPicPr>
          <p:nvPr/>
        </p:nvPicPr>
        <p:blipFill>
          <a:blip r:embed="rId4"/>
          <a:srcRect/>
          <a:stretch>
            <a:fillRect/>
          </a:stretch>
        </p:blipFill>
        <p:spPr bwMode="auto">
          <a:xfrm>
            <a:off x="4370388" y="1068388"/>
            <a:ext cx="2908300" cy="2444750"/>
          </a:xfrm>
          <a:prstGeom prst="rect">
            <a:avLst/>
          </a:prstGeom>
          <a:noFill/>
          <a:ln w="12700">
            <a:noFill/>
            <a:miter lim="800000"/>
            <a:headEnd/>
            <a:tailEnd/>
          </a:ln>
          <a:effectLst/>
        </p:spPr>
      </p:pic>
      <p:pic>
        <p:nvPicPr>
          <p:cNvPr id="241673" name="Picture 9"/>
          <p:cNvPicPr>
            <a:picLocks noChangeAspect="1" noChangeArrowheads="1"/>
          </p:cNvPicPr>
          <p:nvPr/>
        </p:nvPicPr>
        <p:blipFill>
          <a:blip r:embed="rId5"/>
          <a:srcRect/>
          <a:stretch>
            <a:fillRect/>
          </a:stretch>
        </p:blipFill>
        <p:spPr bwMode="auto">
          <a:xfrm>
            <a:off x="12700" y="3705225"/>
            <a:ext cx="4540250" cy="2499688"/>
          </a:xfrm>
          <a:prstGeom prst="rect">
            <a:avLst/>
          </a:prstGeom>
          <a:noFill/>
          <a:ln w="12700">
            <a:noFill/>
            <a:miter lim="800000"/>
            <a:headEnd/>
            <a:tailEnd/>
          </a:ln>
          <a:effectLst/>
        </p:spPr>
      </p:pic>
      <p:pic>
        <p:nvPicPr>
          <p:cNvPr id="241674" name="Picture 10"/>
          <p:cNvPicPr>
            <a:picLocks noChangeAspect="1" noChangeArrowheads="1"/>
          </p:cNvPicPr>
          <p:nvPr/>
        </p:nvPicPr>
        <p:blipFill>
          <a:blip r:embed="rId6"/>
          <a:srcRect/>
          <a:stretch>
            <a:fillRect/>
          </a:stretch>
        </p:blipFill>
        <p:spPr bwMode="auto">
          <a:xfrm>
            <a:off x="4375150" y="3616325"/>
            <a:ext cx="2930525" cy="2765425"/>
          </a:xfrm>
          <a:prstGeom prst="rect">
            <a:avLst/>
          </a:prstGeom>
          <a:noFill/>
          <a:ln w="12700">
            <a:noFill/>
            <a:miter lim="800000"/>
            <a:headEnd/>
            <a:tailEnd/>
          </a:ln>
          <a:effectLst/>
        </p:spPr>
      </p:pic>
      <p:sp>
        <p:nvSpPr>
          <p:cNvPr id="241676" name="Text Box 12"/>
          <p:cNvSpPr txBox="1">
            <a:spLocks noChangeArrowheads="1"/>
          </p:cNvSpPr>
          <p:nvPr/>
        </p:nvSpPr>
        <p:spPr bwMode="auto">
          <a:xfrm>
            <a:off x="619125" y="715963"/>
            <a:ext cx="6931025" cy="396875"/>
          </a:xfrm>
          <a:prstGeom prst="rect">
            <a:avLst/>
          </a:prstGeom>
          <a:noFill/>
          <a:ln w="12700">
            <a:noFill/>
            <a:miter lim="800000"/>
            <a:headEnd/>
            <a:tailEnd/>
          </a:ln>
          <a:effectLst/>
        </p:spPr>
        <p:txBody>
          <a:bodyPr wrap="none">
            <a:prstTxWarp prst="textNoShape">
              <a:avLst/>
            </a:prstTxWarp>
            <a:spAutoFit/>
          </a:bodyPr>
          <a:lstStyle/>
          <a:p>
            <a:r>
              <a:rPr lang="en-US" sz="2000">
                <a:latin typeface="Arial" charset="0"/>
              </a:rPr>
              <a:t>Yin, et al, (Intel), 31 GHz Germanium on Silicon Detector</a:t>
            </a:r>
          </a:p>
        </p:txBody>
      </p:sp>
      <p:sp>
        <p:nvSpPr>
          <p:cNvPr id="241677" name="Text Box 13"/>
          <p:cNvSpPr txBox="1">
            <a:spLocks noChangeArrowheads="1"/>
          </p:cNvSpPr>
          <p:nvPr/>
        </p:nvSpPr>
        <p:spPr bwMode="auto">
          <a:xfrm>
            <a:off x="619125" y="3433763"/>
            <a:ext cx="6880225" cy="396875"/>
          </a:xfrm>
          <a:prstGeom prst="rect">
            <a:avLst/>
          </a:prstGeom>
          <a:noFill/>
          <a:ln w="12700">
            <a:noFill/>
            <a:miter lim="800000"/>
            <a:headEnd/>
            <a:tailEnd/>
          </a:ln>
          <a:effectLst/>
        </p:spPr>
        <p:txBody>
          <a:bodyPr wrap="none">
            <a:prstTxWarp prst="textNoShape">
              <a:avLst/>
            </a:prstTxWarp>
            <a:spAutoFit/>
          </a:bodyPr>
          <a:lstStyle/>
          <a:p>
            <a:r>
              <a:rPr lang="en-US" sz="2000" dirty="0" err="1">
                <a:latin typeface="Arial" charset="0"/>
              </a:rPr>
              <a:t>Ahn</a:t>
            </a:r>
            <a:r>
              <a:rPr lang="en-US" sz="2000" dirty="0">
                <a:latin typeface="Arial" charset="0"/>
              </a:rPr>
              <a:t>, et al, (MIT), &gt;7GHz Germanium on Silicon Detector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36525"/>
            <a:ext cx="9144000" cy="685800"/>
          </a:xfrm>
        </p:spPr>
        <p:txBody>
          <a:bodyPr/>
          <a:lstStyle/>
          <a:p>
            <a:r>
              <a:rPr lang="en-US" sz="3600" dirty="0" smtClean="0">
                <a:ea typeface="ＭＳ Ｐゴシック" charset="-128"/>
                <a:cs typeface="ＭＳ Ｐゴシック" charset="-128"/>
              </a:rPr>
              <a:t>Optical Communications Power</a:t>
            </a:r>
          </a:p>
        </p:txBody>
      </p:sp>
      <p:pic>
        <p:nvPicPr>
          <p:cNvPr id="53251" name="Picture 5" descr="BER"/>
          <p:cNvPicPr>
            <a:picLocks noChangeAspect="1" noChangeArrowheads="1"/>
          </p:cNvPicPr>
          <p:nvPr/>
        </p:nvPicPr>
        <p:blipFill>
          <a:blip r:embed="rId3"/>
          <a:srcRect/>
          <a:stretch>
            <a:fillRect/>
          </a:stretch>
        </p:blipFill>
        <p:spPr bwMode="auto">
          <a:xfrm>
            <a:off x="0" y="1225550"/>
            <a:ext cx="4460875" cy="3346450"/>
          </a:xfrm>
          <a:prstGeom prst="rect">
            <a:avLst/>
          </a:prstGeom>
          <a:noFill/>
          <a:ln w="9525">
            <a:noFill/>
            <a:miter lim="800000"/>
            <a:headEnd/>
            <a:tailEnd/>
          </a:ln>
        </p:spPr>
      </p:pic>
      <p:sp>
        <p:nvSpPr>
          <p:cNvPr id="53252" name="Rectangle 7"/>
          <p:cNvSpPr>
            <a:spLocks noChangeArrowheads="1"/>
          </p:cNvSpPr>
          <p:nvPr/>
        </p:nvSpPr>
        <p:spPr bwMode="auto">
          <a:xfrm>
            <a:off x="82550" y="4527550"/>
            <a:ext cx="4381500" cy="1335088"/>
          </a:xfrm>
          <a:prstGeom prst="rect">
            <a:avLst/>
          </a:prstGeom>
          <a:noFill/>
          <a:ln w="9525">
            <a:noFill/>
            <a:miter lim="800000"/>
            <a:headEnd/>
            <a:tailEnd/>
          </a:ln>
        </p:spPr>
        <p:txBody>
          <a:bodyPr>
            <a:prstTxWarp prst="textNoShape">
              <a:avLst/>
            </a:prstTxWarp>
          </a:bodyPr>
          <a:lstStyle/>
          <a:p>
            <a:pPr marL="342900" indent="-342900">
              <a:spcBef>
                <a:spcPct val="20000"/>
              </a:spcBef>
              <a:buSzPct val="100000"/>
            </a:pPr>
            <a:r>
              <a:rPr lang="en-US" sz="2000" dirty="0">
                <a:solidFill>
                  <a:srgbClr val="000000"/>
                </a:solidFill>
                <a:latin typeface="Arial" charset="0"/>
              </a:rPr>
              <a:t>Results Based Shot, Johnson, </a:t>
            </a:r>
          </a:p>
          <a:p>
            <a:pPr marL="342900" indent="-342900">
              <a:spcBef>
                <a:spcPct val="20000"/>
              </a:spcBef>
              <a:buSzPct val="100000"/>
            </a:pPr>
            <a:r>
              <a:rPr lang="en-US" sz="2000" dirty="0">
                <a:solidFill>
                  <a:srgbClr val="000000"/>
                </a:solidFill>
                <a:latin typeface="Arial" charset="0"/>
              </a:rPr>
              <a:t>and Dark Current Noise </a:t>
            </a:r>
          </a:p>
          <a:p>
            <a:pPr marL="285750" indent="-285750">
              <a:spcBef>
                <a:spcPct val="20000"/>
              </a:spcBef>
              <a:buSzPct val="100000"/>
              <a:buFont typeface="Wingdings" charset="2"/>
              <a:buChar char="q"/>
            </a:pPr>
            <a:r>
              <a:rPr lang="en-US" sz="2000" b="0" dirty="0">
                <a:solidFill>
                  <a:srgbClr val="000000"/>
                </a:solidFill>
                <a:latin typeface="Arial" charset="0"/>
                <a:ea typeface="ＭＳ Ｐゴシック" charset="-128"/>
                <a:cs typeface="ＭＳ Ｐゴシック" charset="-128"/>
              </a:rPr>
              <a:t>Require Dark Current &lt; 100nA</a:t>
            </a:r>
          </a:p>
          <a:p>
            <a:pPr marL="285750" indent="-285750">
              <a:spcBef>
                <a:spcPct val="20000"/>
              </a:spcBef>
              <a:buSzPct val="100000"/>
              <a:buFont typeface="Wingdings" charset="2"/>
              <a:buChar char="q"/>
            </a:pPr>
            <a:r>
              <a:rPr lang="en-US" sz="2000" b="0" u="sng" dirty="0">
                <a:solidFill>
                  <a:srgbClr val="000000"/>
                </a:solidFill>
                <a:latin typeface="Arial" charset="0"/>
                <a:ea typeface="ＭＳ Ｐゴシック" charset="-128"/>
                <a:cs typeface="ＭＳ Ｐゴシック" charset="-128"/>
              </a:rPr>
              <a:t>1000 Photons/Bit is sufficient </a:t>
            </a:r>
          </a:p>
          <a:p>
            <a:pPr marL="285750" indent="-285750">
              <a:spcBef>
                <a:spcPct val="20000"/>
              </a:spcBef>
              <a:buSzPct val="100000"/>
              <a:buFont typeface="Wingdings" charset="2"/>
              <a:buChar char="q"/>
            </a:pPr>
            <a:r>
              <a:rPr lang="en-US" sz="2000" b="0" dirty="0">
                <a:solidFill>
                  <a:srgbClr val="000000"/>
                </a:solidFill>
                <a:latin typeface="Arial" charset="0"/>
                <a:ea typeface="ＭＳ Ｐゴシック" charset="-128"/>
                <a:cs typeface="ＭＳ Ｐゴシック" charset="-128"/>
              </a:rPr>
              <a:t>Only 0.15μW/Gb/s</a:t>
            </a:r>
            <a:endParaRPr lang="en-US" sz="1400" b="0" dirty="0">
              <a:solidFill>
                <a:srgbClr val="000000"/>
              </a:solidFill>
              <a:latin typeface="Arial" charset="0"/>
              <a:ea typeface="ＭＳ Ｐゴシック" charset="-128"/>
              <a:cs typeface="ＭＳ Ｐゴシック" charset="-128"/>
            </a:endParaRPr>
          </a:p>
        </p:txBody>
      </p:sp>
      <p:sp>
        <p:nvSpPr>
          <p:cNvPr id="53253" name="Text Box 8"/>
          <p:cNvSpPr txBox="1">
            <a:spLocks noChangeArrowheads="1"/>
          </p:cNvSpPr>
          <p:nvPr/>
        </p:nvSpPr>
        <p:spPr bwMode="auto">
          <a:xfrm>
            <a:off x="4356100" y="896938"/>
            <a:ext cx="4660250" cy="5447646"/>
          </a:xfrm>
          <a:prstGeom prst="rect">
            <a:avLst/>
          </a:prstGeom>
          <a:noFill/>
          <a:ln w="9525">
            <a:noFill/>
            <a:miter lim="800000"/>
            <a:headEnd/>
            <a:tailEnd/>
          </a:ln>
        </p:spPr>
        <p:txBody>
          <a:bodyPr wrap="square">
            <a:prstTxWarp prst="textNoShape">
              <a:avLst/>
            </a:prstTxWarp>
            <a:spAutoFit/>
          </a:bodyPr>
          <a:lstStyle/>
          <a:p>
            <a:pPr eaLnBrk="1" hangingPunct="1"/>
            <a:r>
              <a:rPr lang="en-US" dirty="0">
                <a:latin typeface="Arial" charset="0"/>
              </a:rPr>
              <a:t>Receiver Performance</a:t>
            </a:r>
            <a:r>
              <a:rPr lang="en-US" dirty="0" smtClean="0">
                <a:latin typeface="Arial" charset="0"/>
              </a:rPr>
              <a:t> (Tech)</a:t>
            </a:r>
          </a:p>
          <a:p>
            <a:pPr eaLnBrk="1" hangingPunct="1">
              <a:buFont typeface="Wingdings" charset="2"/>
              <a:buChar char="q"/>
            </a:pPr>
            <a:r>
              <a:rPr lang="en-US" sz="1800" dirty="0">
                <a:latin typeface="Arial" charset="0"/>
              </a:rPr>
              <a:t> </a:t>
            </a:r>
            <a:r>
              <a:rPr lang="en-US" sz="1800" b="0" dirty="0">
                <a:latin typeface="Arial" charset="0"/>
              </a:rPr>
              <a:t>P-I-N Sensitivity ~ -20dBm</a:t>
            </a:r>
          </a:p>
          <a:p>
            <a:pPr eaLnBrk="1" hangingPunct="1">
              <a:buFont typeface="Wingdings" charset="2"/>
              <a:buChar char="q"/>
            </a:pPr>
            <a:r>
              <a:rPr lang="en-US" sz="1800" b="0" dirty="0" smtClean="0">
                <a:latin typeface="Arial" charset="0"/>
              </a:rPr>
              <a:t> </a:t>
            </a:r>
            <a:r>
              <a:rPr lang="en-US" sz="1800" b="0" dirty="0" err="1" smtClean="0">
                <a:latin typeface="Arial" charset="0"/>
              </a:rPr>
              <a:t>APDs</a:t>
            </a:r>
            <a:r>
              <a:rPr lang="en-US" sz="1800" b="0" dirty="0" smtClean="0">
                <a:latin typeface="Arial" charset="0"/>
              </a:rPr>
              <a:t> </a:t>
            </a:r>
            <a:r>
              <a:rPr lang="en-US" sz="1800" b="0" dirty="0">
                <a:latin typeface="Arial" charset="0"/>
              </a:rPr>
              <a:t>~ -</a:t>
            </a:r>
            <a:r>
              <a:rPr lang="en-US" sz="1800" b="0" dirty="0" smtClean="0">
                <a:latin typeface="Arial" charset="0"/>
              </a:rPr>
              <a:t>27dBm</a:t>
            </a:r>
          </a:p>
          <a:p>
            <a:pPr eaLnBrk="1" hangingPunct="1"/>
            <a:endParaRPr lang="en-US" sz="1400" b="0" dirty="0" smtClean="0">
              <a:latin typeface="Arial" charset="0"/>
            </a:endParaRPr>
          </a:p>
          <a:p>
            <a:pPr eaLnBrk="1" hangingPunct="1">
              <a:buFont typeface="Wingdings" charset="2"/>
              <a:buChar char="q"/>
            </a:pPr>
            <a:endParaRPr lang="en-US" sz="1800" b="0" dirty="0" smtClean="0">
              <a:latin typeface="Arial" charset="0"/>
            </a:endParaRPr>
          </a:p>
          <a:p>
            <a:pPr eaLnBrk="1" hangingPunct="1">
              <a:buFont typeface="Wingdings" charset="2"/>
              <a:buChar char="q"/>
            </a:pPr>
            <a:endParaRPr lang="en-US" sz="1800" b="0" dirty="0" smtClean="0">
              <a:latin typeface="Arial" charset="0"/>
            </a:endParaRPr>
          </a:p>
          <a:p>
            <a:pPr eaLnBrk="1" hangingPunct="1">
              <a:buFont typeface="Wingdings" charset="2"/>
              <a:buChar char="q"/>
            </a:pPr>
            <a:endParaRPr lang="en-US" sz="1800" b="0" dirty="0" smtClean="0">
              <a:latin typeface="Arial" charset="0"/>
            </a:endParaRPr>
          </a:p>
          <a:p>
            <a:pPr eaLnBrk="1" hangingPunct="1">
              <a:buFont typeface="Wingdings" charset="2"/>
              <a:buChar char="q"/>
            </a:pPr>
            <a:endParaRPr lang="en-US" sz="1800" b="0" dirty="0" smtClean="0">
              <a:latin typeface="Arial" charset="0"/>
            </a:endParaRPr>
          </a:p>
          <a:p>
            <a:pPr eaLnBrk="1" hangingPunct="1">
              <a:buFont typeface="Wingdings" charset="2"/>
              <a:buChar char="q"/>
            </a:pPr>
            <a:endParaRPr lang="en-US" sz="1800" b="0" dirty="0" smtClean="0">
              <a:latin typeface="Arial" charset="0"/>
            </a:endParaRPr>
          </a:p>
          <a:p>
            <a:pPr eaLnBrk="1" hangingPunct="1">
              <a:buFont typeface="Wingdings" charset="2"/>
              <a:buChar char="q"/>
            </a:pPr>
            <a:endParaRPr lang="en-US" sz="1800" b="0" dirty="0" smtClean="0">
              <a:latin typeface="Arial" charset="0"/>
            </a:endParaRPr>
          </a:p>
          <a:p>
            <a:pPr eaLnBrk="1" hangingPunct="1">
              <a:buFont typeface="Wingdings" charset="2"/>
              <a:buChar char="q"/>
            </a:pPr>
            <a:endParaRPr lang="en-US" sz="1800" b="0" dirty="0" smtClean="0">
              <a:latin typeface="Arial" charset="0"/>
            </a:endParaRPr>
          </a:p>
          <a:p>
            <a:pPr eaLnBrk="1" hangingPunct="1">
              <a:buFont typeface="Wingdings" charset="2"/>
              <a:buChar char="q"/>
            </a:pPr>
            <a:endParaRPr lang="en-US" sz="1800" b="0" dirty="0" smtClean="0">
              <a:latin typeface="Arial" charset="0"/>
            </a:endParaRPr>
          </a:p>
          <a:p>
            <a:pPr eaLnBrk="1" hangingPunct="1">
              <a:buFont typeface="Wingdings" charset="2"/>
              <a:buChar char="q"/>
            </a:pPr>
            <a:endParaRPr lang="en-US" sz="1800" b="0" dirty="0" smtClean="0">
              <a:latin typeface="Arial" charset="0"/>
            </a:endParaRPr>
          </a:p>
          <a:p>
            <a:pPr eaLnBrk="1" hangingPunct="1">
              <a:buFont typeface="Wingdings" charset="2"/>
              <a:buChar char="q"/>
            </a:pPr>
            <a:endParaRPr lang="en-US" sz="1800" b="0" dirty="0" smtClean="0">
              <a:latin typeface="Arial" charset="0"/>
            </a:endParaRPr>
          </a:p>
          <a:p>
            <a:pPr eaLnBrk="1" hangingPunct="1">
              <a:buFont typeface="Wingdings" charset="2"/>
              <a:buChar char="q"/>
            </a:pPr>
            <a:endParaRPr lang="en-US" sz="1800" b="0" dirty="0" smtClean="0">
              <a:latin typeface="Arial" charset="0"/>
            </a:endParaRPr>
          </a:p>
          <a:p>
            <a:pPr eaLnBrk="1" hangingPunct="1"/>
            <a:endParaRPr lang="en-US" sz="1800" b="0" dirty="0" smtClean="0">
              <a:latin typeface="Arial" charset="0"/>
            </a:endParaRPr>
          </a:p>
          <a:p>
            <a:pPr eaLnBrk="1" hangingPunct="1">
              <a:buFont typeface="Wingdings" charset="2"/>
              <a:buChar char="q"/>
            </a:pPr>
            <a:r>
              <a:rPr lang="en-US" sz="1800" b="0" dirty="0" smtClean="0">
                <a:latin typeface="Arial" charset="0"/>
              </a:rPr>
              <a:t> Add source, heat, mod., det. ~ 0.5pJ/bit</a:t>
            </a:r>
          </a:p>
          <a:p>
            <a:pPr eaLnBrk="1" hangingPunct="1">
              <a:buFont typeface="Wingdings" charset="2"/>
              <a:buChar char="q"/>
            </a:pPr>
            <a:r>
              <a:rPr lang="en-US" sz="1800" b="0" dirty="0" smtClean="0">
                <a:latin typeface="Arial" charset="0"/>
              </a:rPr>
              <a:t> SERDES, Clock recovery, etc. ~0.5pJ/bit</a:t>
            </a:r>
          </a:p>
          <a:p>
            <a:pPr eaLnBrk="1" hangingPunct="1">
              <a:buFont typeface="Wingdings" charset="2"/>
              <a:buChar char="q"/>
            </a:pPr>
            <a:r>
              <a:rPr lang="en-US" sz="1800" b="0" dirty="0" smtClean="0">
                <a:latin typeface="Arial" charset="0"/>
              </a:rPr>
              <a:t> Total ~1pJ/bit or 1mW/Gb/s  </a:t>
            </a:r>
            <a:endParaRPr lang="en-US" sz="1800" b="0" dirty="0">
              <a:latin typeface="Arial" charset="0"/>
            </a:endParaRPr>
          </a:p>
        </p:txBody>
      </p:sp>
      <p:sp>
        <p:nvSpPr>
          <p:cNvPr id="53254" name="Text Box 14"/>
          <p:cNvSpPr txBox="1">
            <a:spLocks noChangeArrowheads="1"/>
          </p:cNvSpPr>
          <p:nvPr/>
        </p:nvSpPr>
        <p:spPr bwMode="auto">
          <a:xfrm>
            <a:off x="69850" y="906463"/>
            <a:ext cx="4367213" cy="457200"/>
          </a:xfrm>
          <a:prstGeom prst="rect">
            <a:avLst/>
          </a:prstGeom>
          <a:noFill/>
          <a:ln w="9525">
            <a:noFill/>
            <a:miter lim="800000"/>
            <a:headEnd/>
            <a:tailEnd/>
          </a:ln>
        </p:spPr>
        <p:txBody>
          <a:bodyPr wrap="none">
            <a:prstTxWarp prst="textNoShape">
              <a:avLst/>
            </a:prstTxWarp>
            <a:spAutoFit/>
          </a:bodyPr>
          <a:lstStyle/>
          <a:p>
            <a:pPr eaLnBrk="1" hangingPunct="1"/>
            <a:r>
              <a:rPr lang="en-US">
                <a:latin typeface="Arial" charset="0"/>
              </a:rPr>
              <a:t>Bit-Error Rate (Fundamental)</a:t>
            </a:r>
          </a:p>
        </p:txBody>
      </p:sp>
      <p:sp>
        <p:nvSpPr>
          <p:cNvPr id="53255" name="Rectangle 15"/>
          <p:cNvSpPr>
            <a:spLocks noChangeArrowheads="1"/>
          </p:cNvSpPr>
          <p:nvPr/>
        </p:nvSpPr>
        <p:spPr bwMode="auto">
          <a:xfrm>
            <a:off x="4405313" y="946150"/>
            <a:ext cx="4502150" cy="5230813"/>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3256" name="Rectangle 16"/>
          <p:cNvSpPr>
            <a:spLocks noChangeArrowheads="1"/>
          </p:cNvSpPr>
          <p:nvPr/>
        </p:nvSpPr>
        <p:spPr bwMode="auto">
          <a:xfrm>
            <a:off x="0" y="947738"/>
            <a:ext cx="4405313" cy="552926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3257" name="Text Box 17"/>
          <p:cNvSpPr txBox="1">
            <a:spLocks noChangeArrowheads="1"/>
          </p:cNvSpPr>
          <p:nvPr/>
        </p:nvSpPr>
        <p:spPr bwMode="auto">
          <a:xfrm>
            <a:off x="1001713" y="3290888"/>
            <a:ext cx="1446212" cy="336550"/>
          </a:xfrm>
          <a:prstGeom prst="rect">
            <a:avLst/>
          </a:prstGeom>
          <a:noFill/>
          <a:ln w="9525">
            <a:noFill/>
            <a:miter lim="800000"/>
            <a:headEnd/>
            <a:tailEnd/>
          </a:ln>
        </p:spPr>
        <p:txBody>
          <a:bodyPr wrap="none">
            <a:prstTxWarp prst="textNoShape">
              <a:avLst/>
            </a:prstTxWarp>
            <a:spAutoFit/>
          </a:bodyPr>
          <a:lstStyle/>
          <a:p>
            <a:pPr eaLnBrk="1" hangingPunct="1"/>
            <a:r>
              <a:rPr lang="en-US" sz="1600" b="0" i="1">
                <a:latin typeface="Arial" charset="0"/>
              </a:rPr>
              <a:t>f</a:t>
            </a:r>
            <a:r>
              <a:rPr lang="en-US" sz="1600" b="0" baseline="-25000">
                <a:latin typeface="Arial" charset="0"/>
              </a:rPr>
              <a:t>clock</a:t>
            </a:r>
            <a:r>
              <a:rPr lang="en-US" sz="1600" b="0">
                <a:latin typeface="Arial" charset="0"/>
              </a:rPr>
              <a:t> = 10Gb/s</a:t>
            </a:r>
          </a:p>
        </p:txBody>
      </p:sp>
      <p:graphicFrame>
        <p:nvGraphicFramePr>
          <p:cNvPr id="12" name="Content Placeholder 7"/>
          <p:cNvGraphicFramePr>
            <a:graphicFrameLocks noGrp="1"/>
          </p:cNvGraphicFramePr>
          <p:nvPr>
            <p:ph idx="1"/>
          </p:nvPr>
        </p:nvGraphicFramePr>
        <p:xfrm>
          <a:off x="4514850" y="1874838"/>
          <a:ext cx="4199464" cy="3484880"/>
        </p:xfrm>
        <a:graphic>
          <a:graphicData uri="http://schemas.openxmlformats.org/drawingml/2006/table">
            <a:tbl>
              <a:tblPr firstRow="1" bandRow="1">
                <a:tableStyleId>{E8034E78-7F5D-4C2E-B375-FC64B27BC917}</a:tableStyleId>
              </a:tblPr>
              <a:tblGrid>
                <a:gridCol w="1737707"/>
                <a:gridCol w="2461757"/>
              </a:tblGrid>
              <a:tr h="370840">
                <a:tc>
                  <a:txBody>
                    <a:bodyPr/>
                    <a:lstStyle/>
                    <a:p>
                      <a:endParaRPr lang="en-US" sz="1400" dirty="0"/>
                    </a:p>
                  </a:txBody>
                  <a:tcPr/>
                </a:tc>
                <a:tc>
                  <a:txBody>
                    <a:bodyPr/>
                    <a:lstStyle/>
                    <a:p>
                      <a:r>
                        <a:rPr lang="en-US" sz="1400" dirty="0" smtClean="0"/>
                        <a:t>Source</a:t>
                      </a:r>
                      <a:r>
                        <a:rPr lang="en-US" sz="1400" baseline="0" dirty="0" smtClean="0"/>
                        <a:t> </a:t>
                      </a:r>
                      <a:r>
                        <a:rPr lang="en-US" sz="1400" dirty="0" smtClean="0"/>
                        <a:t>Power</a:t>
                      </a:r>
                      <a:r>
                        <a:rPr lang="en-US" sz="1400" baseline="0" dirty="0" smtClean="0"/>
                        <a:t> Budget </a:t>
                      </a:r>
                      <a:endParaRPr lang="en-US" sz="1400" dirty="0"/>
                    </a:p>
                  </a:txBody>
                  <a:tcPr/>
                </a:tc>
              </a:tr>
              <a:tr h="370840">
                <a:tc>
                  <a:txBody>
                    <a:bodyPr/>
                    <a:lstStyle/>
                    <a:p>
                      <a:r>
                        <a:rPr lang="en-US" sz="1400" b="1" dirty="0" smtClean="0">
                          <a:solidFill>
                            <a:schemeClr val="tx1"/>
                          </a:solidFill>
                        </a:rPr>
                        <a:t>Electrical Power</a:t>
                      </a:r>
                      <a:endParaRPr lang="en-US" sz="1400" b="1" dirty="0">
                        <a:solidFill>
                          <a:schemeClr val="tx1"/>
                        </a:solidFill>
                      </a:endParaRPr>
                    </a:p>
                  </a:txBody>
                  <a:tcPr/>
                </a:tc>
                <a:tc>
                  <a:txBody>
                    <a:bodyPr/>
                    <a:lstStyle/>
                    <a:p>
                      <a:r>
                        <a:rPr lang="en-US" sz="1400" b="1" dirty="0" smtClean="0">
                          <a:solidFill>
                            <a:schemeClr val="tx1"/>
                          </a:solidFill>
                        </a:rPr>
                        <a:t>2mW</a:t>
                      </a:r>
                      <a:endParaRPr lang="en-US" sz="1400" b="1" dirty="0">
                        <a:solidFill>
                          <a:schemeClr val="tx1"/>
                        </a:solidFill>
                      </a:endParaRPr>
                    </a:p>
                  </a:txBody>
                  <a:tcPr/>
                </a:tc>
              </a:tr>
              <a:tr h="370840">
                <a:tc>
                  <a:txBody>
                    <a:bodyPr/>
                    <a:lstStyle/>
                    <a:p>
                      <a:r>
                        <a:rPr lang="en-US" sz="1400" b="1" baseline="0" dirty="0" smtClean="0">
                          <a:solidFill>
                            <a:schemeClr val="tx1"/>
                          </a:solidFill>
                        </a:rPr>
                        <a:t>Optical Power</a:t>
                      </a:r>
                      <a:endParaRPr lang="en-US" sz="1400" b="1" dirty="0">
                        <a:solidFill>
                          <a:schemeClr val="tx1"/>
                        </a:solidFill>
                      </a:endParaRPr>
                    </a:p>
                  </a:txBody>
                  <a:tcPr/>
                </a:tc>
                <a:tc>
                  <a:txBody>
                    <a:bodyPr/>
                    <a:lstStyle/>
                    <a:p>
                      <a:r>
                        <a:rPr lang="en-US" sz="1400" b="1" dirty="0" smtClean="0">
                          <a:solidFill>
                            <a:schemeClr val="tx1"/>
                          </a:solidFill>
                        </a:rPr>
                        <a:t>-10dBm (5% efficient)</a:t>
                      </a:r>
                      <a:endParaRPr lang="en-US" sz="1400" b="1" dirty="0">
                        <a:solidFill>
                          <a:schemeClr val="tx1"/>
                        </a:solidFill>
                      </a:endParaRPr>
                    </a:p>
                  </a:txBody>
                  <a:tcPr/>
                </a:tc>
              </a:tr>
              <a:tr h="370840">
                <a:tc>
                  <a:txBody>
                    <a:bodyPr/>
                    <a:lstStyle/>
                    <a:p>
                      <a:r>
                        <a:rPr lang="en-US" sz="1400" b="1" dirty="0" smtClean="0">
                          <a:solidFill>
                            <a:schemeClr val="tx1"/>
                          </a:solidFill>
                        </a:rPr>
                        <a:t>Comm.</a:t>
                      </a:r>
                      <a:r>
                        <a:rPr lang="en-US" sz="1400" b="1" baseline="0" dirty="0" smtClean="0">
                          <a:solidFill>
                            <a:schemeClr val="tx1"/>
                          </a:solidFill>
                        </a:rPr>
                        <a:t> Efficiency</a:t>
                      </a:r>
                      <a:endParaRPr lang="en-US" sz="1400" b="1" dirty="0">
                        <a:solidFill>
                          <a:schemeClr val="tx1"/>
                        </a:solidFill>
                      </a:endParaRPr>
                    </a:p>
                  </a:txBody>
                  <a:tcPr/>
                </a:tc>
                <a:tc>
                  <a:txBody>
                    <a:bodyPr/>
                    <a:lstStyle/>
                    <a:p>
                      <a:r>
                        <a:rPr lang="en-US" sz="1400" b="1" dirty="0" smtClean="0">
                          <a:solidFill>
                            <a:schemeClr val="tx1"/>
                          </a:solidFill>
                        </a:rPr>
                        <a:t>200fJ/bit (0.2mW/Gb/s)</a:t>
                      </a:r>
                      <a:endParaRPr lang="en-US" sz="1400" b="1" dirty="0">
                        <a:solidFill>
                          <a:schemeClr val="tx1"/>
                        </a:solidFill>
                      </a:endParaRPr>
                    </a:p>
                  </a:txBody>
                  <a:tcPr/>
                </a:tc>
              </a:tr>
              <a:tr h="370840">
                <a:tc>
                  <a:txBody>
                    <a:bodyPr/>
                    <a:lstStyle/>
                    <a:p>
                      <a:r>
                        <a:rPr lang="en-US" sz="1400" dirty="0" smtClean="0">
                          <a:solidFill>
                            <a:schemeClr val="tx1"/>
                          </a:solidFill>
                        </a:rPr>
                        <a:t>Fiber-to-Chip</a:t>
                      </a:r>
                      <a:r>
                        <a:rPr lang="en-US" sz="1400" baseline="0" dirty="0" smtClean="0">
                          <a:solidFill>
                            <a:schemeClr val="tx1"/>
                          </a:solidFill>
                        </a:rPr>
                        <a:t> Losses</a:t>
                      </a:r>
                      <a:endParaRPr lang="en-US" sz="1400" dirty="0">
                        <a:solidFill>
                          <a:schemeClr val="tx1"/>
                        </a:solidFill>
                      </a:endParaRPr>
                    </a:p>
                  </a:txBody>
                  <a:tcPr/>
                </a:tc>
                <a:tc>
                  <a:txBody>
                    <a:bodyPr/>
                    <a:lstStyle/>
                    <a:p>
                      <a:r>
                        <a:rPr lang="en-US" sz="1400" dirty="0" smtClean="0">
                          <a:solidFill>
                            <a:schemeClr val="tx1"/>
                          </a:solidFill>
                        </a:rPr>
                        <a:t>-3dB (1dB/connection)</a:t>
                      </a:r>
                      <a:endParaRPr lang="en-US" sz="1400" dirty="0">
                        <a:solidFill>
                          <a:schemeClr val="tx1"/>
                        </a:solidFill>
                      </a:endParaRPr>
                    </a:p>
                  </a:txBody>
                  <a:tcPr/>
                </a:tc>
              </a:tr>
              <a:tr h="370840">
                <a:tc>
                  <a:txBody>
                    <a:bodyPr/>
                    <a:lstStyle/>
                    <a:p>
                      <a:r>
                        <a:rPr lang="en-US" sz="1400" dirty="0" smtClean="0">
                          <a:solidFill>
                            <a:schemeClr val="tx1"/>
                          </a:solidFill>
                        </a:rPr>
                        <a:t>Filter Drop Losses</a:t>
                      </a:r>
                      <a:endParaRPr lang="en-US" sz="1400" dirty="0">
                        <a:solidFill>
                          <a:schemeClr val="tx1"/>
                        </a:solidFill>
                      </a:endParaRPr>
                    </a:p>
                  </a:txBody>
                  <a:tcPr/>
                </a:tc>
                <a:tc>
                  <a:txBody>
                    <a:bodyPr/>
                    <a:lstStyle/>
                    <a:p>
                      <a:r>
                        <a:rPr lang="en-US" sz="1400" dirty="0" smtClean="0">
                          <a:solidFill>
                            <a:schemeClr val="tx1"/>
                          </a:solidFill>
                        </a:rPr>
                        <a:t>-3dB</a:t>
                      </a:r>
                      <a:r>
                        <a:rPr lang="en-US" sz="1400" baseline="0" dirty="0" smtClean="0">
                          <a:solidFill>
                            <a:schemeClr val="tx1"/>
                          </a:solidFill>
                        </a:rPr>
                        <a:t> (1dB/Drop)</a:t>
                      </a:r>
                      <a:endParaRPr lang="en-US" sz="1400" dirty="0">
                        <a:solidFill>
                          <a:schemeClr val="tx1"/>
                        </a:solidFill>
                      </a:endParaRPr>
                    </a:p>
                  </a:txBody>
                  <a:tcPr/>
                </a:tc>
              </a:tr>
              <a:tr h="370840">
                <a:tc>
                  <a:txBody>
                    <a:bodyPr/>
                    <a:lstStyle/>
                    <a:p>
                      <a:r>
                        <a:rPr lang="en-US" sz="1400" dirty="0" smtClean="0">
                          <a:solidFill>
                            <a:schemeClr val="tx1"/>
                          </a:solidFill>
                        </a:rPr>
                        <a:t>Filter Thru Losses</a:t>
                      </a:r>
                      <a:endParaRPr lang="en-US" sz="1400" dirty="0">
                        <a:solidFill>
                          <a:schemeClr val="tx1"/>
                        </a:solidFill>
                      </a:endParaRPr>
                    </a:p>
                  </a:txBody>
                  <a:tcPr/>
                </a:tc>
                <a:tc>
                  <a:txBody>
                    <a:bodyPr/>
                    <a:lstStyle/>
                    <a:p>
                      <a:r>
                        <a:rPr lang="en-US" sz="1400" dirty="0" smtClean="0">
                          <a:solidFill>
                            <a:schemeClr val="tx1"/>
                          </a:solidFill>
                        </a:rPr>
                        <a:t>-4dB (0.1dB/Thru)</a:t>
                      </a:r>
                      <a:endParaRPr lang="en-US" sz="1400" dirty="0">
                        <a:solidFill>
                          <a:schemeClr val="tx1"/>
                        </a:solidFill>
                      </a:endParaRPr>
                    </a:p>
                  </a:txBody>
                  <a:tcPr/>
                </a:tc>
              </a:tr>
              <a:tr h="370840">
                <a:tc>
                  <a:txBody>
                    <a:bodyPr/>
                    <a:lstStyle/>
                    <a:p>
                      <a:r>
                        <a:rPr lang="en-US" sz="1400" dirty="0" smtClean="0">
                          <a:solidFill>
                            <a:schemeClr val="tx1"/>
                          </a:solidFill>
                        </a:rPr>
                        <a:t>Modulator Losses</a:t>
                      </a:r>
                      <a:endParaRPr lang="en-US" sz="1400" dirty="0">
                        <a:solidFill>
                          <a:schemeClr val="tx1"/>
                        </a:solidFill>
                      </a:endParaRPr>
                    </a:p>
                  </a:txBody>
                  <a:tcPr/>
                </a:tc>
                <a:tc>
                  <a:txBody>
                    <a:bodyPr/>
                    <a:lstStyle/>
                    <a:p>
                      <a:r>
                        <a:rPr lang="en-US" sz="1400" dirty="0" smtClean="0">
                          <a:solidFill>
                            <a:schemeClr val="tx1"/>
                          </a:solidFill>
                        </a:rPr>
                        <a:t>-4dB (3dB Mod./</a:t>
                      </a:r>
                      <a:r>
                        <a:rPr lang="en-US" sz="1400" baseline="0" dirty="0" smtClean="0">
                          <a:solidFill>
                            <a:schemeClr val="tx1"/>
                          </a:solidFill>
                        </a:rPr>
                        <a:t>1dB Loss)</a:t>
                      </a:r>
                    </a:p>
                  </a:txBody>
                  <a:tcPr/>
                </a:tc>
              </a:tr>
              <a:tr h="370840">
                <a:tc>
                  <a:txBody>
                    <a:bodyPr/>
                    <a:lstStyle/>
                    <a:p>
                      <a:r>
                        <a:rPr lang="en-US" sz="1400" b="1" dirty="0" smtClean="0">
                          <a:solidFill>
                            <a:schemeClr val="tx1"/>
                          </a:solidFill>
                        </a:rPr>
                        <a:t>Power at Receiver</a:t>
                      </a:r>
                      <a:endParaRPr lang="en-US" sz="1400" b="1" dirty="0">
                        <a:solidFill>
                          <a:schemeClr val="tx1"/>
                        </a:solidFill>
                      </a:endParaRPr>
                    </a:p>
                  </a:txBody>
                  <a:tcPr/>
                </a:tc>
                <a:tc>
                  <a:txBody>
                    <a:bodyPr/>
                    <a:lstStyle/>
                    <a:p>
                      <a:r>
                        <a:rPr lang="en-US" sz="1400" b="1" baseline="0" dirty="0" smtClean="0">
                          <a:solidFill>
                            <a:schemeClr val="tx1"/>
                          </a:solidFill>
                        </a:rPr>
                        <a:t>-24dBm</a:t>
                      </a: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0"/>
          <p:cNvSpPr txBox="1">
            <a:spLocks noChangeArrowheads="1"/>
          </p:cNvSpPr>
          <p:nvPr/>
        </p:nvSpPr>
        <p:spPr bwMode="auto">
          <a:xfrm>
            <a:off x="0" y="136525"/>
            <a:ext cx="9144000" cy="685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smtClean="0">
                <a:solidFill>
                  <a:srgbClr val="000000"/>
                </a:solidFill>
                <a:latin typeface="+mj-lt"/>
                <a:ea typeface="ＭＳ Ｐゴシック" charset="-128"/>
                <a:cs typeface="ＭＳ Ｐゴシック" charset="-128"/>
              </a:rPr>
              <a:t>Summary</a:t>
            </a:r>
            <a:endParaRPr kumimoji="0" lang="en-US" sz="3600" b="1" i="0" u="none" strike="noStrike" kern="0" cap="none" spc="0" normalizeH="0" baseline="0" noProof="0" dirty="0">
              <a:ln>
                <a:noFill/>
              </a:ln>
              <a:solidFill>
                <a:srgbClr val="000000"/>
              </a:solidFill>
              <a:effectLst/>
              <a:uLnTx/>
              <a:uFillTx/>
              <a:latin typeface="+mj-lt"/>
              <a:ea typeface="ＭＳ Ｐゴシック" charset="-128"/>
              <a:cs typeface="ＭＳ Ｐゴシック" charset="-128"/>
            </a:endParaRPr>
          </a:p>
        </p:txBody>
      </p:sp>
      <p:sp>
        <p:nvSpPr>
          <p:cNvPr id="3" name="Rectangle 2"/>
          <p:cNvSpPr/>
          <p:nvPr/>
        </p:nvSpPr>
        <p:spPr>
          <a:xfrm>
            <a:off x="-63500" y="4160643"/>
            <a:ext cx="9144000" cy="2751522"/>
          </a:xfrm>
          <a:prstGeom prst="rect">
            <a:avLst/>
          </a:prstGeom>
        </p:spPr>
        <p:txBody>
          <a:bodyPr wrap="square">
            <a:spAutoFit/>
          </a:bodyPr>
          <a:lstStyle/>
          <a:p>
            <a:pPr>
              <a:spcBef>
                <a:spcPct val="20000"/>
              </a:spcBef>
              <a:buSzPct val="100000"/>
            </a:pPr>
            <a:endParaRPr lang="en-US" dirty="0" smtClean="0">
              <a:solidFill>
                <a:srgbClr val="000000"/>
              </a:solidFill>
              <a:latin typeface="Arial" charset="0"/>
            </a:endParaRPr>
          </a:p>
          <a:p>
            <a:pPr>
              <a:spcBef>
                <a:spcPct val="20000"/>
              </a:spcBef>
              <a:buSzPct val="100000"/>
              <a:buFont typeface="Wingdings" charset="2"/>
              <a:buChar char="q"/>
            </a:pPr>
            <a:r>
              <a:rPr lang="en-US" sz="2000" dirty="0" smtClean="0">
                <a:latin typeface="Arial" charset="0"/>
              </a:rPr>
              <a:t> Components Exist: </a:t>
            </a:r>
            <a:r>
              <a:rPr lang="en-US" sz="2000" b="0" dirty="0" smtClean="0">
                <a:latin typeface="Arial" charset="0"/>
              </a:rPr>
              <a:t>Filters, Modulators, Detectors, Thermal, etc..</a:t>
            </a:r>
          </a:p>
          <a:p>
            <a:pPr>
              <a:spcBef>
                <a:spcPct val="20000"/>
              </a:spcBef>
              <a:buSzPct val="100000"/>
              <a:buFont typeface="Wingdings" charset="2"/>
              <a:buChar char="q"/>
            </a:pPr>
            <a:r>
              <a:rPr lang="en-US" sz="2000" dirty="0" smtClean="0">
                <a:latin typeface="Arial" charset="0"/>
              </a:rPr>
              <a:t> Power: </a:t>
            </a:r>
            <a:r>
              <a:rPr lang="en-US" sz="2000" b="0" dirty="0" smtClean="0">
                <a:latin typeface="Arial" charset="0"/>
              </a:rPr>
              <a:t>Expect to get below 1pJ/bit, including electronics, or about 30X</a:t>
            </a:r>
          </a:p>
          <a:p>
            <a:pPr>
              <a:spcBef>
                <a:spcPct val="20000"/>
              </a:spcBef>
              <a:buSzPct val="100000"/>
              <a:buFont typeface="Wingdings" charset="2"/>
              <a:buChar char="q"/>
            </a:pPr>
            <a:r>
              <a:rPr lang="en-US" sz="2000" b="0" dirty="0" smtClean="0">
                <a:latin typeface="Arial" charset="0"/>
              </a:rPr>
              <a:t> </a:t>
            </a:r>
            <a:r>
              <a:rPr lang="en-US" sz="2000" dirty="0" smtClean="0">
                <a:latin typeface="Arial" charset="0"/>
              </a:rPr>
              <a:t>Bandwidth</a:t>
            </a:r>
            <a:r>
              <a:rPr lang="en-US" sz="2000" b="0" dirty="0" smtClean="0">
                <a:latin typeface="Arial" charset="0"/>
              </a:rPr>
              <a:t>: 100X increase in BW density, 100, 10Gb/s channels</a:t>
            </a:r>
          </a:p>
          <a:p>
            <a:pPr>
              <a:spcBef>
                <a:spcPct val="20000"/>
              </a:spcBef>
              <a:buSzPct val="100000"/>
              <a:buFont typeface="Wingdings" charset="2"/>
              <a:buChar char="q"/>
            </a:pPr>
            <a:r>
              <a:rPr lang="en-US" sz="2000" b="0" dirty="0" smtClean="0">
                <a:latin typeface="Arial" charset="0"/>
              </a:rPr>
              <a:t> </a:t>
            </a:r>
            <a:r>
              <a:rPr lang="en-US" sz="2000" dirty="0" smtClean="0">
                <a:latin typeface="Arial" charset="0"/>
              </a:rPr>
              <a:t>Example: </a:t>
            </a:r>
            <a:r>
              <a:rPr lang="en-US" sz="2000" b="0" dirty="0" smtClean="0">
                <a:latin typeface="Arial" charset="0"/>
              </a:rPr>
              <a:t>100Tb/s @1pJ/bit </a:t>
            </a:r>
            <a:r>
              <a:rPr lang="en-US" sz="2000" b="0" dirty="0" smtClean="0">
                <a:latin typeface="Wingdings"/>
                <a:ea typeface="Wingdings"/>
                <a:cs typeface="Wingdings"/>
              </a:rPr>
              <a:t></a:t>
            </a:r>
            <a:r>
              <a:rPr lang="en-US" sz="2000" b="0" dirty="0" smtClean="0">
                <a:latin typeface="+mn-lt"/>
                <a:ea typeface="Wingdings"/>
                <a:cs typeface="Wingdings"/>
              </a:rPr>
              <a:t> 100W, require 100-fibers</a:t>
            </a:r>
          </a:p>
          <a:p>
            <a:pPr>
              <a:spcBef>
                <a:spcPct val="20000"/>
              </a:spcBef>
              <a:buSzPct val="100000"/>
              <a:buFont typeface="Wingdings" charset="2"/>
              <a:buChar char="q"/>
            </a:pPr>
            <a:r>
              <a:rPr lang="en-US" sz="2000" b="0" dirty="0" smtClean="0">
                <a:latin typeface="+mn-lt"/>
                <a:ea typeface="Wingdings"/>
                <a:cs typeface="Wingdings"/>
              </a:rPr>
              <a:t> </a:t>
            </a:r>
            <a:r>
              <a:rPr lang="en-US" sz="2000" dirty="0" smtClean="0">
                <a:latin typeface="+mn-lt"/>
                <a:ea typeface="Wingdings"/>
                <a:cs typeface="Wingdings"/>
              </a:rPr>
              <a:t>Side Benefits: </a:t>
            </a:r>
            <a:r>
              <a:rPr lang="en-US" sz="2000" b="0" dirty="0" smtClean="0">
                <a:latin typeface="+mn-lt"/>
                <a:ea typeface="Wingdings"/>
                <a:cs typeface="Wingdings"/>
              </a:rPr>
              <a:t>Reduced thermal conductance, EMI, packaging . . . </a:t>
            </a:r>
            <a:endParaRPr lang="en-US" sz="2000" b="0" dirty="0" smtClean="0">
              <a:latin typeface="Arial" charset="0"/>
            </a:endParaRPr>
          </a:p>
          <a:p>
            <a:pPr>
              <a:spcBef>
                <a:spcPct val="20000"/>
              </a:spcBef>
              <a:buSzPct val="100000"/>
              <a:buFont typeface="Wingdings" charset="2"/>
              <a:buChar char="q"/>
            </a:pPr>
            <a:r>
              <a:rPr lang="en-US" sz="2000" dirty="0" smtClean="0">
                <a:latin typeface="Arial" charset="0"/>
              </a:rPr>
              <a:t> Challenges</a:t>
            </a:r>
            <a:r>
              <a:rPr lang="en-US" sz="2000" dirty="0" smtClean="0">
                <a:latin typeface="Arial" charset="0"/>
              </a:rPr>
              <a:t>: </a:t>
            </a:r>
            <a:r>
              <a:rPr lang="en-US" sz="2000" b="0" dirty="0" smtClean="0">
                <a:latin typeface="Arial" charset="0"/>
              </a:rPr>
              <a:t>ROICs, SERDES, clock recovery, etc . . </a:t>
            </a:r>
            <a:r>
              <a:rPr lang="en-US" b="0" dirty="0" smtClean="0">
                <a:latin typeface="Arial" charset="0"/>
              </a:rPr>
              <a:t>.</a:t>
            </a:r>
            <a:endParaRPr lang="en-US" b="0" dirty="0" smtClean="0">
              <a:latin typeface="Arial" charset="0"/>
            </a:endParaRPr>
          </a:p>
        </p:txBody>
      </p:sp>
      <p:pic>
        <p:nvPicPr>
          <p:cNvPr id="6" name="Picture 6" descr="figpres0"/>
          <p:cNvPicPr>
            <a:picLocks noChangeAspect="1" noChangeArrowheads="1"/>
          </p:cNvPicPr>
          <p:nvPr/>
        </p:nvPicPr>
        <p:blipFill>
          <a:blip r:embed="rId2"/>
          <a:srcRect/>
          <a:stretch>
            <a:fillRect/>
          </a:stretch>
        </p:blipFill>
        <p:spPr bwMode="auto">
          <a:xfrm>
            <a:off x="50800" y="825500"/>
            <a:ext cx="7366784" cy="2235200"/>
          </a:xfrm>
          <a:prstGeom prst="rect">
            <a:avLst/>
          </a:prstGeom>
          <a:noFill/>
          <a:ln w="9525">
            <a:noFill/>
            <a:miter lim="800000"/>
            <a:headEnd/>
            <a:tailEnd/>
          </a:ln>
        </p:spPr>
      </p:pic>
      <p:pic>
        <p:nvPicPr>
          <p:cNvPr id="7" name="Picture 7" descr="figure_system"/>
          <p:cNvPicPr>
            <a:picLocks noChangeAspect="1" noChangeArrowheads="1"/>
          </p:cNvPicPr>
          <p:nvPr/>
        </p:nvPicPr>
        <p:blipFill>
          <a:blip r:embed="rId3"/>
          <a:srcRect/>
          <a:stretch>
            <a:fillRect/>
          </a:stretch>
        </p:blipFill>
        <p:spPr bwMode="auto">
          <a:xfrm>
            <a:off x="3809999" y="2362200"/>
            <a:ext cx="4948863" cy="2198499"/>
          </a:xfrm>
          <a:prstGeom prst="rect">
            <a:avLst/>
          </a:prstGeom>
          <a:noFill/>
          <a:ln w="9525">
            <a:noFill/>
            <a:miter lim="800000"/>
            <a:headEnd/>
            <a:tailEnd/>
          </a:ln>
        </p:spPr>
      </p:pic>
      <p:sp>
        <p:nvSpPr>
          <p:cNvPr id="8" name="TextBox 7"/>
          <p:cNvSpPr txBox="1"/>
          <p:nvPr/>
        </p:nvSpPr>
        <p:spPr>
          <a:xfrm>
            <a:off x="203200" y="3289300"/>
            <a:ext cx="3519413" cy="400110"/>
          </a:xfrm>
          <a:prstGeom prst="rect">
            <a:avLst/>
          </a:prstGeom>
          <a:noFill/>
        </p:spPr>
        <p:txBody>
          <a:bodyPr wrap="none" rtlCol="0">
            <a:spAutoFit/>
          </a:bodyPr>
          <a:lstStyle/>
          <a:p>
            <a:r>
              <a:rPr lang="en-US" sz="2000" dirty="0" smtClean="0">
                <a:latin typeface="Arial"/>
                <a:cs typeface="Arial"/>
              </a:rPr>
              <a:t>Connect to Microprocessor</a:t>
            </a:r>
            <a:endParaRPr lang="en-US" sz="2000" dirty="0">
              <a:latin typeface="Arial"/>
              <a:cs typeface="Arial"/>
            </a:endParaRPr>
          </a:p>
        </p:txBody>
      </p:sp>
      <p:cxnSp>
        <p:nvCxnSpPr>
          <p:cNvPr id="10" name="Straight Arrow Connector 9"/>
          <p:cNvCxnSpPr/>
          <p:nvPr/>
        </p:nvCxnSpPr>
        <p:spPr bwMode="auto">
          <a:xfrm>
            <a:off x="3302000" y="3086100"/>
            <a:ext cx="889000" cy="5715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ea typeface="ＭＳ Ｐゴシック" charset="-128"/>
                <a:cs typeface="ＭＳ Ｐゴシック" charset="-128"/>
              </a:rPr>
              <a:t>Acknowledgements</a:t>
            </a:r>
          </a:p>
        </p:txBody>
      </p:sp>
      <p:sp>
        <p:nvSpPr>
          <p:cNvPr id="87043" name="Rectangle 3"/>
          <p:cNvSpPr>
            <a:spLocks noGrp="1" noChangeArrowheads="1"/>
          </p:cNvSpPr>
          <p:nvPr>
            <p:ph type="body" idx="1"/>
          </p:nvPr>
        </p:nvSpPr>
        <p:spPr>
          <a:xfrm>
            <a:off x="365125" y="1509713"/>
            <a:ext cx="7772400" cy="4114800"/>
          </a:xfrm>
        </p:spPr>
        <p:txBody>
          <a:bodyPr/>
          <a:lstStyle/>
          <a:p>
            <a:pPr marL="0" indent="0"/>
            <a:r>
              <a:rPr lang="en-US">
                <a:ea typeface="ＭＳ Ｐゴシック" charset="-128"/>
                <a:cs typeface="ＭＳ Ｐゴシック" charset="-128"/>
              </a:rPr>
              <a:t>FDTD Code:</a:t>
            </a:r>
            <a:r>
              <a:rPr lang="en-US" b="0">
                <a:ea typeface="ＭＳ Ｐゴシック" charset="-128"/>
                <a:cs typeface="ＭＳ Ｐゴシック" charset="-128"/>
              </a:rPr>
              <a:t> Christina Manolatou</a:t>
            </a:r>
          </a:p>
          <a:p>
            <a:pPr marL="0" indent="0"/>
            <a:endParaRPr lang="en-US" b="0">
              <a:ea typeface="ＭＳ Ｐゴシック" charset="-128"/>
              <a:cs typeface="ＭＳ Ｐゴシック" charset="-128"/>
            </a:endParaRPr>
          </a:p>
          <a:p>
            <a:pPr marL="0" indent="0"/>
            <a:r>
              <a:rPr lang="en-US">
                <a:ea typeface="ＭＳ Ｐゴシック" charset="-128"/>
                <a:cs typeface="ＭＳ Ｐゴシック" charset="-128"/>
              </a:rPr>
              <a:t>Cylindrical Modesolver:</a:t>
            </a:r>
            <a:r>
              <a:rPr lang="en-US" b="0">
                <a:ea typeface="ＭＳ Ｐゴシック" charset="-128"/>
                <a:cs typeface="ＭＳ Ｐゴシック" charset="-128"/>
              </a:rPr>
              <a:t> Milos Popovic</a:t>
            </a:r>
          </a:p>
          <a:p>
            <a:pPr marL="0" indent="0"/>
            <a:endParaRPr lang="en-US" b="0">
              <a:ea typeface="ＭＳ Ｐゴシック" charset="-128"/>
              <a:cs typeface="ＭＳ Ｐゴシック" charset="-128"/>
            </a:endParaRPr>
          </a:p>
          <a:p>
            <a:pPr marL="0" indent="0"/>
            <a:r>
              <a:rPr lang="en-US">
                <a:ea typeface="ＭＳ Ｐゴシック" charset="-128"/>
                <a:cs typeface="ＭＳ Ｐゴシック" charset="-128"/>
              </a:rPr>
              <a:t>Funding:</a:t>
            </a:r>
            <a:r>
              <a:rPr lang="en-US" b="0">
                <a:ea typeface="ＭＳ Ｐゴシック" charset="-128"/>
                <a:cs typeface="ＭＳ Ｐゴシック" charset="-128"/>
              </a:rPr>
              <a:t> Sandia LDRD and DARPA MTO (M. Haney and J. Shah)</a:t>
            </a:r>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1762" y="1118483"/>
            <a:ext cx="8822391" cy="4523822"/>
          </a:xfrm>
          <a:prstGeom prst="rect">
            <a:avLst/>
          </a:prstGeom>
          <a:noFill/>
          <a:ln w="9525">
            <a:noFill/>
            <a:miter lim="800000"/>
            <a:headEnd/>
            <a:tailEnd/>
          </a:ln>
        </p:spPr>
      </p:pic>
      <p:sp>
        <p:nvSpPr>
          <p:cNvPr id="8" name="Rectangle 2"/>
          <p:cNvSpPr>
            <a:spLocks noGrp="1" noChangeArrowheads="1"/>
          </p:cNvSpPr>
          <p:nvPr>
            <p:ph type="title" idx="4294967295"/>
          </p:nvPr>
        </p:nvSpPr>
        <p:spPr>
          <a:xfrm>
            <a:off x="685800" y="136525"/>
            <a:ext cx="7772400" cy="685800"/>
          </a:xfrm>
          <a:noFill/>
        </p:spPr>
        <p:txBody>
          <a:bodyPr/>
          <a:lstStyle/>
          <a:p>
            <a:r>
              <a:rPr lang="en-US" sz="3600" dirty="0" smtClean="0">
                <a:ea typeface="ＭＳ Ｐゴシック" charset="-128"/>
                <a:cs typeface="ＭＳ Ｐゴシック" charset="-128"/>
              </a:rPr>
              <a:t>Why are Large </a:t>
            </a:r>
            <a:r>
              <a:rPr lang="en-US" sz="3600" dirty="0" err="1" smtClean="0">
                <a:ea typeface="ＭＳ Ｐゴシック" charset="-128"/>
                <a:cs typeface="ＭＳ Ｐゴシック" charset="-128"/>
              </a:rPr>
              <a:t>FPAs</a:t>
            </a:r>
            <a:r>
              <a:rPr lang="en-US" sz="3600" dirty="0" smtClean="0">
                <a:ea typeface="ＭＳ Ｐゴシック" charset="-128"/>
                <a:cs typeface="ＭＳ Ｐゴシック" charset="-128"/>
              </a:rPr>
              <a:t> Important</a:t>
            </a:r>
            <a:endParaRPr lang="en-US" sz="3600" dirty="0">
              <a:ea typeface="ＭＳ Ｐゴシック" charset="-128"/>
              <a:cs typeface="ＭＳ Ｐゴシック" charset="-128"/>
            </a:endParaRPr>
          </a:p>
        </p:txBody>
      </p:sp>
      <p:sp>
        <p:nvSpPr>
          <p:cNvPr id="4" name="TextBox 3"/>
          <p:cNvSpPr txBox="1"/>
          <p:nvPr/>
        </p:nvSpPr>
        <p:spPr>
          <a:xfrm>
            <a:off x="155745" y="6074699"/>
            <a:ext cx="5788764" cy="707886"/>
          </a:xfrm>
          <a:prstGeom prst="rect">
            <a:avLst/>
          </a:prstGeom>
          <a:noFill/>
        </p:spPr>
        <p:txBody>
          <a:bodyPr wrap="none" rtlCol="0">
            <a:spAutoFit/>
          </a:bodyPr>
          <a:lstStyle/>
          <a:p>
            <a:r>
              <a:rPr lang="en-US" sz="2000" dirty="0" smtClean="0">
                <a:latin typeface="+mn-lt"/>
              </a:rPr>
              <a:t>Wide Field of View </a:t>
            </a:r>
            <a:r>
              <a:rPr lang="en-US" sz="2000" dirty="0" err="1" smtClean="0">
                <a:latin typeface="Wingdings"/>
                <a:ea typeface="Wingdings"/>
                <a:cs typeface="Wingdings"/>
              </a:rPr>
              <a:t></a:t>
            </a:r>
            <a:r>
              <a:rPr lang="en-US" sz="2000" dirty="0" smtClean="0">
                <a:latin typeface="+mn-lt"/>
                <a:ea typeface="Wingdings"/>
                <a:cs typeface="Wingdings"/>
              </a:rPr>
              <a:t> Large Focal Plane Array</a:t>
            </a:r>
          </a:p>
          <a:p>
            <a:r>
              <a:rPr lang="en-US" sz="2000" dirty="0" smtClean="0">
                <a:latin typeface="+mn-lt"/>
                <a:ea typeface="Wingdings"/>
                <a:cs typeface="Wingdings"/>
              </a:rPr>
              <a:t>High Resolution </a:t>
            </a:r>
            <a:r>
              <a:rPr lang="en-US" sz="2000" dirty="0" err="1" smtClean="0">
                <a:latin typeface="Wingdings"/>
                <a:ea typeface="Wingdings"/>
                <a:cs typeface="Wingdings"/>
              </a:rPr>
              <a:t></a:t>
            </a:r>
            <a:r>
              <a:rPr lang="en-US" sz="2000" dirty="0" smtClean="0">
                <a:latin typeface="+mn-lt"/>
                <a:ea typeface="Wingdings"/>
                <a:cs typeface="Wingdings"/>
              </a:rPr>
              <a:t> High Pixel Density</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3600" dirty="0" smtClean="0">
                <a:ea typeface="ＭＳ Ｐゴシック" charset="-128"/>
                <a:cs typeface="ＭＳ Ｐゴシック" charset="-128"/>
              </a:rPr>
              <a:t>Detectors: Germanium on Silicon</a:t>
            </a:r>
          </a:p>
        </p:txBody>
      </p:sp>
      <p:sp>
        <p:nvSpPr>
          <p:cNvPr id="3" name="Content Placeholder 2"/>
          <p:cNvSpPr>
            <a:spLocks noGrp="1"/>
          </p:cNvSpPr>
          <p:nvPr>
            <p:ph idx="1"/>
          </p:nvPr>
        </p:nvSpPr>
        <p:spPr>
          <a:xfrm>
            <a:off x="0" y="3640138"/>
            <a:ext cx="8890000" cy="2063750"/>
          </a:xfrm>
        </p:spPr>
        <p:txBody>
          <a:bodyPr/>
          <a:lstStyle/>
          <a:p>
            <a:pPr>
              <a:defRPr/>
            </a:pPr>
            <a:r>
              <a:rPr lang="en-US" dirty="0" smtClean="0"/>
              <a:t>Germanium can be grown </a:t>
            </a:r>
            <a:r>
              <a:rPr lang="en-US" dirty="0" err="1" smtClean="0"/>
              <a:t>epitaxially</a:t>
            </a:r>
            <a:r>
              <a:rPr lang="en-US" dirty="0" smtClean="0"/>
              <a:t> on silicon with excellent results</a:t>
            </a:r>
          </a:p>
          <a:p>
            <a:pPr marL="457200" indent="-457200">
              <a:buFont typeface="Arial"/>
              <a:buChar char="•"/>
              <a:defRPr/>
            </a:pPr>
            <a:r>
              <a:rPr lang="en-US" b="0" dirty="0" smtClean="0"/>
              <a:t>Low dark currents (&lt;1nA @1V)</a:t>
            </a:r>
          </a:p>
          <a:p>
            <a:pPr marL="457200" indent="-457200">
              <a:buFont typeface="Arial"/>
              <a:buChar char="•"/>
              <a:defRPr/>
            </a:pPr>
            <a:r>
              <a:rPr lang="en-US" b="0" dirty="0" smtClean="0"/>
              <a:t>High bandwidths (&gt;30GHz reported)</a:t>
            </a:r>
          </a:p>
          <a:p>
            <a:pPr marL="457200" indent="-457200">
              <a:buFont typeface="Arial"/>
              <a:buChar char="•"/>
              <a:defRPr/>
            </a:pPr>
            <a:r>
              <a:rPr lang="en-US" b="0" dirty="0" smtClean="0"/>
              <a:t>Fabricated in production epitaxial tools</a:t>
            </a:r>
          </a:p>
          <a:p>
            <a:pPr marL="457200" indent="-457200">
              <a:buFont typeface="Arial"/>
              <a:buChar char="•"/>
              <a:defRPr/>
            </a:pPr>
            <a:r>
              <a:rPr lang="en-US" b="0" dirty="0" smtClean="0"/>
              <a:t>Many groups including, Intel, BAE, MIT, Cornell, </a:t>
            </a:r>
            <a:r>
              <a:rPr lang="en-US" b="0" dirty="0" err="1" smtClean="0"/>
              <a:t>Luxtera</a:t>
            </a:r>
            <a:r>
              <a:rPr lang="en-US" b="0" dirty="0" smtClean="0"/>
              <a:t>, etc. have demonstrated impressive results with </a:t>
            </a:r>
            <a:r>
              <a:rPr lang="en-US" b="0" dirty="0" err="1" smtClean="0"/>
              <a:t>Ge</a:t>
            </a:r>
            <a:r>
              <a:rPr lang="en-US" b="0" dirty="0" smtClean="0"/>
              <a:t>-on-Si detectors</a:t>
            </a:r>
            <a:endParaRPr lang="en-US" b="0" dirty="0"/>
          </a:p>
        </p:txBody>
      </p:sp>
      <p:pic>
        <p:nvPicPr>
          <p:cNvPr id="52228" name="Picture 3" descr="Picture 15.png"/>
          <p:cNvPicPr>
            <a:picLocks noChangeAspect="1"/>
          </p:cNvPicPr>
          <p:nvPr/>
        </p:nvPicPr>
        <p:blipFill>
          <a:blip r:embed="rId2"/>
          <a:srcRect/>
          <a:stretch>
            <a:fillRect/>
          </a:stretch>
        </p:blipFill>
        <p:spPr bwMode="auto">
          <a:xfrm>
            <a:off x="42863" y="1166813"/>
            <a:ext cx="4881562" cy="2362200"/>
          </a:xfrm>
          <a:prstGeom prst="rect">
            <a:avLst/>
          </a:prstGeom>
          <a:noFill/>
          <a:ln w="9525">
            <a:noFill/>
            <a:miter lim="800000"/>
            <a:headEnd/>
            <a:tailEnd/>
          </a:ln>
        </p:spPr>
      </p:pic>
      <p:pic>
        <p:nvPicPr>
          <p:cNvPr id="52229" name="Picture 12" descr="AA4583 N1-12297 Centre Trench 1_q002 + M"/>
          <p:cNvPicPr>
            <a:picLocks noChangeAspect="1" noChangeArrowheads="1"/>
          </p:cNvPicPr>
          <p:nvPr/>
        </p:nvPicPr>
        <p:blipFill>
          <a:blip r:embed="rId3"/>
          <a:srcRect/>
          <a:stretch>
            <a:fillRect/>
          </a:stretch>
        </p:blipFill>
        <p:spPr bwMode="auto">
          <a:xfrm>
            <a:off x="5516563" y="966788"/>
            <a:ext cx="2984500" cy="242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136525"/>
            <a:ext cx="9144000" cy="685800"/>
          </a:xfrm>
        </p:spPr>
        <p:txBody>
          <a:bodyPr/>
          <a:lstStyle/>
          <a:p>
            <a:r>
              <a:rPr lang="en-US" sz="3600" dirty="0" smtClean="0">
                <a:solidFill>
                  <a:schemeClr val="tx1"/>
                </a:solidFill>
              </a:rPr>
              <a:t>CMOS: </a:t>
            </a:r>
            <a:r>
              <a:rPr lang="en-US" sz="3600" dirty="0" err="1" smtClean="0">
                <a:solidFill>
                  <a:schemeClr val="tx1"/>
                </a:solidFill>
              </a:rPr>
              <a:t>Microdisk</a:t>
            </a:r>
            <a:r>
              <a:rPr lang="en-US" sz="3600" dirty="0" smtClean="0">
                <a:solidFill>
                  <a:schemeClr val="tx1"/>
                </a:solidFill>
              </a:rPr>
              <a:t> Modulator Driver</a:t>
            </a:r>
          </a:p>
        </p:txBody>
      </p:sp>
      <p:graphicFrame>
        <p:nvGraphicFramePr>
          <p:cNvPr id="1026" name="Object 4"/>
          <p:cNvGraphicFramePr>
            <a:graphicFrameLocks noChangeAspect="1"/>
          </p:cNvGraphicFramePr>
          <p:nvPr/>
        </p:nvGraphicFramePr>
        <p:xfrm>
          <a:off x="927100" y="1949450"/>
          <a:ext cx="6261100" cy="4841953"/>
        </p:xfrm>
        <a:graphic>
          <a:graphicData uri="http://schemas.openxmlformats.org/presentationml/2006/ole">
            <p:oleObj spid="_x0000_s390146" name="Acrobat Document" r:id="rId3" imgW="7542857" imgH="5830114" progId="AcroExch.Document.7">
              <p:embed/>
            </p:oleObj>
          </a:graphicData>
        </a:graphic>
      </p:graphicFrame>
      <p:sp>
        <p:nvSpPr>
          <p:cNvPr id="51" name="Oval 50"/>
          <p:cNvSpPr/>
          <p:nvPr/>
        </p:nvSpPr>
        <p:spPr>
          <a:xfrm>
            <a:off x="4292600" y="914400"/>
            <a:ext cx="1828800" cy="914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a:solidFill>
                <a:srgbClr val="FFFFFF"/>
              </a:solidFill>
              <a:latin typeface="Symbol" pitchFamily="18" charset="2"/>
            </a:endParaRPr>
          </a:p>
        </p:txBody>
      </p:sp>
      <p:sp>
        <p:nvSpPr>
          <p:cNvPr id="1030" name="Line 43"/>
          <p:cNvSpPr>
            <a:spLocks noChangeShapeType="1"/>
          </p:cNvSpPr>
          <p:nvPr/>
        </p:nvSpPr>
        <p:spPr bwMode="auto">
          <a:xfrm>
            <a:off x="2493963" y="1143000"/>
            <a:ext cx="777875" cy="0"/>
          </a:xfrm>
          <a:prstGeom prst="line">
            <a:avLst/>
          </a:prstGeom>
          <a:noFill/>
          <a:ln w="9525">
            <a:solidFill>
              <a:schemeClr val="tx1"/>
            </a:solidFill>
            <a:round/>
            <a:headEnd/>
            <a:tailEnd/>
          </a:ln>
        </p:spPr>
        <p:txBody>
          <a:bodyPr/>
          <a:lstStyle/>
          <a:p>
            <a:endParaRPr lang="en-US"/>
          </a:p>
        </p:txBody>
      </p:sp>
      <p:grpSp>
        <p:nvGrpSpPr>
          <p:cNvPr id="2" name="Group 50"/>
          <p:cNvGrpSpPr>
            <a:grpSpLocks/>
          </p:cNvGrpSpPr>
          <p:nvPr/>
        </p:nvGrpSpPr>
        <p:grpSpPr bwMode="auto">
          <a:xfrm>
            <a:off x="2951163" y="1143000"/>
            <a:ext cx="274637" cy="457200"/>
            <a:chOff x="1152" y="2736"/>
            <a:chExt cx="173" cy="288"/>
          </a:xfrm>
        </p:grpSpPr>
        <p:sp>
          <p:nvSpPr>
            <p:cNvPr id="1076" name="Line 44"/>
            <p:cNvSpPr>
              <a:spLocks noChangeShapeType="1"/>
            </p:cNvSpPr>
            <p:nvPr/>
          </p:nvSpPr>
          <p:spPr bwMode="auto">
            <a:xfrm>
              <a:off x="1152" y="2851"/>
              <a:ext cx="173" cy="0"/>
            </a:xfrm>
            <a:prstGeom prst="line">
              <a:avLst/>
            </a:prstGeom>
            <a:noFill/>
            <a:ln w="9525">
              <a:solidFill>
                <a:schemeClr val="tx1"/>
              </a:solidFill>
              <a:round/>
              <a:headEnd/>
              <a:tailEnd/>
            </a:ln>
          </p:spPr>
          <p:txBody>
            <a:bodyPr/>
            <a:lstStyle/>
            <a:p>
              <a:endParaRPr lang="en-US"/>
            </a:p>
          </p:txBody>
        </p:sp>
        <p:sp>
          <p:nvSpPr>
            <p:cNvPr id="1077" name="Line 45"/>
            <p:cNvSpPr>
              <a:spLocks noChangeShapeType="1"/>
            </p:cNvSpPr>
            <p:nvPr/>
          </p:nvSpPr>
          <p:spPr bwMode="auto">
            <a:xfrm>
              <a:off x="1152" y="2909"/>
              <a:ext cx="173" cy="0"/>
            </a:xfrm>
            <a:prstGeom prst="line">
              <a:avLst/>
            </a:prstGeom>
            <a:noFill/>
            <a:ln w="9525">
              <a:solidFill>
                <a:schemeClr val="tx1"/>
              </a:solidFill>
              <a:round/>
              <a:headEnd/>
              <a:tailEnd/>
            </a:ln>
          </p:spPr>
          <p:txBody>
            <a:bodyPr/>
            <a:lstStyle/>
            <a:p>
              <a:endParaRPr lang="en-US"/>
            </a:p>
          </p:txBody>
        </p:sp>
        <p:sp>
          <p:nvSpPr>
            <p:cNvPr id="1078" name="Line 46"/>
            <p:cNvSpPr>
              <a:spLocks noChangeShapeType="1"/>
            </p:cNvSpPr>
            <p:nvPr/>
          </p:nvSpPr>
          <p:spPr bwMode="auto">
            <a:xfrm flipH="1" flipV="1">
              <a:off x="1238" y="2909"/>
              <a:ext cx="0" cy="115"/>
            </a:xfrm>
            <a:prstGeom prst="line">
              <a:avLst/>
            </a:prstGeom>
            <a:noFill/>
            <a:ln w="9525">
              <a:solidFill>
                <a:schemeClr val="tx1"/>
              </a:solidFill>
              <a:round/>
              <a:headEnd/>
              <a:tailEnd/>
            </a:ln>
          </p:spPr>
          <p:txBody>
            <a:bodyPr/>
            <a:lstStyle/>
            <a:p>
              <a:endParaRPr lang="en-US"/>
            </a:p>
          </p:txBody>
        </p:sp>
        <p:sp>
          <p:nvSpPr>
            <p:cNvPr id="1079" name="Line 47"/>
            <p:cNvSpPr>
              <a:spLocks noChangeShapeType="1"/>
            </p:cNvSpPr>
            <p:nvPr/>
          </p:nvSpPr>
          <p:spPr bwMode="auto">
            <a:xfrm flipH="1" flipV="1">
              <a:off x="1238" y="2736"/>
              <a:ext cx="0" cy="115"/>
            </a:xfrm>
            <a:prstGeom prst="line">
              <a:avLst/>
            </a:prstGeom>
            <a:noFill/>
            <a:ln w="9525">
              <a:solidFill>
                <a:schemeClr val="tx1"/>
              </a:solidFill>
              <a:round/>
              <a:headEnd/>
              <a:tailEnd/>
            </a:ln>
          </p:spPr>
          <p:txBody>
            <a:bodyPr/>
            <a:lstStyle/>
            <a:p>
              <a:endParaRPr lang="en-US"/>
            </a:p>
          </p:txBody>
        </p:sp>
      </p:grpSp>
      <p:sp>
        <p:nvSpPr>
          <p:cNvPr id="1032" name="Freeform 49"/>
          <p:cNvSpPr>
            <a:spLocks/>
          </p:cNvSpPr>
          <p:nvPr/>
        </p:nvSpPr>
        <p:spPr bwMode="auto">
          <a:xfrm>
            <a:off x="3271838" y="960438"/>
            <a:ext cx="457200" cy="296862"/>
          </a:xfrm>
          <a:custGeom>
            <a:avLst/>
            <a:gdLst>
              <a:gd name="T0" fmla="*/ 0 w 317"/>
              <a:gd name="T1" fmla="*/ 297887212 h 172"/>
              <a:gd name="T2" fmla="*/ 178892096 w 317"/>
              <a:gd name="T3" fmla="*/ 297887212 h 172"/>
              <a:gd name="T4" fmla="*/ 178892096 w 317"/>
              <a:gd name="T5" fmla="*/ 384275749 h 172"/>
              <a:gd name="T6" fmla="*/ 239216557 w 317"/>
              <a:gd name="T7" fmla="*/ 470662668 h 172"/>
              <a:gd name="T8" fmla="*/ 359865389 w 317"/>
              <a:gd name="T9" fmla="*/ 470662668 h 172"/>
              <a:gd name="T10" fmla="*/ 420189895 w 317"/>
              <a:gd name="T11" fmla="*/ 211500346 h 172"/>
              <a:gd name="T12" fmla="*/ 420189895 w 317"/>
              <a:gd name="T13" fmla="*/ 41703932 h 172"/>
              <a:gd name="T14" fmla="*/ 299540973 w 317"/>
              <a:gd name="T15" fmla="*/ 41703932 h 172"/>
              <a:gd name="T16" fmla="*/ 299540973 w 317"/>
              <a:gd name="T17" fmla="*/ 297887212 h 172"/>
              <a:gd name="T18" fmla="*/ 359865389 w 317"/>
              <a:gd name="T19" fmla="*/ 384275749 h 172"/>
              <a:gd name="T20" fmla="*/ 478433114 w 317"/>
              <a:gd name="T21" fmla="*/ 470662668 h 172"/>
              <a:gd name="T22" fmla="*/ 538757530 w 317"/>
              <a:gd name="T23" fmla="*/ 384275749 h 172"/>
              <a:gd name="T24" fmla="*/ 599081946 w 317"/>
              <a:gd name="T25" fmla="*/ 297887212 h 172"/>
              <a:gd name="T26" fmla="*/ 659406362 w 317"/>
              <a:gd name="T27" fmla="*/ 297887212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7"/>
              <a:gd name="T43" fmla="*/ 0 h 172"/>
              <a:gd name="T44" fmla="*/ 317 w 317"/>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7" h="172">
                <a:moveTo>
                  <a:pt x="0" y="100"/>
                </a:moveTo>
                <a:cubicBezTo>
                  <a:pt x="36" y="97"/>
                  <a:pt x="72" y="95"/>
                  <a:pt x="86" y="100"/>
                </a:cubicBezTo>
                <a:cubicBezTo>
                  <a:pt x="100" y="105"/>
                  <a:pt x="81" y="119"/>
                  <a:pt x="86" y="129"/>
                </a:cubicBezTo>
                <a:cubicBezTo>
                  <a:pt x="91" y="139"/>
                  <a:pt x="101" y="153"/>
                  <a:pt x="115" y="158"/>
                </a:cubicBezTo>
                <a:cubicBezTo>
                  <a:pt x="129" y="163"/>
                  <a:pt x="159" y="172"/>
                  <a:pt x="173" y="158"/>
                </a:cubicBezTo>
                <a:cubicBezTo>
                  <a:pt x="187" y="144"/>
                  <a:pt x="197" y="95"/>
                  <a:pt x="202" y="71"/>
                </a:cubicBezTo>
                <a:cubicBezTo>
                  <a:pt x="207" y="47"/>
                  <a:pt x="212" y="23"/>
                  <a:pt x="202" y="14"/>
                </a:cubicBezTo>
                <a:cubicBezTo>
                  <a:pt x="192" y="5"/>
                  <a:pt x="154" y="0"/>
                  <a:pt x="144" y="14"/>
                </a:cubicBezTo>
                <a:cubicBezTo>
                  <a:pt x="134" y="28"/>
                  <a:pt x="139" y="81"/>
                  <a:pt x="144" y="100"/>
                </a:cubicBezTo>
                <a:cubicBezTo>
                  <a:pt x="149" y="119"/>
                  <a:pt x="159" y="119"/>
                  <a:pt x="173" y="129"/>
                </a:cubicBezTo>
                <a:cubicBezTo>
                  <a:pt x="187" y="139"/>
                  <a:pt x="216" y="158"/>
                  <a:pt x="230" y="158"/>
                </a:cubicBezTo>
                <a:cubicBezTo>
                  <a:pt x="244" y="158"/>
                  <a:pt x="249" y="139"/>
                  <a:pt x="259" y="129"/>
                </a:cubicBezTo>
                <a:cubicBezTo>
                  <a:pt x="269" y="119"/>
                  <a:pt x="278" y="105"/>
                  <a:pt x="288" y="100"/>
                </a:cubicBezTo>
                <a:cubicBezTo>
                  <a:pt x="298" y="95"/>
                  <a:pt x="307" y="97"/>
                  <a:pt x="317" y="100"/>
                </a:cubicBezTo>
              </a:path>
            </a:pathLst>
          </a:custGeom>
          <a:noFill/>
          <a:ln w="9525">
            <a:solidFill>
              <a:schemeClr val="tx1"/>
            </a:solidFill>
            <a:round/>
            <a:headEnd/>
            <a:tailEnd/>
          </a:ln>
        </p:spPr>
        <p:txBody>
          <a:bodyPr/>
          <a:lstStyle/>
          <a:p>
            <a:pPr eaLnBrk="1" hangingPunct="1"/>
            <a:endParaRPr lang="en-US" sz="1800" b="0">
              <a:latin typeface="Symbol" pitchFamily="18" charset="2"/>
            </a:endParaRPr>
          </a:p>
        </p:txBody>
      </p:sp>
      <p:grpSp>
        <p:nvGrpSpPr>
          <p:cNvPr id="3" name="Group 51"/>
          <p:cNvGrpSpPr>
            <a:grpSpLocks/>
          </p:cNvGrpSpPr>
          <p:nvPr/>
        </p:nvGrpSpPr>
        <p:grpSpPr bwMode="auto">
          <a:xfrm>
            <a:off x="3729038" y="1143000"/>
            <a:ext cx="274637" cy="457200"/>
            <a:chOff x="1152" y="2736"/>
            <a:chExt cx="173" cy="288"/>
          </a:xfrm>
        </p:grpSpPr>
        <p:sp>
          <p:nvSpPr>
            <p:cNvPr id="1072" name="Line 52"/>
            <p:cNvSpPr>
              <a:spLocks noChangeShapeType="1"/>
            </p:cNvSpPr>
            <p:nvPr/>
          </p:nvSpPr>
          <p:spPr bwMode="auto">
            <a:xfrm>
              <a:off x="1152" y="2851"/>
              <a:ext cx="173" cy="0"/>
            </a:xfrm>
            <a:prstGeom prst="line">
              <a:avLst/>
            </a:prstGeom>
            <a:noFill/>
            <a:ln w="9525">
              <a:solidFill>
                <a:schemeClr val="tx1"/>
              </a:solidFill>
              <a:round/>
              <a:headEnd/>
              <a:tailEnd/>
            </a:ln>
          </p:spPr>
          <p:txBody>
            <a:bodyPr/>
            <a:lstStyle/>
            <a:p>
              <a:endParaRPr lang="en-US"/>
            </a:p>
          </p:txBody>
        </p:sp>
        <p:sp>
          <p:nvSpPr>
            <p:cNvPr id="1073" name="Line 53"/>
            <p:cNvSpPr>
              <a:spLocks noChangeShapeType="1"/>
            </p:cNvSpPr>
            <p:nvPr/>
          </p:nvSpPr>
          <p:spPr bwMode="auto">
            <a:xfrm>
              <a:off x="1152" y="2909"/>
              <a:ext cx="173" cy="0"/>
            </a:xfrm>
            <a:prstGeom prst="line">
              <a:avLst/>
            </a:prstGeom>
            <a:noFill/>
            <a:ln w="9525">
              <a:solidFill>
                <a:schemeClr val="tx1"/>
              </a:solidFill>
              <a:round/>
              <a:headEnd/>
              <a:tailEnd/>
            </a:ln>
          </p:spPr>
          <p:txBody>
            <a:bodyPr/>
            <a:lstStyle/>
            <a:p>
              <a:endParaRPr lang="en-US"/>
            </a:p>
          </p:txBody>
        </p:sp>
        <p:sp>
          <p:nvSpPr>
            <p:cNvPr id="1074" name="Line 54"/>
            <p:cNvSpPr>
              <a:spLocks noChangeShapeType="1"/>
            </p:cNvSpPr>
            <p:nvPr/>
          </p:nvSpPr>
          <p:spPr bwMode="auto">
            <a:xfrm flipH="1" flipV="1">
              <a:off x="1238" y="2909"/>
              <a:ext cx="0" cy="115"/>
            </a:xfrm>
            <a:prstGeom prst="line">
              <a:avLst/>
            </a:prstGeom>
            <a:noFill/>
            <a:ln w="9525">
              <a:solidFill>
                <a:schemeClr val="tx1"/>
              </a:solidFill>
              <a:round/>
              <a:headEnd/>
              <a:tailEnd/>
            </a:ln>
          </p:spPr>
          <p:txBody>
            <a:bodyPr/>
            <a:lstStyle/>
            <a:p>
              <a:endParaRPr lang="en-US"/>
            </a:p>
          </p:txBody>
        </p:sp>
        <p:sp>
          <p:nvSpPr>
            <p:cNvPr id="1075" name="Line 55"/>
            <p:cNvSpPr>
              <a:spLocks noChangeShapeType="1"/>
            </p:cNvSpPr>
            <p:nvPr/>
          </p:nvSpPr>
          <p:spPr bwMode="auto">
            <a:xfrm flipH="1" flipV="1">
              <a:off x="1238" y="2736"/>
              <a:ext cx="0" cy="115"/>
            </a:xfrm>
            <a:prstGeom prst="line">
              <a:avLst/>
            </a:prstGeom>
            <a:noFill/>
            <a:ln w="9525">
              <a:solidFill>
                <a:schemeClr val="tx1"/>
              </a:solidFill>
              <a:round/>
              <a:headEnd/>
              <a:tailEnd/>
            </a:ln>
          </p:spPr>
          <p:txBody>
            <a:bodyPr/>
            <a:lstStyle/>
            <a:p>
              <a:endParaRPr lang="en-US"/>
            </a:p>
          </p:txBody>
        </p:sp>
      </p:grpSp>
      <p:sp>
        <p:nvSpPr>
          <p:cNvPr id="1034" name="Line 56"/>
          <p:cNvSpPr>
            <a:spLocks noChangeShapeType="1"/>
          </p:cNvSpPr>
          <p:nvPr/>
        </p:nvSpPr>
        <p:spPr bwMode="auto">
          <a:xfrm>
            <a:off x="3729038" y="1143000"/>
            <a:ext cx="868362" cy="0"/>
          </a:xfrm>
          <a:prstGeom prst="line">
            <a:avLst/>
          </a:prstGeom>
          <a:noFill/>
          <a:ln w="9525">
            <a:solidFill>
              <a:schemeClr val="tx1"/>
            </a:solidFill>
            <a:round/>
            <a:headEnd/>
            <a:tailEnd/>
          </a:ln>
        </p:spPr>
        <p:txBody>
          <a:bodyPr/>
          <a:lstStyle/>
          <a:p>
            <a:endParaRPr lang="en-US"/>
          </a:p>
        </p:txBody>
      </p:sp>
      <p:sp>
        <p:nvSpPr>
          <p:cNvPr id="1035" name="Line 57"/>
          <p:cNvSpPr>
            <a:spLocks noChangeShapeType="1"/>
          </p:cNvSpPr>
          <p:nvPr/>
        </p:nvSpPr>
        <p:spPr bwMode="auto">
          <a:xfrm flipV="1">
            <a:off x="4597400" y="914400"/>
            <a:ext cx="92075" cy="228600"/>
          </a:xfrm>
          <a:prstGeom prst="line">
            <a:avLst/>
          </a:prstGeom>
          <a:noFill/>
          <a:ln w="9525">
            <a:solidFill>
              <a:schemeClr val="tx1"/>
            </a:solidFill>
            <a:round/>
            <a:headEnd/>
            <a:tailEnd/>
          </a:ln>
        </p:spPr>
        <p:txBody>
          <a:bodyPr/>
          <a:lstStyle/>
          <a:p>
            <a:endParaRPr lang="en-US"/>
          </a:p>
        </p:txBody>
      </p:sp>
      <p:sp>
        <p:nvSpPr>
          <p:cNvPr id="1036" name="Line 58"/>
          <p:cNvSpPr>
            <a:spLocks noChangeShapeType="1"/>
          </p:cNvSpPr>
          <p:nvPr/>
        </p:nvSpPr>
        <p:spPr bwMode="auto">
          <a:xfrm>
            <a:off x="4689475" y="914400"/>
            <a:ext cx="136525" cy="457200"/>
          </a:xfrm>
          <a:prstGeom prst="line">
            <a:avLst/>
          </a:prstGeom>
          <a:noFill/>
          <a:ln w="9525">
            <a:solidFill>
              <a:schemeClr val="tx1"/>
            </a:solidFill>
            <a:round/>
            <a:headEnd/>
            <a:tailEnd/>
          </a:ln>
        </p:spPr>
        <p:txBody>
          <a:bodyPr/>
          <a:lstStyle/>
          <a:p>
            <a:endParaRPr lang="en-US"/>
          </a:p>
        </p:txBody>
      </p:sp>
      <p:sp>
        <p:nvSpPr>
          <p:cNvPr id="1037" name="Line 59"/>
          <p:cNvSpPr>
            <a:spLocks noChangeShapeType="1"/>
          </p:cNvSpPr>
          <p:nvPr/>
        </p:nvSpPr>
        <p:spPr bwMode="auto">
          <a:xfrm flipV="1">
            <a:off x="4826000" y="1143000"/>
            <a:ext cx="92075" cy="228600"/>
          </a:xfrm>
          <a:prstGeom prst="line">
            <a:avLst/>
          </a:prstGeom>
          <a:noFill/>
          <a:ln w="9525">
            <a:solidFill>
              <a:schemeClr val="tx1"/>
            </a:solidFill>
            <a:round/>
            <a:headEnd/>
            <a:tailEnd/>
          </a:ln>
        </p:spPr>
        <p:txBody>
          <a:bodyPr/>
          <a:lstStyle/>
          <a:p>
            <a:endParaRPr lang="en-US"/>
          </a:p>
        </p:txBody>
      </p:sp>
      <p:sp>
        <p:nvSpPr>
          <p:cNvPr id="1038" name="Line 60"/>
          <p:cNvSpPr>
            <a:spLocks noChangeShapeType="1"/>
          </p:cNvSpPr>
          <p:nvPr/>
        </p:nvSpPr>
        <p:spPr bwMode="auto">
          <a:xfrm>
            <a:off x="4918075" y="1143000"/>
            <a:ext cx="593725" cy="0"/>
          </a:xfrm>
          <a:prstGeom prst="line">
            <a:avLst/>
          </a:prstGeom>
          <a:noFill/>
          <a:ln w="9525">
            <a:solidFill>
              <a:schemeClr val="tx1"/>
            </a:solidFill>
            <a:round/>
            <a:headEnd/>
            <a:tailEnd/>
          </a:ln>
        </p:spPr>
        <p:txBody>
          <a:bodyPr/>
          <a:lstStyle/>
          <a:p>
            <a:endParaRPr lang="en-US"/>
          </a:p>
        </p:txBody>
      </p:sp>
      <p:grpSp>
        <p:nvGrpSpPr>
          <p:cNvPr id="4" name="Group 61"/>
          <p:cNvGrpSpPr>
            <a:grpSpLocks/>
          </p:cNvGrpSpPr>
          <p:nvPr/>
        </p:nvGrpSpPr>
        <p:grpSpPr bwMode="auto">
          <a:xfrm>
            <a:off x="5375275" y="1143000"/>
            <a:ext cx="274638" cy="457200"/>
            <a:chOff x="1152" y="2736"/>
            <a:chExt cx="173" cy="288"/>
          </a:xfrm>
        </p:grpSpPr>
        <p:sp>
          <p:nvSpPr>
            <p:cNvPr id="1068" name="Line 62"/>
            <p:cNvSpPr>
              <a:spLocks noChangeShapeType="1"/>
            </p:cNvSpPr>
            <p:nvPr/>
          </p:nvSpPr>
          <p:spPr bwMode="auto">
            <a:xfrm>
              <a:off x="1152" y="2851"/>
              <a:ext cx="173" cy="0"/>
            </a:xfrm>
            <a:prstGeom prst="line">
              <a:avLst/>
            </a:prstGeom>
            <a:noFill/>
            <a:ln w="9525">
              <a:solidFill>
                <a:schemeClr val="tx1"/>
              </a:solidFill>
              <a:round/>
              <a:headEnd/>
              <a:tailEnd/>
            </a:ln>
          </p:spPr>
          <p:txBody>
            <a:bodyPr/>
            <a:lstStyle/>
            <a:p>
              <a:endParaRPr lang="en-US"/>
            </a:p>
          </p:txBody>
        </p:sp>
        <p:sp>
          <p:nvSpPr>
            <p:cNvPr id="1069" name="Line 63"/>
            <p:cNvSpPr>
              <a:spLocks noChangeShapeType="1"/>
            </p:cNvSpPr>
            <p:nvPr/>
          </p:nvSpPr>
          <p:spPr bwMode="auto">
            <a:xfrm>
              <a:off x="1152" y="2909"/>
              <a:ext cx="173" cy="0"/>
            </a:xfrm>
            <a:prstGeom prst="line">
              <a:avLst/>
            </a:prstGeom>
            <a:noFill/>
            <a:ln w="9525">
              <a:solidFill>
                <a:schemeClr val="tx1"/>
              </a:solidFill>
              <a:round/>
              <a:headEnd/>
              <a:tailEnd/>
            </a:ln>
          </p:spPr>
          <p:txBody>
            <a:bodyPr/>
            <a:lstStyle/>
            <a:p>
              <a:endParaRPr lang="en-US"/>
            </a:p>
          </p:txBody>
        </p:sp>
        <p:sp>
          <p:nvSpPr>
            <p:cNvPr id="1070" name="Line 64"/>
            <p:cNvSpPr>
              <a:spLocks noChangeShapeType="1"/>
            </p:cNvSpPr>
            <p:nvPr/>
          </p:nvSpPr>
          <p:spPr bwMode="auto">
            <a:xfrm flipH="1" flipV="1">
              <a:off x="1238" y="2909"/>
              <a:ext cx="0" cy="115"/>
            </a:xfrm>
            <a:prstGeom prst="line">
              <a:avLst/>
            </a:prstGeom>
            <a:noFill/>
            <a:ln w="9525">
              <a:solidFill>
                <a:schemeClr val="tx1"/>
              </a:solidFill>
              <a:round/>
              <a:headEnd/>
              <a:tailEnd/>
            </a:ln>
          </p:spPr>
          <p:txBody>
            <a:bodyPr/>
            <a:lstStyle/>
            <a:p>
              <a:endParaRPr lang="en-US"/>
            </a:p>
          </p:txBody>
        </p:sp>
        <p:sp>
          <p:nvSpPr>
            <p:cNvPr id="1071" name="Line 65"/>
            <p:cNvSpPr>
              <a:spLocks noChangeShapeType="1"/>
            </p:cNvSpPr>
            <p:nvPr/>
          </p:nvSpPr>
          <p:spPr bwMode="auto">
            <a:xfrm flipH="1" flipV="1">
              <a:off x="1238" y="2736"/>
              <a:ext cx="0" cy="115"/>
            </a:xfrm>
            <a:prstGeom prst="line">
              <a:avLst/>
            </a:prstGeom>
            <a:noFill/>
            <a:ln w="9525">
              <a:solidFill>
                <a:schemeClr val="tx1"/>
              </a:solidFill>
              <a:round/>
              <a:headEnd/>
              <a:tailEnd/>
            </a:ln>
          </p:spPr>
          <p:txBody>
            <a:bodyPr/>
            <a:lstStyle/>
            <a:p>
              <a:endParaRPr lang="en-US"/>
            </a:p>
          </p:txBody>
        </p:sp>
      </p:grpSp>
      <p:sp>
        <p:nvSpPr>
          <p:cNvPr id="1040" name="Line 66"/>
          <p:cNvSpPr>
            <a:spLocks noChangeShapeType="1"/>
          </p:cNvSpPr>
          <p:nvPr/>
        </p:nvSpPr>
        <p:spPr bwMode="auto">
          <a:xfrm>
            <a:off x="2493963" y="1600200"/>
            <a:ext cx="731837" cy="0"/>
          </a:xfrm>
          <a:prstGeom prst="line">
            <a:avLst/>
          </a:prstGeom>
          <a:noFill/>
          <a:ln w="9525">
            <a:solidFill>
              <a:schemeClr val="tx1"/>
            </a:solidFill>
            <a:round/>
            <a:headEnd/>
            <a:tailEnd/>
          </a:ln>
        </p:spPr>
        <p:txBody>
          <a:bodyPr/>
          <a:lstStyle/>
          <a:p>
            <a:endParaRPr lang="en-US"/>
          </a:p>
        </p:txBody>
      </p:sp>
      <p:sp>
        <p:nvSpPr>
          <p:cNvPr id="1041" name="Freeform 67"/>
          <p:cNvSpPr>
            <a:spLocks/>
          </p:cNvSpPr>
          <p:nvPr/>
        </p:nvSpPr>
        <p:spPr bwMode="auto">
          <a:xfrm>
            <a:off x="3225800" y="1417638"/>
            <a:ext cx="457200" cy="296862"/>
          </a:xfrm>
          <a:custGeom>
            <a:avLst/>
            <a:gdLst>
              <a:gd name="T0" fmla="*/ 0 w 317"/>
              <a:gd name="T1" fmla="*/ 297887212 h 172"/>
              <a:gd name="T2" fmla="*/ 178892096 w 317"/>
              <a:gd name="T3" fmla="*/ 297887212 h 172"/>
              <a:gd name="T4" fmla="*/ 178892096 w 317"/>
              <a:gd name="T5" fmla="*/ 384275749 h 172"/>
              <a:gd name="T6" fmla="*/ 239216557 w 317"/>
              <a:gd name="T7" fmla="*/ 470662668 h 172"/>
              <a:gd name="T8" fmla="*/ 359865389 w 317"/>
              <a:gd name="T9" fmla="*/ 470662668 h 172"/>
              <a:gd name="T10" fmla="*/ 420189895 w 317"/>
              <a:gd name="T11" fmla="*/ 211500346 h 172"/>
              <a:gd name="T12" fmla="*/ 420189895 w 317"/>
              <a:gd name="T13" fmla="*/ 41703932 h 172"/>
              <a:gd name="T14" fmla="*/ 299540973 w 317"/>
              <a:gd name="T15" fmla="*/ 41703932 h 172"/>
              <a:gd name="T16" fmla="*/ 299540973 w 317"/>
              <a:gd name="T17" fmla="*/ 297887212 h 172"/>
              <a:gd name="T18" fmla="*/ 359865389 w 317"/>
              <a:gd name="T19" fmla="*/ 384275749 h 172"/>
              <a:gd name="T20" fmla="*/ 478433114 w 317"/>
              <a:gd name="T21" fmla="*/ 470662668 h 172"/>
              <a:gd name="T22" fmla="*/ 538757530 w 317"/>
              <a:gd name="T23" fmla="*/ 384275749 h 172"/>
              <a:gd name="T24" fmla="*/ 599081946 w 317"/>
              <a:gd name="T25" fmla="*/ 297887212 h 172"/>
              <a:gd name="T26" fmla="*/ 659406362 w 317"/>
              <a:gd name="T27" fmla="*/ 297887212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7"/>
              <a:gd name="T43" fmla="*/ 0 h 172"/>
              <a:gd name="T44" fmla="*/ 317 w 317"/>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7" h="172">
                <a:moveTo>
                  <a:pt x="0" y="100"/>
                </a:moveTo>
                <a:cubicBezTo>
                  <a:pt x="36" y="97"/>
                  <a:pt x="72" y="95"/>
                  <a:pt x="86" y="100"/>
                </a:cubicBezTo>
                <a:cubicBezTo>
                  <a:pt x="100" y="105"/>
                  <a:pt x="81" y="119"/>
                  <a:pt x="86" y="129"/>
                </a:cubicBezTo>
                <a:cubicBezTo>
                  <a:pt x="91" y="139"/>
                  <a:pt x="101" y="153"/>
                  <a:pt x="115" y="158"/>
                </a:cubicBezTo>
                <a:cubicBezTo>
                  <a:pt x="129" y="163"/>
                  <a:pt x="159" y="172"/>
                  <a:pt x="173" y="158"/>
                </a:cubicBezTo>
                <a:cubicBezTo>
                  <a:pt x="187" y="144"/>
                  <a:pt x="197" y="95"/>
                  <a:pt x="202" y="71"/>
                </a:cubicBezTo>
                <a:cubicBezTo>
                  <a:pt x="207" y="47"/>
                  <a:pt x="212" y="23"/>
                  <a:pt x="202" y="14"/>
                </a:cubicBezTo>
                <a:cubicBezTo>
                  <a:pt x="192" y="5"/>
                  <a:pt x="154" y="0"/>
                  <a:pt x="144" y="14"/>
                </a:cubicBezTo>
                <a:cubicBezTo>
                  <a:pt x="134" y="28"/>
                  <a:pt x="139" y="81"/>
                  <a:pt x="144" y="100"/>
                </a:cubicBezTo>
                <a:cubicBezTo>
                  <a:pt x="149" y="119"/>
                  <a:pt x="159" y="119"/>
                  <a:pt x="173" y="129"/>
                </a:cubicBezTo>
                <a:cubicBezTo>
                  <a:pt x="187" y="139"/>
                  <a:pt x="216" y="158"/>
                  <a:pt x="230" y="158"/>
                </a:cubicBezTo>
                <a:cubicBezTo>
                  <a:pt x="244" y="158"/>
                  <a:pt x="249" y="139"/>
                  <a:pt x="259" y="129"/>
                </a:cubicBezTo>
                <a:cubicBezTo>
                  <a:pt x="269" y="119"/>
                  <a:pt x="278" y="105"/>
                  <a:pt x="288" y="100"/>
                </a:cubicBezTo>
                <a:cubicBezTo>
                  <a:pt x="298" y="95"/>
                  <a:pt x="307" y="97"/>
                  <a:pt x="317" y="100"/>
                </a:cubicBezTo>
              </a:path>
            </a:pathLst>
          </a:custGeom>
          <a:noFill/>
          <a:ln w="9525">
            <a:solidFill>
              <a:schemeClr val="tx1"/>
            </a:solidFill>
            <a:round/>
            <a:headEnd/>
            <a:tailEnd/>
          </a:ln>
        </p:spPr>
        <p:txBody>
          <a:bodyPr/>
          <a:lstStyle/>
          <a:p>
            <a:pPr eaLnBrk="1" hangingPunct="1"/>
            <a:endParaRPr lang="en-US" sz="1800" b="0">
              <a:latin typeface="Symbol" pitchFamily="18" charset="2"/>
            </a:endParaRPr>
          </a:p>
        </p:txBody>
      </p:sp>
      <p:sp>
        <p:nvSpPr>
          <p:cNvPr id="1042" name="Line 68"/>
          <p:cNvSpPr>
            <a:spLocks noChangeShapeType="1"/>
          </p:cNvSpPr>
          <p:nvPr/>
        </p:nvSpPr>
        <p:spPr bwMode="auto">
          <a:xfrm>
            <a:off x="3683000" y="1600200"/>
            <a:ext cx="914400" cy="0"/>
          </a:xfrm>
          <a:prstGeom prst="line">
            <a:avLst/>
          </a:prstGeom>
          <a:noFill/>
          <a:ln w="9525">
            <a:solidFill>
              <a:schemeClr val="tx1"/>
            </a:solidFill>
            <a:round/>
            <a:headEnd/>
            <a:tailEnd/>
          </a:ln>
        </p:spPr>
        <p:txBody>
          <a:bodyPr/>
          <a:lstStyle/>
          <a:p>
            <a:endParaRPr lang="en-US"/>
          </a:p>
        </p:txBody>
      </p:sp>
      <p:sp>
        <p:nvSpPr>
          <p:cNvPr id="1043" name="Line 69"/>
          <p:cNvSpPr>
            <a:spLocks noChangeShapeType="1"/>
          </p:cNvSpPr>
          <p:nvPr/>
        </p:nvSpPr>
        <p:spPr bwMode="auto">
          <a:xfrm flipV="1">
            <a:off x="4597400" y="1371600"/>
            <a:ext cx="92075" cy="228600"/>
          </a:xfrm>
          <a:prstGeom prst="line">
            <a:avLst/>
          </a:prstGeom>
          <a:noFill/>
          <a:ln w="9525">
            <a:solidFill>
              <a:schemeClr val="tx1"/>
            </a:solidFill>
            <a:round/>
            <a:headEnd/>
            <a:tailEnd/>
          </a:ln>
        </p:spPr>
        <p:txBody>
          <a:bodyPr/>
          <a:lstStyle/>
          <a:p>
            <a:endParaRPr lang="en-US"/>
          </a:p>
        </p:txBody>
      </p:sp>
      <p:sp>
        <p:nvSpPr>
          <p:cNvPr id="1044" name="Line 70"/>
          <p:cNvSpPr>
            <a:spLocks noChangeShapeType="1"/>
          </p:cNvSpPr>
          <p:nvPr/>
        </p:nvSpPr>
        <p:spPr bwMode="auto">
          <a:xfrm>
            <a:off x="4689475" y="1371600"/>
            <a:ext cx="136525" cy="457200"/>
          </a:xfrm>
          <a:prstGeom prst="line">
            <a:avLst/>
          </a:prstGeom>
          <a:noFill/>
          <a:ln w="9525">
            <a:solidFill>
              <a:schemeClr val="tx1"/>
            </a:solidFill>
            <a:round/>
            <a:headEnd/>
            <a:tailEnd/>
          </a:ln>
        </p:spPr>
        <p:txBody>
          <a:bodyPr/>
          <a:lstStyle/>
          <a:p>
            <a:endParaRPr lang="en-US"/>
          </a:p>
        </p:txBody>
      </p:sp>
      <p:sp>
        <p:nvSpPr>
          <p:cNvPr id="1045" name="Line 71"/>
          <p:cNvSpPr>
            <a:spLocks noChangeShapeType="1"/>
          </p:cNvSpPr>
          <p:nvPr/>
        </p:nvSpPr>
        <p:spPr bwMode="auto">
          <a:xfrm flipV="1">
            <a:off x="4826000" y="1600200"/>
            <a:ext cx="92075" cy="228600"/>
          </a:xfrm>
          <a:prstGeom prst="line">
            <a:avLst/>
          </a:prstGeom>
          <a:noFill/>
          <a:ln w="9525">
            <a:solidFill>
              <a:schemeClr val="tx1"/>
            </a:solidFill>
            <a:round/>
            <a:headEnd/>
            <a:tailEnd/>
          </a:ln>
        </p:spPr>
        <p:txBody>
          <a:bodyPr/>
          <a:lstStyle/>
          <a:p>
            <a:endParaRPr lang="en-US"/>
          </a:p>
        </p:txBody>
      </p:sp>
      <p:sp>
        <p:nvSpPr>
          <p:cNvPr id="1046" name="Line 72"/>
          <p:cNvSpPr>
            <a:spLocks noChangeShapeType="1"/>
          </p:cNvSpPr>
          <p:nvPr/>
        </p:nvSpPr>
        <p:spPr bwMode="auto">
          <a:xfrm>
            <a:off x="4918075" y="1600200"/>
            <a:ext cx="593725" cy="0"/>
          </a:xfrm>
          <a:prstGeom prst="line">
            <a:avLst/>
          </a:prstGeom>
          <a:noFill/>
          <a:ln w="9525">
            <a:solidFill>
              <a:schemeClr val="tx1"/>
            </a:solidFill>
            <a:round/>
            <a:headEnd/>
            <a:tailEnd/>
          </a:ln>
        </p:spPr>
        <p:txBody>
          <a:bodyPr/>
          <a:lstStyle/>
          <a:p>
            <a:endParaRPr lang="en-US"/>
          </a:p>
        </p:txBody>
      </p:sp>
      <p:sp>
        <p:nvSpPr>
          <p:cNvPr id="1047" name="Text Box 96"/>
          <p:cNvSpPr txBox="1">
            <a:spLocks noChangeArrowheads="1"/>
          </p:cNvSpPr>
          <p:nvPr/>
        </p:nvSpPr>
        <p:spPr bwMode="auto">
          <a:xfrm>
            <a:off x="1900238" y="1143000"/>
            <a:ext cx="935037" cy="457200"/>
          </a:xfrm>
          <a:prstGeom prst="rect">
            <a:avLst/>
          </a:prstGeom>
          <a:noFill/>
          <a:ln w="9525">
            <a:noFill/>
            <a:miter lim="800000"/>
            <a:headEnd/>
            <a:tailEnd/>
          </a:ln>
        </p:spPr>
        <p:txBody>
          <a:bodyPr wrap="none">
            <a:spAutoFit/>
          </a:bodyPr>
          <a:lstStyle/>
          <a:p>
            <a:pPr eaLnBrk="1" hangingPunct="1"/>
            <a:r>
              <a:rPr lang="en-US" sz="1200" b="0"/>
              <a:t>CMOS </a:t>
            </a:r>
          </a:p>
          <a:p>
            <a:pPr eaLnBrk="1" hangingPunct="1"/>
            <a:r>
              <a:rPr lang="en-US" sz="1200" b="0"/>
              <a:t>Drive signal</a:t>
            </a:r>
          </a:p>
        </p:txBody>
      </p:sp>
      <p:sp>
        <p:nvSpPr>
          <p:cNvPr id="1048" name="Text Box 97"/>
          <p:cNvSpPr txBox="1">
            <a:spLocks noChangeArrowheads="1"/>
          </p:cNvSpPr>
          <p:nvPr/>
        </p:nvSpPr>
        <p:spPr bwMode="auto">
          <a:xfrm>
            <a:off x="1946275" y="2011363"/>
            <a:ext cx="881063" cy="274637"/>
          </a:xfrm>
          <a:prstGeom prst="rect">
            <a:avLst/>
          </a:prstGeom>
          <a:noFill/>
          <a:ln w="9525">
            <a:noFill/>
            <a:miter lim="800000"/>
            <a:headEnd/>
            <a:tailEnd/>
          </a:ln>
        </p:spPr>
        <p:txBody>
          <a:bodyPr wrap="none">
            <a:spAutoFit/>
          </a:bodyPr>
          <a:lstStyle/>
          <a:p>
            <a:pPr eaLnBrk="1" hangingPunct="1"/>
            <a:r>
              <a:rPr lang="en-US" sz="1200" b="0"/>
              <a:t>CMOS Pad</a:t>
            </a:r>
          </a:p>
        </p:txBody>
      </p:sp>
      <p:sp>
        <p:nvSpPr>
          <p:cNvPr id="1049" name="Line 98"/>
          <p:cNvSpPr>
            <a:spLocks noChangeShapeType="1"/>
          </p:cNvSpPr>
          <p:nvPr/>
        </p:nvSpPr>
        <p:spPr bwMode="auto">
          <a:xfrm flipV="1">
            <a:off x="2632075" y="1508125"/>
            <a:ext cx="365125" cy="503238"/>
          </a:xfrm>
          <a:prstGeom prst="line">
            <a:avLst/>
          </a:prstGeom>
          <a:noFill/>
          <a:ln w="9525">
            <a:solidFill>
              <a:schemeClr val="tx1"/>
            </a:solidFill>
            <a:round/>
            <a:headEnd/>
            <a:tailEnd type="triangle" w="med" len="med"/>
          </a:ln>
        </p:spPr>
        <p:txBody>
          <a:bodyPr/>
          <a:lstStyle/>
          <a:p>
            <a:endParaRPr lang="en-US"/>
          </a:p>
        </p:txBody>
      </p:sp>
      <p:sp>
        <p:nvSpPr>
          <p:cNvPr id="1050" name="Text Box 99"/>
          <p:cNvSpPr txBox="1">
            <a:spLocks noChangeArrowheads="1"/>
          </p:cNvSpPr>
          <p:nvPr/>
        </p:nvSpPr>
        <p:spPr bwMode="auto">
          <a:xfrm>
            <a:off x="3225800" y="2057400"/>
            <a:ext cx="854075" cy="274638"/>
          </a:xfrm>
          <a:prstGeom prst="rect">
            <a:avLst/>
          </a:prstGeom>
          <a:noFill/>
          <a:ln w="9525">
            <a:noFill/>
            <a:miter lim="800000"/>
            <a:headEnd/>
            <a:tailEnd/>
          </a:ln>
        </p:spPr>
        <p:txBody>
          <a:bodyPr wrap="none">
            <a:spAutoFit/>
          </a:bodyPr>
          <a:lstStyle/>
          <a:p>
            <a:pPr eaLnBrk="1" hangingPunct="1"/>
            <a:r>
              <a:rPr lang="en-US" sz="1200" b="0"/>
              <a:t>Wirebonds</a:t>
            </a:r>
          </a:p>
        </p:txBody>
      </p:sp>
      <p:sp>
        <p:nvSpPr>
          <p:cNvPr id="1051" name="Line 100"/>
          <p:cNvSpPr>
            <a:spLocks noChangeShapeType="1"/>
          </p:cNvSpPr>
          <p:nvPr/>
        </p:nvSpPr>
        <p:spPr bwMode="auto">
          <a:xfrm flipH="1" flipV="1">
            <a:off x="3500438" y="1692275"/>
            <a:ext cx="46037" cy="365125"/>
          </a:xfrm>
          <a:prstGeom prst="line">
            <a:avLst/>
          </a:prstGeom>
          <a:noFill/>
          <a:ln w="9525">
            <a:solidFill>
              <a:schemeClr val="tx1"/>
            </a:solidFill>
            <a:round/>
            <a:headEnd/>
            <a:tailEnd type="triangle" w="med" len="med"/>
          </a:ln>
        </p:spPr>
        <p:txBody>
          <a:bodyPr/>
          <a:lstStyle/>
          <a:p>
            <a:endParaRPr lang="en-US"/>
          </a:p>
        </p:txBody>
      </p:sp>
      <p:sp>
        <p:nvSpPr>
          <p:cNvPr id="1052" name="Line 101"/>
          <p:cNvSpPr>
            <a:spLocks noChangeShapeType="1"/>
          </p:cNvSpPr>
          <p:nvPr/>
        </p:nvSpPr>
        <p:spPr bwMode="auto">
          <a:xfrm flipH="1" flipV="1">
            <a:off x="3546475" y="1279525"/>
            <a:ext cx="44450" cy="777875"/>
          </a:xfrm>
          <a:prstGeom prst="line">
            <a:avLst/>
          </a:prstGeom>
          <a:noFill/>
          <a:ln w="9525">
            <a:solidFill>
              <a:schemeClr val="tx1"/>
            </a:solidFill>
            <a:round/>
            <a:headEnd/>
            <a:tailEnd type="triangle" w="med" len="med"/>
          </a:ln>
        </p:spPr>
        <p:txBody>
          <a:bodyPr/>
          <a:lstStyle/>
          <a:p>
            <a:endParaRPr lang="en-US"/>
          </a:p>
        </p:txBody>
      </p:sp>
      <p:sp>
        <p:nvSpPr>
          <p:cNvPr id="1053" name="Text Box 102"/>
          <p:cNvSpPr txBox="1">
            <a:spLocks noChangeArrowheads="1"/>
          </p:cNvSpPr>
          <p:nvPr/>
        </p:nvSpPr>
        <p:spPr bwMode="auto">
          <a:xfrm>
            <a:off x="3729038" y="1692275"/>
            <a:ext cx="650614" cy="276999"/>
          </a:xfrm>
          <a:prstGeom prst="rect">
            <a:avLst/>
          </a:prstGeom>
          <a:noFill/>
          <a:ln w="9525">
            <a:noFill/>
            <a:miter lim="800000"/>
            <a:headEnd/>
            <a:tailEnd/>
          </a:ln>
        </p:spPr>
        <p:txBody>
          <a:bodyPr wrap="none">
            <a:spAutoFit/>
          </a:bodyPr>
          <a:lstStyle/>
          <a:p>
            <a:pPr eaLnBrk="1" hangingPunct="1"/>
            <a:r>
              <a:rPr lang="en-US" sz="1200" b="0" dirty="0" err="1">
                <a:latin typeface="Times New Roman"/>
                <a:cs typeface="Times New Roman"/>
              </a:rPr>
              <a:t>Pic</a:t>
            </a:r>
            <a:r>
              <a:rPr lang="en-US" sz="1200" b="0" dirty="0">
                <a:latin typeface="Times New Roman"/>
                <a:cs typeface="Times New Roman"/>
              </a:rPr>
              <a:t> Pad</a:t>
            </a:r>
          </a:p>
        </p:txBody>
      </p:sp>
      <p:sp>
        <p:nvSpPr>
          <p:cNvPr id="1054" name="Line 103"/>
          <p:cNvSpPr>
            <a:spLocks noChangeShapeType="1"/>
          </p:cNvSpPr>
          <p:nvPr/>
        </p:nvSpPr>
        <p:spPr bwMode="auto">
          <a:xfrm flipH="1" flipV="1">
            <a:off x="3956050" y="1463675"/>
            <a:ext cx="92075" cy="319088"/>
          </a:xfrm>
          <a:prstGeom prst="line">
            <a:avLst/>
          </a:prstGeom>
          <a:noFill/>
          <a:ln w="9525">
            <a:solidFill>
              <a:schemeClr val="tx1"/>
            </a:solidFill>
            <a:round/>
            <a:headEnd/>
            <a:tailEnd type="triangle" w="med" len="med"/>
          </a:ln>
        </p:spPr>
        <p:txBody>
          <a:bodyPr/>
          <a:lstStyle/>
          <a:p>
            <a:endParaRPr lang="en-US"/>
          </a:p>
        </p:txBody>
      </p:sp>
      <p:sp>
        <p:nvSpPr>
          <p:cNvPr id="1055" name="Text Box 104"/>
          <p:cNvSpPr txBox="1">
            <a:spLocks noChangeArrowheads="1"/>
          </p:cNvSpPr>
          <p:nvPr/>
        </p:nvSpPr>
        <p:spPr bwMode="auto">
          <a:xfrm>
            <a:off x="5730875" y="2189163"/>
            <a:ext cx="866775" cy="457200"/>
          </a:xfrm>
          <a:prstGeom prst="rect">
            <a:avLst/>
          </a:prstGeom>
          <a:noFill/>
          <a:ln w="9525">
            <a:noFill/>
            <a:miter lim="800000"/>
            <a:headEnd/>
            <a:tailEnd/>
          </a:ln>
        </p:spPr>
        <p:txBody>
          <a:bodyPr wrap="none">
            <a:spAutoFit/>
          </a:bodyPr>
          <a:lstStyle/>
          <a:p>
            <a:pPr eaLnBrk="1" hangingPunct="1"/>
            <a:r>
              <a:rPr lang="en-US" sz="1200" b="0"/>
              <a:t>Modulator </a:t>
            </a:r>
          </a:p>
          <a:p>
            <a:pPr eaLnBrk="1" hangingPunct="1"/>
            <a:r>
              <a:rPr lang="en-US" sz="1200" b="0"/>
              <a:t>Series R</a:t>
            </a:r>
          </a:p>
        </p:txBody>
      </p:sp>
      <p:sp>
        <p:nvSpPr>
          <p:cNvPr id="1056" name="Text Box 105"/>
          <p:cNvSpPr txBox="1">
            <a:spLocks noChangeArrowheads="1"/>
          </p:cNvSpPr>
          <p:nvPr/>
        </p:nvSpPr>
        <p:spPr bwMode="auto">
          <a:xfrm>
            <a:off x="5375275" y="1692275"/>
            <a:ext cx="547688" cy="457200"/>
          </a:xfrm>
          <a:prstGeom prst="rect">
            <a:avLst/>
          </a:prstGeom>
          <a:noFill/>
          <a:ln w="9525">
            <a:noFill/>
            <a:miter lim="800000"/>
            <a:headEnd/>
            <a:tailEnd/>
          </a:ln>
        </p:spPr>
        <p:txBody>
          <a:bodyPr wrap="none">
            <a:spAutoFit/>
          </a:bodyPr>
          <a:lstStyle/>
          <a:p>
            <a:pPr eaLnBrk="1" hangingPunct="1"/>
            <a:r>
              <a:rPr lang="en-US" sz="1200" b="0"/>
              <a:t>Mod. </a:t>
            </a:r>
          </a:p>
          <a:p>
            <a:pPr eaLnBrk="1" hangingPunct="1"/>
            <a:r>
              <a:rPr lang="en-US" sz="1200" b="0"/>
              <a:t>Cap.</a:t>
            </a:r>
          </a:p>
        </p:txBody>
      </p:sp>
      <p:sp>
        <p:nvSpPr>
          <p:cNvPr id="1057" name="Line 106"/>
          <p:cNvSpPr>
            <a:spLocks noChangeShapeType="1"/>
          </p:cNvSpPr>
          <p:nvPr/>
        </p:nvSpPr>
        <p:spPr bwMode="auto">
          <a:xfrm flipH="1" flipV="1">
            <a:off x="4826000" y="1874838"/>
            <a:ext cx="46038" cy="136525"/>
          </a:xfrm>
          <a:prstGeom prst="line">
            <a:avLst/>
          </a:prstGeom>
          <a:noFill/>
          <a:ln w="9525">
            <a:solidFill>
              <a:schemeClr val="tx1"/>
            </a:solidFill>
            <a:round/>
            <a:headEnd/>
            <a:tailEnd type="triangle" w="med" len="med"/>
          </a:ln>
        </p:spPr>
        <p:txBody>
          <a:bodyPr/>
          <a:lstStyle/>
          <a:p>
            <a:endParaRPr lang="en-US"/>
          </a:p>
        </p:txBody>
      </p:sp>
      <p:sp>
        <p:nvSpPr>
          <p:cNvPr id="1058" name="Line 107"/>
          <p:cNvSpPr>
            <a:spLocks noChangeShapeType="1"/>
          </p:cNvSpPr>
          <p:nvPr/>
        </p:nvSpPr>
        <p:spPr bwMode="auto">
          <a:xfrm flipH="1" flipV="1">
            <a:off x="4826000" y="1417638"/>
            <a:ext cx="46038" cy="593725"/>
          </a:xfrm>
          <a:prstGeom prst="line">
            <a:avLst/>
          </a:prstGeom>
          <a:noFill/>
          <a:ln w="9525">
            <a:solidFill>
              <a:schemeClr val="tx1"/>
            </a:solidFill>
            <a:round/>
            <a:headEnd/>
            <a:tailEnd type="triangle" w="med" len="med"/>
          </a:ln>
        </p:spPr>
        <p:txBody>
          <a:bodyPr/>
          <a:lstStyle/>
          <a:p>
            <a:endParaRPr lang="en-US"/>
          </a:p>
        </p:txBody>
      </p:sp>
      <p:sp>
        <p:nvSpPr>
          <p:cNvPr id="1059" name="Line 108"/>
          <p:cNvSpPr>
            <a:spLocks noChangeShapeType="1"/>
          </p:cNvSpPr>
          <p:nvPr/>
        </p:nvSpPr>
        <p:spPr bwMode="auto">
          <a:xfrm>
            <a:off x="5694363" y="1096963"/>
            <a:ext cx="0" cy="92075"/>
          </a:xfrm>
          <a:prstGeom prst="line">
            <a:avLst/>
          </a:prstGeom>
          <a:noFill/>
          <a:ln w="9525">
            <a:solidFill>
              <a:schemeClr val="tx1"/>
            </a:solidFill>
            <a:round/>
            <a:headEnd/>
            <a:tailEnd/>
          </a:ln>
        </p:spPr>
        <p:txBody>
          <a:bodyPr/>
          <a:lstStyle/>
          <a:p>
            <a:endParaRPr lang="en-US"/>
          </a:p>
        </p:txBody>
      </p:sp>
      <p:sp>
        <p:nvSpPr>
          <p:cNvPr id="1060" name="Line 109"/>
          <p:cNvSpPr>
            <a:spLocks noChangeShapeType="1"/>
          </p:cNvSpPr>
          <p:nvPr/>
        </p:nvSpPr>
        <p:spPr bwMode="auto">
          <a:xfrm>
            <a:off x="5648325" y="1143000"/>
            <a:ext cx="92075" cy="0"/>
          </a:xfrm>
          <a:prstGeom prst="line">
            <a:avLst/>
          </a:prstGeom>
          <a:noFill/>
          <a:ln w="9525">
            <a:solidFill>
              <a:schemeClr val="tx1"/>
            </a:solidFill>
            <a:round/>
            <a:headEnd/>
            <a:tailEnd/>
          </a:ln>
        </p:spPr>
        <p:txBody>
          <a:bodyPr/>
          <a:lstStyle/>
          <a:p>
            <a:endParaRPr lang="en-US"/>
          </a:p>
        </p:txBody>
      </p:sp>
      <p:sp>
        <p:nvSpPr>
          <p:cNvPr id="1061" name="Line 110"/>
          <p:cNvSpPr>
            <a:spLocks noChangeShapeType="1"/>
          </p:cNvSpPr>
          <p:nvPr/>
        </p:nvSpPr>
        <p:spPr bwMode="auto">
          <a:xfrm>
            <a:off x="5648325" y="1600200"/>
            <a:ext cx="92075" cy="0"/>
          </a:xfrm>
          <a:prstGeom prst="line">
            <a:avLst/>
          </a:prstGeom>
          <a:noFill/>
          <a:ln w="9525">
            <a:solidFill>
              <a:schemeClr val="tx1"/>
            </a:solidFill>
            <a:round/>
            <a:headEnd/>
            <a:tailEnd/>
          </a:ln>
        </p:spPr>
        <p:txBody>
          <a:bodyPr/>
          <a:lstStyle/>
          <a:p>
            <a:endParaRPr lang="en-US"/>
          </a:p>
        </p:txBody>
      </p:sp>
      <p:sp>
        <p:nvSpPr>
          <p:cNvPr id="1062" name="Text Box 111"/>
          <p:cNvSpPr txBox="1">
            <a:spLocks noChangeArrowheads="1"/>
          </p:cNvSpPr>
          <p:nvPr/>
        </p:nvSpPr>
        <p:spPr bwMode="auto">
          <a:xfrm>
            <a:off x="5694363" y="1235075"/>
            <a:ext cx="434975" cy="274638"/>
          </a:xfrm>
          <a:prstGeom prst="rect">
            <a:avLst/>
          </a:prstGeom>
          <a:noFill/>
          <a:ln w="9525">
            <a:noFill/>
            <a:miter lim="800000"/>
            <a:headEnd/>
            <a:tailEnd/>
          </a:ln>
        </p:spPr>
        <p:txBody>
          <a:bodyPr wrap="none">
            <a:spAutoFit/>
          </a:bodyPr>
          <a:lstStyle/>
          <a:p>
            <a:pPr eaLnBrk="1" hangingPunct="1"/>
            <a:r>
              <a:rPr lang="en-US" sz="1200"/>
              <a:t>V</a:t>
            </a:r>
            <a:r>
              <a:rPr lang="en-US" sz="1200" baseline="-25000"/>
              <a:t>out</a:t>
            </a:r>
          </a:p>
        </p:txBody>
      </p:sp>
      <p:sp>
        <p:nvSpPr>
          <p:cNvPr id="1063" name="Text Box 219"/>
          <p:cNvSpPr txBox="1">
            <a:spLocks noChangeArrowheads="1"/>
          </p:cNvSpPr>
          <p:nvPr/>
        </p:nvSpPr>
        <p:spPr bwMode="auto">
          <a:xfrm>
            <a:off x="3976467" y="1235075"/>
            <a:ext cx="505267" cy="276999"/>
          </a:xfrm>
          <a:prstGeom prst="rect">
            <a:avLst/>
          </a:prstGeom>
          <a:noFill/>
          <a:ln w="9525">
            <a:noFill/>
            <a:miter lim="800000"/>
            <a:headEnd/>
            <a:tailEnd/>
          </a:ln>
        </p:spPr>
        <p:txBody>
          <a:bodyPr wrap="none">
            <a:spAutoFit/>
          </a:bodyPr>
          <a:lstStyle/>
          <a:p>
            <a:pPr algn="ctr" eaLnBrk="1" hangingPunct="1"/>
            <a:r>
              <a:rPr lang="en-US" sz="1200" dirty="0">
                <a:solidFill>
                  <a:srgbClr val="FF3300"/>
                </a:solidFill>
                <a:latin typeface="Symbol" pitchFamily="18" charset="2"/>
              </a:rPr>
              <a:t>26 </a:t>
            </a:r>
            <a:r>
              <a:rPr lang="en-US" sz="1200" dirty="0" err="1">
                <a:solidFill>
                  <a:srgbClr val="FF3300"/>
                </a:solidFill>
                <a:latin typeface="Times New Roman"/>
                <a:cs typeface="Times New Roman"/>
              </a:rPr>
              <a:t>fF</a:t>
            </a:r>
            <a:endParaRPr lang="en-US" sz="1200" dirty="0">
              <a:solidFill>
                <a:srgbClr val="FF3300"/>
              </a:solidFill>
              <a:latin typeface="Times New Roman"/>
              <a:cs typeface="Times New Roman"/>
            </a:endParaRPr>
          </a:p>
        </p:txBody>
      </p:sp>
      <p:sp>
        <p:nvSpPr>
          <p:cNvPr id="1064" name="TextBox 102"/>
          <p:cNvSpPr txBox="1">
            <a:spLocks noChangeArrowheads="1"/>
          </p:cNvSpPr>
          <p:nvPr/>
        </p:nvSpPr>
        <p:spPr bwMode="auto">
          <a:xfrm>
            <a:off x="4140200" y="762000"/>
            <a:ext cx="307975" cy="366713"/>
          </a:xfrm>
          <a:prstGeom prst="rect">
            <a:avLst/>
          </a:prstGeom>
          <a:noFill/>
          <a:ln w="9525">
            <a:noFill/>
            <a:miter lim="800000"/>
            <a:headEnd/>
            <a:tailEnd/>
          </a:ln>
        </p:spPr>
        <p:txBody>
          <a:bodyPr wrap="none">
            <a:spAutoFit/>
          </a:bodyPr>
          <a:lstStyle/>
          <a:p>
            <a:pPr eaLnBrk="1" hangingPunct="1"/>
            <a:r>
              <a:rPr lang="en-US" sz="1800" b="0">
                <a:latin typeface="Symbol" pitchFamily="18" charset="2"/>
              </a:rPr>
              <a:t>B</a:t>
            </a:r>
            <a:endParaRPr lang="en-US" sz="1800" b="0" baseline="-25000">
              <a:latin typeface="Symbol" pitchFamily="18" charset="2"/>
            </a:endParaRPr>
          </a:p>
        </p:txBody>
      </p:sp>
      <p:sp>
        <p:nvSpPr>
          <p:cNvPr id="1067" name="Rectangle 3"/>
          <p:cNvSpPr>
            <a:spLocks noGrp="1" noChangeArrowheads="1"/>
          </p:cNvSpPr>
          <p:nvPr>
            <p:ph type="body" idx="1"/>
          </p:nvPr>
        </p:nvSpPr>
        <p:spPr>
          <a:xfrm>
            <a:off x="2473325" y="6369050"/>
            <a:ext cx="3914775" cy="577850"/>
          </a:xfrm>
        </p:spPr>
        <p:txBody>
          <a:bodyPr/>
          <a:lstStyle/>
          <a:p>
            <a:pPr marL="0" indent="0"/>
            <a:r>
              <a:rPr lang="en-US" dirty="0" smtClean="0"/>
              <a:t>Run on IBM-90nm CMOS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Object 4"/>
          <p:cNvGraphicFramePr>
            <a:graphicFrameLocks noChangeAspect="1"/>
          </p:cNvGraphicFramePr>
          <p:nvPr/>
        </p:nvGraphicFramePr>
        <p:xfrm>
          <a:off x="255039" y="1017650"/>
          <a:ext cx="8554569" cy="3048504"/>
        </p:xfrm>
        <a:graphic>
          <a:graphicData uri="http://schemas.openxmlformats.org/presentationml/2006/ole">
            <p:oleObj spid="_x0000_s108546" name="Visio" r:id="rId3" imgW="9766884" imgH="3480619" progId="">
              <p:embed/>
            </p:oleObj>
          </a:graphicData>
        </a:graphic>
      </p:graphicFrame>
      <p:graphicFrame>
        <p:nvGraphicFramePr>
          <p:cNvPr id="108547" name="Object 192"/>
          <p:cNvGraphicFramePr>
            <a:graphicFrameLocks noChangeAspect="1"/>
          </p:cNvGraphicFramePr>
          <p:nvPr/>
        </p:nvGraphicFramePr>
        <p:xfrm>
          <a:off x="428983" y="4119327"/>
          <a:ext cx="6783176" cy="2070744"/>
        </p:xfrm>
        <a:graphic>
          <a:graphicData uri="http://schemas.openxmlformats.org/presentationml/2006/ole">
            <p:oleObj spid="_x0000_s108547" name="Visio" r:id="rId4" imgW="14511047" imgH="7307179" progId="">
              <p:embed/>
            </p:oleObj>
          </a:graphicData>
        </a:graphic>
      </p:graphicFrame>
      <p:sp>
        <p:nvSpPr>
          <p:cNvPr id="8" name="Rectangle 2"/>
          <p:cNvSpPr txBox="1">
            <a:spLocks noChangeArrowheads="1"/>
          </p:cNvSpPr>
          <p:nvPr/>
        </p:nvSpPr>
        <p:spPr bwMode="auto">
          <a:xfrm>
            <a:off x="685800" y="136525"/>
            <a:ext cx="7772400" cy="685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noProof="0" dirty="0" smtClean="0">
                <a:ln>
                  <a:noFill/>
                </a:ln>
                <a:solidFill>
                  <a:srgbClr val="000000"/>
                </a:solidFill>
                <a:effectLst/>
                <a:uLnTx/>
                <a:uFillTx/>
                <a:latin typeface="+mj-lt"/>
                <a:ea typeface="ＭＳ Ｐゴシック" charset="-128"/>
                <a:cs typeface="ＭＳ Ｐゴシック" charset="-128"/>
              </a:rPr>
              <a:t>Large Arrays Through 3D Stacking</a:t>
            </a:r>
            <a:endParaRPr kumimoji="0" lang="en-US" sz="3600" b="1" i="0" u="none" strike="noStrike" kern="0" cap="none" spc="0" normalizeH="0" baseline="0" noProof="0" dirty="0">
              <a:ln>
                <a:noFill/>
              </a:ln>
              <a:solidFill>
                <a:srgbClr val="000000"/>
              </a:solidFill>
              <a:effectLst/>
              <a:uLnTx/>
              <a:uFillTx/>
              <a:latin typeface="+mj-lt"/>
              <a:ea typeface="ＭＳ Ｐゴシック" charset="-128"/>
              <a:cs typeface="ＭＳ Ｐゴシック" charset="-128"/>
            </a:endParaRPr>
          </a:p>
        </p:txBody>
      </p:sp>
      <p:sp>
        <p:nvSpPr>
          <p:cNvPr id="5" name="TextBox 4"/>
          <p:cNvSpPr txBox="1"/>
          <p:nvPr/>
        </p:nvSpPr>
        <p:spPr>
          <a:xfrm>
            <a:off x="0" y="6288497"/>
            <a:ext cx="7162688" cy="461665"/>
          </a:xfrm>
          <a:prstGeom prst="rect">
            <a:avLst/>
          </a:prstGeom>
          <a:noFill/>
        </p:spPr>
        <p:txBody>
          <a:bodyPr wrap="none" rtlCol="0">
            <a:spAutoFit/>
          </a:bodyPr>
          <a:lstStyle/>
          <a:p>
            <a:r>
              <a:rPr lang="en-US" dirty="0" smtClean="0">
                <a:latin typeface="+mn-lt"/>
              </a:rPr>
              <a:t>Signal Processing Utilized to Decimate the Data</a:t>
            </a:r>
            <a:endParaRPr lang="en-US"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1368121"/>
          <a:ext cx="3552647" cy="2782383"/>
        </p:xfrm>
        <a:graphic>
          <a:graphicData uri="http://schemas.openxmlformats.org/presentationml/2006/ole">
            <p:oleObj spid="_x0000_s104450" name="Picture" r:id="rId3" imgW="2767680" imgH="2167200" progId="StaticEnhancedMetafile">
              <p:embed/>
            </p:oleObj>
          </a:graphicData>
        </a:graphic>
      </p:graphicFrame>
      <p:sp>
        <p:nvSpPr>
          <p:cNvPr id="3" name="Text Box 26"/>
          <p:cNvSpPr txBox="1">
            <a:spLocks noChangeArrowheads="1"/>
          </p:cNvSpPr>
          <p:nvPr/>
        </p:nvSpPr>
        <p:spPr bwMode="auto">
          <a:xfrm>
            <a:off x="317018" y="781795"/>
            <a:ext cx="3024188" cy="52387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1400">
                <a:latin typeface="Arial" charset="0"/>
                <a:ea typeface="Arial" charset="0"/>
                <a:cs typeface="Arial" charset="0"/>
              </a:rPr>
              <a:t>Tiled Assembly before Planarization</a:t>
            </a:r>
          </a:p>
          <a:p>
            <a:pPr algn="ctr"/>
            <a:r>
              <a:rPr lang="en-US" sz="1400">
                <a:latin typeface="Arial" charset="0"/>
                <a:ea typeface="Arial" charset="0"/>
                <a:cs typeface="Arial" charset="0"/>
              </a:rPr>
              <a:t>Large Wafer Saw Gaps are visible</a:t>
            </a:r>
          </a:p>
        </p:txBody>
      </p:sp>
      <p:pic>
        <p:nvPicPr>
          <p:cNvPr id="4" name="Picture 4" descr="Img0060"/>
          <p:cNvPicPr>
            <a:picLocks noChangeAspect="1" noChangeArrowheads="1"/>
          </p:cNvPicPr>
          <p:nvPr/>
        </p:nvPicPr>
        <p:blipFill>
          <a:blip r:embed="rId4"/>
          <a:srcRect l="27963" t="25684" r="33578" b="29054"/>
          <a:stretch>
            <a:fillRect/>
          </a:stretch>
        </p:blipFill>
        <p:spPr bwMode="auto">
          <a:xfrm>
            <a:off x="11656" y="4186559"/>
            <a:ext cx="3362037" cy="2649266"/>
          </a:xfrm>
          <a:prstGeom prst="rect">
            <a:avLst/>
          </a:prstGeom>
          <a:noFill/>
          <a:ln w="9525">
            <a:noFill/>
            <a:miter lim="800000"/>
            <a:headEnd/>
            <a:tailEnd/>
          </a:ln>
        </p:spPr>
      </p:pic>
      <p:pic>
        <p:nvPicPr>
          <p:cNvPr id="5" name="Picture 5" descr="ZIP-3k"/>
          <p:cNvPicPr>
            <a:picLocks noChangeAspect="1" noChangeArrowheads="1"/>
          </p:cNvPicPr>
          <p:nvPr/>
        </p:nvPicPr>
        <p:blipFill>
          <a:blip r:embed="rId5"/>
          <a:srcRect/>
          <a:stretch>
            <a:fillRect/>
          </a:stretch>
        </p:blipFill>
        <p:spPr bwMode="auto">
          <a:xfrm>
            <a:off x="3626961" y="4881563"/>
            <a:ext cx="1890713" cy="1417637"/>
          </a:xfrm>
          <a:prstGeom prst="rect">
            <a:avLst/>
          </a:prstGeom>
          <a:noFill/>
          <a:ln w="9525">
            <a:noFill/>
            <a:miter lim="800000"/>
            <a:headEnd/>
            <a:tailEnd/>
          </a:ln>
        </p:spPr>
      </p:pic>
      <p:sp>
        <p:nvSpPr>
          <p:cNvPr id="6" name="Oval 6"/>
          <p:cNvSpPr>
            <a:spLocks noChangeArrowheads="1"/>
          </p:cNvSpPr>
          <p:nvPr/>
        </p:nvSpPr>
        <p:spPr bwMode="auto">
          <a:xfrm>
            <a:off x="2425224" y="4852988"/>
            <a:ext cx="169862" cy="136525"/>
          </a:xfrm>
          <a:prstGeom prst="ellipse">
            <a:avLst/>
          </a:prstGeom>
          <a:noFill/>
          <a:ln w="12700">
            <a:solidFill>
              <a:schemeClr val="hlink"/>
            </a:solidFill>
            <a:round/>
            <a:headEnd type="none" w="sm" len="sm"/>
            <a:tailEnd type="none" w="sm" len="sm"/>
          </a:ln>
        </p:spPr>
        <p:txBody>
          <a:bodyPr wrap="none" anchor="ctr">
            <a:prstTxWarp prst="textNoShape">
              <a:avLst/>
            </a:prstTxWarp>
          </a:bodyPr>
          <a:lstStyle/>
          <a:p>
            <a:endParaRPr lang="en-US"/>
          </a:p>
        </p:txBody>
      </p:sp>
      <p:sp>
        <p:nvSpPr>
          <p:cNvPr id="7" name="Line 7"/>
          <p:cNvSpPr>
            <a:spLocks noChangeShapeType="1"/>
          </p:cNvSpPr>
          <p:nvPr/>
        </p:nvSpPr>
        <p:spPr bwMode="auto">
          <a:xfrm>
            <a:off x="2595086" y="4945063"/>
            <a:ext cx="1011238" cy="327025"/>
          </a:xfrm>
          <a:prstGeom prst="line">
            <a:avLst/>
          </a:prstGeom>
          <a:noFill/>
          <a:ln w="19050">
            <a:solidFill>
              <a:schemeClr val="hlink"/>
            </a:solidFill>
            <a:round/>
            <a:headEnd type="none" w="sm" len="sm"/>
            <a:tailEnd type="triangle" w="sm" len="sm"/>
          </a:ln>
        </p:spPr>
        <p:txBody>
          <a:bodyPr>
            <a:prstTxWarp prst="textNoShape">
              <a:avLst/>
            </a:prstTxWarp>
          </a:bodyPr>
          <a:lstStyle/>
          <a:p>
            <a:endParaRPr lang="en-US"/>
          </a:p>
        </p:txBody>
      </p:sp>
      <p:sp>
        <p:nvSpPr>
          <p:cNvPr id="8" name="Text Box 19"/>
          <p:cNvSpPr txBox="1">
            <a:spLocks noChangeArrowheads="1"/>
          </p:cNvSpPr>
          <p:nvPr/>
        </p:nvSpPr>
        <p:spPr bwMode="auto">
          <a:xfrm>
            <a:off x="3445986" y="6334125"/>
            <a:ext cx="2297113" cy="52387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1400">
                <a:latin typeface="Arial" charset="0"/>
                <a:ea typeface="Arial" charset="0"/>
                <a:cs typeface="Arial" charset="0"/>
              </a:rPr>
              <a:t>Precision Bosch Etch Tiles</a:t>
            </a:r>
          </a:p>
          <a:p>
            <a:pPr algn="ctr"/>
            <a:r>
              <a:rPr lang="en-US" sz="1400">
                <a:latin typeface="Arial" charset="0"/>
                <a:ea typeface="Arial" charset="0"/>
                <a:cs typeface="Arial" charset="0"/>
              </a:rPr>
              <a:t>10um +/2um gaps</a:t>
            </a:r>
          </a:p>
        </p:txBody>
      </p:sp>
      <p:graphicFrame>
        <p:nvGraphicFramePr>
          <p:cNvPr id="10" name="Object 3"/>
          <p:cNvGraphicFramePr>
            <a:graphicFrameLocks noChangeAspect="1"/>
          </p:cNvGraphicFramePr>
          <p:nvPr/>
        </p:nvGraphicFramePr>
        <p:xfrm>
          <a:off x="4554155" y="1307713"/>
          <a:ext cx="3810000" cy="690563"/>
        </p:xfrm>
        <a:graphic>
          <a:graphicData uri="http://schemas.openxmlformats.org/presentationml/2006/ole">
            <p:oleObj spid="_x0000_s104451" name="Visio" r:id="rId6" imgW="7933656" imgH="1436493" progId="">
              <p:embed/>
            </p:oleObj>
          </a:graphicData>
        </a:graphic>
      </p:graphicFrame>
      <p:sp>
        <p:nvSpPr>
          <p:cNvPr id="11" name="Text Box 13"/>
          <p:cNvSpPr txBox="1">
            <a:spLocks noChangeArrowheads="1"/>
          </p:cNvSpPr>
          <p:nvPr/>
        </p:nvSpPr>
        <p:spPr bwMode="auto">
          <a:xfrm>
            <a:off x="6829043" y="2158613"/>
            <a:ext cx="1866900" cy="30797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1400">
                <a:latin typeface="Arial" charset="0"/>
                <a:ea typeface="Arial" charset="0"/>
                <a:cs typeface="Arial" charset="0"/>
              </a:rPr>
              <a:t>Direct Bond Interface</a:t>
            </a:r>
          </a:p>
        </p:txBody>
      </p:sp>
      <p:sp>
        <p:nvSpPr>
          <p:cNvPr id="12" name="Text Box 14"/>
          <p:cNvSpPr txBox="1">
            <a:spLocks noChangeArrowheads="1"/>
          </p:cNvSpPr>
          <p:nvPr/>
        </p:nvSpPr>
        <p:spPr bwMode="auto">
          <a:xfrm>
            <a:off x="4560505" y="2055426"/>
            <a:ext cx="1879600" cy="30797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1400">
                <a:latin typeface="Arial" charset="0"/>
                <a:ea typeface="Arial" charset="0"/>
                <a:cs typeface="Arial" charset="0"/>
              </a:rPr>
              <a:t>Precision Bosch Etch</a:t>
            </a:r>
          </a:p>
        </p:txBody>
      </p:sp>
      <p:sp>
        <p:nvSpPr>
          <p:cNvPr id="13" name="Text Box 15"/>
          <p:cNvSpPr txBox="1">
            <a:spLocks noChangeArrowheads="1"/>
          </p:cNvSpPr>
          <p:nvPr/>
        </p:nvSpPr>
        <p:spPr bwMode="auto">
          <a:xfrm>
            <a:off x="6986205" y="917188"/>
            <a:ext cx="1023938" cy="30797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1400">
                <a:latin typeface="Arial" charset="0"/>
                <a:ea typeface="Arial" charset="0"/>
                <a:cs typeface="Arial" charset="0"/>
              </a:rPr>
              <a:t>Wafer saw</a:t>
            </a:r>
          </a:p>
        </p:txBody>
      </p:sp>
      <p:sp>
        <p:nvSpPr>
          <p:cNvPr id="14" name="Line 16"/>
          <p:cNvSpPr>
            <a:spLocks noChangeShapeType="1"/>
          </p:cNvSpPr>
          <p:nvPr/>
        </p:nvSpPr>
        <p:spPr bwMode="auto">
          <a:xfrm flipH="1">
            <a:off x="6554405" y="1094988"/>
            <a:ext cx="500063" cy="320675"/>
          </a:xfrm>
          <a:prstGeom prst="line">
            <a:avLst/>
          </a:prstGeom>
          <a:noFill/>
          <a:ln w="12700">
            <a:solidFill>
              <a:srgbClr val="000000"/>
            </a:solidFill>
            <a:round/>
            <a:headEnd type="none" w="sm" len="sm"/>
            <a:tailEnd type="triangle" w="sm" len="sm"/>
          </a:ln>
        </p:spPr>
        <p:txBody>
          <a:bodyPr>
            <a:prstTxWarp prst="textNoShape">
              <a:avLst/>
            </a:prstTxWarp>
          </a:bodyPr>
          <a:lstStyle/>
          <a:p>
            <a:endParaRPr lang="en-US"/>
          </a:p>
        </p:txBody>
      </p:sp>
      <p:sp>
        <p:nvSpPr>
          <p:cNvPr id="15" name="Line 17"/>
          <p:cNvSpPr>
            <a:spLocks noChangeShapeType="1"/>
          </p:cNvSpPr>
          <p:nvPr/>
        </p:nvSpPr>
        <p:spPr bwMode="auto">
          <a:xfrm flipV="1">
            <a:off x="5868605" y="1572826"/>
            <a:ext cx="544513" cy="558800"/>
          </a:xfrm>
          <a:prstGeom prst="line">
            <a:avLst/>
          </a:prstGeom>
          <a:noFill/>
          <a:ln w="12700">
            <a:solidFill>
              <a:srgbClr val="000000"/>
            </a:solidFill>
            <a:round/>
            <a:headEnd type="none" w="sm" len="sm"/>
            <a:tailEnd type="triangle" w="sm" len="sm"/>
          </a:ln>
        </p:spPr>
        <p:txBody>
          <a:bodyPr>
            <a:prstTxWarp prst="textNoShape">
              <a:avLst/>
            </a:prstTxWarp>
          </a:bodyPr>
          <a:lstStyle/>
          <a:p>
            <a:endParaRPr lang="en-US"/>
          </a:p>
        </p:txBody>
      </p:sp>
      <p:sp>
        <p:nvSpPr>
          <p:cNvPr id="16" name="Line 18"/>
          <p:cNvSpPr>
            <a:spLocks noChangeShapeType="1"/>
          </p:cNvSpPr>
          <p:nvPr/>
        </p:nvSpPr>
        <p:spPr bwMode="auto">
          <a:xfrm flipH="1" flipV="1">
            <a:off x="7911718" y="1688713"/>
            <a:ext cx="820737" cy="517525"/>
          </a:xfrm>
          <a:prstGeom prst="line">
            <a:avLst/>
          </a:prstGeom>
          <a:noFill/>
          <a:ln w="12700">
            <a:solidFill>
              <a:srgbClr val="000000"/>
            </a:solidFill>
            <a:round/>
            <a:headEnd type="none" w="sm" len="sm"/>
            <a:tailEnd type="triangle" w="sm" len="sm"/>
          </a:ln>
        </p:spPr>
        <p:txBody>
          <a:bodyPr>
            <a:prstTxWarp prst="textNoShape">
              <a:avLst/>
            </a:prstTxWarp>
          </a:bodyPr>
          <a:lstStyle/>
          <a:p>
            <a:endParaRPr lang="en-US"/>
          </a:p>
        </p:txBody>
      </p:sp>
      <p:sp>
        <p:nvSpPr>
          <p:cNvPr id="17" name="Text Box 21"/>
          <p:cNvSpPr txBox="1">
            <a:spLocks noChangeArrowheads="1"/>
          </p:cNvSpPr>
          <p:nvPr/>
        </p:nvSpPr>
        <p:spPr bwMode="auto">
          <a:xfrm>
            <a:off x="4408105" y="821938"/>
            <a:ext cx="931863" cy="30797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1400">
                <a:latin typeface="Arial" charset="0"/>
                <a:ea typeface="Arial" charset="0"/>
                <a:cs typeface="Arial" charset="0"/>
              </a:rPr>
              <a:t>Planarize</a:t>
            </a:r>
          </a:p>
        </p:txBody>
      </p:sp>
      <p:sp>
        <p:nvSpPr>
          <p:cNvPr id="18" name="Line 22"/>
          <p:cNvSpPr>
            <a:spLocks noChangeShapeType="1"/>
          </p:cNvSpPr>
          <p:nvPr/>
        </p:nvSpPr>
        <p:spPr bwMode="auto">
          <a:xfrm>
            <a:off x="4546218" y="1121976"/>
            <a:ext cx="95250" cy="425450"/>
          </a:xfrm>
          <a:prstGeom prst="line">
            <a:avLst/>
          </a:prstGeom>
          <a:noFill/>
          <a:ln w="12700">
            <a:solidFill>
              <a:srgbClr val="000000"/>
            </a:solidFill>
            <a:round/>
            <a:headEnd type="none" w="sm" len="sm"/>
            <a:tailEnd type="triangle" w="sm" len="sm"/>
          </a:ln>
        </p:spPr>
        <p:txBody>
          <a:bodyPr>
            <a:prstTxWarp prst="textNoShape">
              <a:avLst/>
            </a:prstTxWarp>
          </a:bodyPr>
          <a:lstStyle/>
          <a:p>
            <a:endParaRPr lang="en-US"/>
          </a:p>
        </p:txBody>
      </p:sp>
      <p:grpSp>
        <p:nvGrpSpPr>
          <p:cNvPr id="19" name="Group 25"/>
          <p:cNvGrpSpPr>
            <a:grpSpLocks/>
          </p:cNvGrpSpPr>
          <p:nvPr/>
        </p:nvGrpSpPr>
        <p:grpSpPr bwMode="auto">
          <a:xfrm>
            <a:off x="3754288" y="2522151"/>
            <a:ext cx="4984252" cy="1947006"/>
            <a:chOff x="3195" y="151"/>
            <a:chExt cx="1983" cy="779"/>
          </a:xfrm>
        </p:grpSpPr>
        <p:pic>
          <p:nvPicPr>
            <p:cNvPr id="20" name="Picture 23" descr="10um pitch cross sections 060309"/>
            <p:cNvPicPr>
              <a:picLocks noChangeAspect="1" noChangeArrowheads="1"/>
            </p:cNvPicPr>
            <p:nvPr/>
          </p:nvPicPr>
          <p:blipFill>
            <a:blip r:embed="rId7"/>
            <a:srcRect l="6897" t="84381" r="7256" b="9196"/>
            <a:stretch>
              <a:fillRect/>
            </a:stretch>
          </p:blipFill>
          <p:spPr bwMode="auto">
            <a:xfrm>
              <a:off x="3198" y="819"/>
              <a:ext cx="1980" cy="111"/>
            </a:xfrm>
            <a:prstGeom prst="rect">
              <a:avLst/>
            </a:prstGeom>
            <a:noFill/>
            <a:ln w="9525">
              <a:noFill/>
              <a:miter lim="800000"/>
              <a:headEnd/>
              <a:tailEnd/>
            </a:ln>
          </p:spPr>
        </p:pic>
        <p:pic>
          <p:nvPicPr>
            <p:cNvPr id="21" name="Picture 24" descr="10um pitch cross sections 060309"/>
            <p:cNvPicPr>
              <a:picLocks noChangeAspect="1" noChangeArrowheads="1"/>
            </p:cNvPicPr>
            <p:nvPr/>
          </p:nvPicPr>
          <p:blipFill>
            <a:blip r:embed="rId7"/>
            <a:srcRect l="6897" t="16742" r="7256" b="44608"/>
            <a:stretch>
              <a:fillRect/>
            </a:stretch>
          </p:blipFill>
          <p:spPr bwMode="auto">
            <a:xfrm>
              <a:off x="3195" y="151"/>
              <a:ext cx="1980" cy="668"/>
            </a:xfrm>
            <a:prstGeom prst="rect">
              <a:avLst/>
            </a:prstGeom>
            <a:noFill/>
            <a:ln w="9525">
              <a:noFill/>
              <a:miter lim="800000"/>
              <a:headEnd/>
              <a:tailEnd/>
            </a:ln>
          </p:spPr>
        </p:pic>
      </p:grpSp>
      <p:sp>
        <p:nvSpPr>
          <p:cNvPr id="22" name="Rectangle 2"/>
          <p:cNvSpPr txBox="1">
            <a:spLocks noChangeArrowheads="1"/>
          </p:cNvSpPr>
          <p:nvPr/>
        </p:nvSpPr>
        <p:spPr bwMode="auto">
          <a:xfrm>
            <a:off x="685800" y="136525"/>
            <a:ext cx="7772400" cy="685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mj-lt"/>
                <a:ea typeface="ＭＳ Ｐゴシック" charset="-128"/>
                <a:cs typeface="ＭＳ Ｐゴシック" charset="-128"/>
              </a:rPr>
              <a:t>The Tiling</a:t>
            </a:r>
            <a:r>
              <a:rPr kumimoji="0" lang="en-US" sz="3600" b="1" i="0" u="none" strike="noStrike" kern="0" cap="none" spc="0" normalizeH="0" noProof="0" dirty="0" smtClean="0">
                <a:ln>
                  <a:noFill/>
                </a:ln>
                <a:solidFill>
                  <a:srgbClr val="000000"/>
                </a:solidFill>
                <a:effectLst/>
                <a:uLnTx/>
                <a:uFillTx/>
                <a:latin typeface="+mj-lt"/>
                <a:ea typeface="ＭＳ Ｐゴシック" charset="-128"/>
                <a:cs typeface="ＭＳ Ｐゴシック" charset="-128"/>
              </a:rPr>
              <a:t> Process</a:t>
            </a:r>
            <a:endParaRPr kumimoji="0" lang="en-US" sz="3600" b="1" i="0" u="none" strike="noStrike" kern="0" cap="none" spc="0" normalizeH="0" baseline="0" noProof="0" dirty="0">
              <a:ln>
                <a:noFill/>
              </a:ln>
              <a:solidFill>
                <a:srgbClr val="000000"/>
              </a:solidFill>
              <a:effectLst/>
              <a:uLnTx/>
              <a:uFillTx/>
              <a:latin typeface="+mj-lt"/>
              <a:ea typeface="ＭＳ Ｐゴシック" charset="-128"/>
              <a:cs typeface="ＭＳ Ｐゴシック" charset="-128"/>
            </a:endParaRPr>
          </a:p>
        </p:txBody>
      </p:sp>
      <p:sp>
        <p:nvSpPr>
          <p:cNvPr id="23" name="TextBox 22"/>
          <p:cNvSpPr txBox="1"/>
          <p:nvPr/>
        </p:nvSpPr>
        <p:spPr>
          <a:xfrm>
            <a:off x="3665989" y="4421229"/>
            <a:ext cx="4417470" cy="400110"/>
          </a:xfrm>
          <a:prstGeom prst="rect">
            <a:avLst/>
          </a:prstGeom>
          <a:noFill/>
        </p:spPr>
        <p:txBody>
          <a:bodyPr wrap="none" rtlCol="0">
            <a:spAutoFit/>
          </a:bodyPr>
          <a:lstStyle/>
          <a:p>
            <a:r>
              <a:rPr lang="en-US" sz="2000" dirty="0" smtClean="0">
                <a:latin typeface="+mn-lt"/>
              </a:rPr>
              <a:t>Oxide-Oxide Bonds Form Interface </a:t>
            </a:r>
            <a:endParaRPr lang="en-US" sz="20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70"/>
          <p:cNvSpPr>
            <a:spLocks noGrp="1" noChangeArrowheads="1"/>
          </p:cNvSpPr>
          <p:nvPr>
            <p:ph type="title" idx="4294967295"/>
          </p:nvPr>
        </p:nvSpPr>
        <p:spPr>
          <a:xfrm>
            <a:off x="0" y="136525"/>
            <a:ext cx="9144000" cy="685800"/>
          </a:xfrm>
          <a:noFill/>
        </p:spPr>
        <p:txBody>
          <a:bodyPr/>
          <a:lstStyle/>
          <a:p>
            <a:r>
              <a:rPr lang="en-US" sz="3600" dirty="0" smtClean="0">
                <a:ea typeface="ＭＳ Ｐゴシック" charset="-128"/>
                <a:cs typeface="ＭＳ Ｐゴシック" charset="-128"/>
              </a:rPr>
              <a:t>Off-Chip Optical Communications</a:t>
            </a:r>
            <a:endParaRPr lang="en-US" sz="3600" dirty="0">
              <a:ea typeface="ＭＳ Ｐゴシック" charset="-128"/>
              <a:cs typeface="ＭＳ Ｐゴシック" charset="-128"/>
            </a:endParaRPr>
          </a:p>
        </p:txBody>
      </p:sp>
      <p:pic>
        <p:nvPicPr>
          <p:cNvPr id="20486" name="Picture 25" descr="IMG_0301_3"/>
          <p:cNvPicPr>
            <a:picLocks noChangeAspect="1" noChangeArrowheads="1"/>
          </p:cNvPicPr>
          <p:nvPr/>
        </p:nvPicPr>
        <p:blipFill>
          <a:blip r:embed="rId2"/>
          <a:srcRect/>
          <a:stretch>
            <a:fillRect/>
          </a:stretch>
        </p:blipFill>
        <p:spPr bwMode="auto">
          <a:xfrm>
            <a:off x="527934" y="1485113"/>
            <a:ext cx="2670819" cy="1835164"/>
          </a:xfrm>
          <a:prstGeom prst="rect">
            <a:avLst/>
          </a:prstGeom>
          <a:noFill/>
          <a:ln w="9525">
            <a:noFill/>
            <a:miter lim="800000"/>
            <a:headEnd/>
            <a:tailEnd/>
          </a:ln>
        </p:spPr>
      </p:pic>
      <p:pic>
        <p:nvPicPr>
          <p:cNvPr id="20487" name="Picture 6" descr="DSC_0030_3"/>
          <p:cNvPicPr>
            <a:picLocks noChangeAspect="1" noChangeArrowheads="1"/>
          </p:cNvPicPr>
          <p:nvPr/>
        </p:nvPicPr>
        <p:blipFill>
          <a:blip r:embed="rId3"/>
          <a:srcRect t="11330" b="2304"/>
          <a:stretch>
            <a:fillRect/>
          </a:stretch>
        </p:blipFill>
        <p:spPr bwMode="auto">
          <a:xfrm>
            <a:off x="562967" y="3550249"/>
            <a:ext cx="2468002" cy="1868519"/>
          </a:xfrm>
          <a:prstGeom prst="rect">
            <a:avLst/>
          </a:prstGeom>
          <a:noFill/>
          <a:ln w="9525">
            <a:noFill/>
            <a:miter lim="800000"/>
            <a:headEnd/>
            <a:tailEnd/>
          </a:ln>
        </p:spPr>
      </p:pic>
      <p:sp>
        <p:nvSpPr>
          <p:cNvPr id="20490" name="Text Box 23"/>
          <p:cNvSpPr txBox="1">
            <a:spLocks noChangeArrowheads="1"/>
          </p:cNvSpPr>
          <p:nvPr/>
        </p:nvSpPr>
        <p:spPr bwMode="auto">
          <a:xfrm>
            <a:off x="1830513" y="5171838"/>
            <a:ext cx="1219200" cy="276225"/>
          </a:xfrm>
          <a:prstGeom prst="rect">
            <a:avLst/>
          </a:prstGeom>
          <a:noFill/>
          <a:ln w="19050">
            <a:noFill/>
            <a:miter lim="800000"/>
            <a:headEnd/>
            <a:tailEnd/>
          </a:ln>
        </p:spPr>
        <p:txBody>
          <a:bodyPr>
            <a:prstTxWarp prst="textNoShape">
              <a:avLst/>
            </a:prstTxWarp>
            <a:spAutoFit/>
          </a:bodyPr>
          <a:lstStyle/>
          <a:p>
            <a:pPr>
              <a:spcBef>
                <a:spcPct val="40000"/>
              </a:spcBef>
              <a:buClr>
                <a:srgbClr val="FF3300"/>
              </a:buClr>
              <a:buFont typeface="Symbol" charset="2"/>
              <a:buNone/>
            </a:pPr>
            <a:r>
              <a:rPr lang="en-US" sz="1200" dirty="0">
                <a:solidFill>
                  <a:srgbClr val="FF0000"/>
                </a:solidFill>
                <a:latin typeface="Tahoma" charset="0"/>
                <a:ea typeface="Tahoma" charset="0"/>
                <a:cs typeface="Tahoma" charset="0"/>
              </a:rPr>
              <a:t>Cold Probe</a:t>
            </a:r>
          </a:p>
        </p:txBody>
      </p:sp>
      <p:sp>
        <p:nvSpPr>
          <p:cNvPr id="11" name="TextBox 10"/>
          <p:cNvSpPr txBox="1"/>
          <p:nvPr/>
        </p:nvSpPr>
        <p:spPr>
          <a:xfrm>
            <a:off x="0" y="706900"/>
            <a:ext cx="8685752" cy="5909309"/>
          </a:xfrm>
          <a:prstGeom prst="rect">
            <a:avLst/>
          </a:prstGeom>
          <a:noFill/>
        </p:spPr>
        <p:txBody>
          <a:bodyPr wrap="square" rtlCol="0">
            <a:spAutoFit/>
          </a:bodyPr>
          <a:lstStyle/>
          <a:p>
            <a:r>
              <a:rPr lang="en-US" dirty="0" smtClean="0">
                <a:latin typeface="+mj-lt"/>
              </a:rPr>
              <a:t>Optical Communications </a:t>
            </a:r>
            <a:r>
              <a:rPr lang="en-US" sz="1800" dirty="0" smtClean="0">
                <a:latin typeface="+mj-lt"/>
              </a:rPr>
              <a:t>(D. </a:t>
            </a:r>
            <a:r>
              <a:rPr lang="en-US" sz="1800" dirty="0" err="1" smtClean="0">
                <a:latin typeface="+mj-lt"/>
              </a:rPr>
              <a:t>Serkland</a:t>
            </a:r>
            <a:r>
              <a:rPr lang="en-US" sz="1800" dirty="0" smtClean="0">
                <a:latin typeface="+mj-lt"/>
              </a:rPr>
              <a:t>, G. Keeler et al., Sandia)</a:t>
            </a:r>
          </a:p>
          <a:p>
            <a:pPr lvl="1">
              <a:buFont typeface="Wingdings" charset="2"/>
              <a:buChar char="q"/>
            </a:pPr>
            <a:r>
              <a:rPr lang="en-US" sz="2000" b="0" dirty="0" smtClean="0">
                <a:latin typeface="+mj-lt"/>
              </a:rPr>
              <a:t> VCSEL-Based Communications Optimized to Operate at 200K</a:t>
            </a: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buFont typeface="Wingdings" charset="2"/>
              <a:buChar char="q"/>
            </a:pPr>
            <a:endParaRPr lang="en-US" sz="2000" b="0" dirty="0" smtClean="0">
              <a:latin typeface="+mj-lt"/>
            </a:endParaRPr>
          </a:p>
          <a:p>
            <a:pPr lvl="1"/>
            <a:endParaRPr lang="en-US" sz="2000" b="0" dirty="0" smtClean="0">
              <a:latin typeface="+mj-lt"/>
            </a:endParaRPr>
          </a:p>
          <a:p>
            <a:pPr lvl="1"/>
            <a:endParaRPr lang="en-US" sz="1400" b="0" dirty="0" smtClean="0">
              <a:latin typeface="+mj-lt"/>
            </a:endParaRPr>
          </a:p>
          <a:p>
            <a:pPr lvl="1">
              <a:buFont typeface="Wingdings" charset="2"/>
              <a:buChar char="q"/>
            </a:pPr>
            <a:r>
              <a:rPr lang="en-US" sz="2000" b="0" dirty="0" smtClean="0">
                <a:latin typeface="+mj-lt"/>
              </a:rPr>
              <a:t> </a:t>
            </a:r>
            <a:r>
              <a:rPr lang="en-US" sz="2000" b="0" dirty="0" err="1" smtClean="0">
                <a:latin typeface="+mj-lt"/>
              </a:rPr>
              <a:t>Mux</a:t>
            </a:r>
            <a:r>
              <a:rPr lang="en-US" sz="2000" b="0" dirty="0" smtClean="0">
                <a:latin typeface="+mj-lt"/>
              </a:rPr>
              <a:t>/Driver function demonstrated at 4.5mW/channel at 3Gb/s, considerably lower than commercial results </a:t>
            </a:r>
          </a:p>
          <a:p>
            <a:pPr lvl="1"/>
            <a:r>
              <a:rPr lang="en-US" sz="2000" b="0" dirty="0" smtClean="0">
                <a:latin typeface="+mj-lt"/>
              </a:rPr>
              <a:t>(Note: Result does not include clock recovery)</a:t>
            </a:r>
          </a:p>
        </p:txBody>
      </p:sp>
      <p:pic>
        <p:nvPicPr>
          <p:cNvPr id="8" name="Picture 18" descr="IthvsT"/>
          <p:cNvPicPr>
            <a:picLocks noChangeAspect="1" noChangeArrowheads="1"/>
          </p:cNvPicPr>
          <p:nvPr/>
        </p:nvPicPr>
        <p:blipFill>
          <a:blip r:embed="rId4"/>
          <a:srcRect l="6522" t="4207" r="4347" b="5177"/>
          <a:stretch>
            <a:fillRect/>
          </a:stretch>
        </p:blipFill>
        <p:spPr bwMode="auto">
          <a:xfrm>
            <a:off x="3476970" y="1430330"/>
            <a:ext cx="4971392" cy="4242700"/>
          </a:xfrm>
          <a:prstGeom prst="rect">
            <a:avLst/>
          </a:prstGeom>
          <a:noFill/>
          <a:ln w="9525">
            <a:noFill/>
            <a:miter lim="800000"/>
            <a:headEnd/>
            <a:tailEnd/>
          </a:ln>
        </p:spPr>
      </p:pic>
      <p:pic>
        <p:nvPicPr>
          <p:cNvPr id="20483" name="Picture 7" descr="08011513"/>
          <p:cNvPicPr>
            <a:picLocks noChangeAspect="1" noChangeArrowheads="1"/>
          </p:cNvPicPr>
          <p:nvPr/>
        </p:nvPicPr>
        <p:blipFill>
          <a:blip r:embed="rId5"/>
          <a:srcRect/>
          <a:stretch>
            <a:fillRect/>
          </a:stretch>
        </p:blipFill>
        <p:spPr bwMode="auto">
          <a:xfrm>
            <a:off x="4169400" y="1528793"/>
            <a:ext cx="2611926" cy="1878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0"/>
          <p:cNvSpPr txBox="1">
            <a:spLocks noChangeArrowheads="1"/>
          </p:cNvSpPr>
          <p:nvPr/>
        </p:nvSpPr>
        <p:spPr bwMode="auto">
          <a:xfrm>
            <a:off x="0" y="136525"/>
            <a:ext cx="9144000" cy="685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smtClean="0">
                <a:solidFill>
                  <a:srgbClr val="000000"/>
                </a:solidFill>
                <a:latin typeface="+mj-lt"/>
                <a:ea typeface="ＭＳ Ｐゴシック" charset="-128"/>
                <a:cs typeface="ＭＳ Ｐゴシック" charset="-128"/>
              </a:rPr>
              <a:t>Large, </a:t>
            </a:r>
            <a:r>
              <a:rPr lang="en-US" sz="3600" kern="0" noProof="0" dirty="0" smtClean="0">
                <a:solidFill>
                  <a:srgbClr val="000000"/>
                </a:solidFill>
                <a:latin typeface="+mj-lt"/>
                <a:ea typeface="ＭＳ Ｐゴシック" charset="-128"/>
                <a:cs typeface="ＭＳ Ｐゴシック" charset="-128"/>
              </a:rPr>
              <a:t>High-Speed Imaging Arrays?</a:t>
            </a:r>
            <a:r>
              <a:rPr kumimoji="0" lang="en-US" sz="3600" b="1" i="0" u="none" strike="noStrike" kern="0" cap="none" spc="0" normalizeH="0" baseline="0" noProof="0" dirty="0" smtClean="0">
                <a:ln>
                  <a:noFill/>
                </a:ln>
                <a:solidFill>
                  <a:srgbClr val="000000"/>
                </a:solidFill>
                <a:effectLst/>
                <a:uLnTx/>
                <a:uFillTx/>
                <a:latin typeface="+mj-lt"/>
                <a:ea typeface="ＭＳ Ｐゴシック" charset="-128"/>
                <a:cs typeface="ＭＳ Ｐゴシック" charset="-128"/>
              </a:rPr>
              <a:t> </a:t>
            </a:r>
            <a:endParaRPr kumimoji="0" lang="en-US" sz="3600" b="1" i="0" u="none" strike="noStrike" kern="0" cap="none" spc="0" normalizeH="0" baseline="0" noProof="0" dirty="0">
              <a:ln>
                <a:noFill/>
              </a:ln>
              <a:solidFill>
                <a:srgbClr val="000000"/>
              </a:solidFill>
              <a:effectLst/>
              <a:uLnTx/>
              <a:uFillTx/>
              <a:latin typeface="+mj-lt"/>
              <a:ea typeface="ＭＳ Ｐゴシック" charset="-128"/>
              <a:cs typeface="ＭＳ Ｐゴシック" charset="-128"/>
            </a:endParaRPr>
          </a:p>
        </p:txBody>
      </p:sp>
      <p:sp>
        <p:nvSpPr>
          <p:cNvPr id="3" name="Rectangle 3"/>
          <p:cNvSpPr>
            <a:spLocks noChangeArrowheads="1"/>
          </p:cNvSpPr>
          <p:nvPr/>
        </p:nvSpPr>
        <p:spPr bwMode="auto">
          <a:xfrm>
            <a:off x="-9967" y="894290"/>
            <a:ext cx="9141987" cy="5927764"/>
          </a:xfrm>
          <a:prstGeom prst="rect">
            <a:avLst/>
          </a:prstGeom>
          <a:noFill/>
          <a:ln w="12700">
            <a:noFill/>
            <a:miter lim="800000"/>
            <a:headEnd/>
            <a:tailEnd/>
          </a:ln>
        </p:spPr>
        <p:txBody>
          <a:bodyPr lIns="90487" tIns="44450" rIns="90487" bIns="44450">
            <a:prstTxWarp prst="textNoShape">
              <a:avLst/>
            </a:prstTxWarp>
          </a:bodyPr>
          <a:lstStyle/>
          <a:p>
            <a:pPr>
              <a:spcBef>
                <a:spcPct val="20000"/>
              </a:spcBef>
              <a:buSzPct val="100000"/>
            </a:pPr>
            <a:r>
              <a:rPr lang="en-US" sz="2000" i="1" dirty="0" err="1" smtClean="0">
                <a:solidFill>
                  <a:srgbClr val="000000"/>
                </a:solidFill>
                <a:latin typeface="Arial" charset="0"/>
              </a:rPr>
              <a:t>Sandia’s</a:t>
            </a:r>
            <a:r>
              <a:rPr lang="en-US" sz="2000" i="1" dirty="0" smtClean="0">
                <a:solidFill>
                  <a:srgbClr val="000000"/>
                </a:solidFill>
                <a:latin typeface="Arial" charset="0"/>
              </a:rPr>
              <a:t> systems do not image, but rather look for transient signal detection so much of the data can be reduced, solution is </a:t>
            </a:r>
            <a:r>
              <a:rPr lang="en-US" sz="2000" i="1" dirty="0" err="1" smtClean="0">
                <a:solidFill>
                  <a:srgbClr val="000000"/>
                </a:solidFill>
                <a:latin typeface="Arial" charset="0"/>
              </a:rPr>
              <a:t>managable</a:t>
            </a:r>
            <a:endParaRPr lang="en-US" sz="2000" i="1" dirty="0" smtClean="0">
              <a:solidFill>
                <a:srgbClr val="000000"/>
              </a:solidFill>
              <a:latin typeface="Arial" charset="0"/>
            </a:endParaRPr>
          </a:p>
          <a:p>
            <a:pPr>
              <a:spcBef>
                <a:spcPct val="20000"/>
              </a:spcBef>
              <a:buSzPct val="100000"/>
            </a:pPr>
            <a:endParaRPr lang="en-US" sz="1000" dirty="0" smtClean="0">
              <a:solidFill>
                <a:srgbClr val="000000"/>
              </a:solidFill>
              <a:latin typeface="Arial" charset="0"/>
            </a:endParaRPr>
          </a:p>
          <a:p>
            <a:pPr>
              <a:spcBef>
                <a:spcPct val="20000"/>
              </a:spcBef>
              <a:buSzPct val="100000"/>
            </a:pPr>
            <a:r>
              <a:rPr lang="en-US" sz="2000" dirty="0" smtClean="0">
                <a:solidFill>
                  <a:srgbClr val="000000"/>
                </a:solidFill>
                <a:latin typeface="Arial" charset="0"/>
              </a:rPr>
              <a:t>Imagers: Large, High-Speed Imaging Arrays (Ex. from MIT Lincoln Labs)</a:t>
            </a:r>
          </a:p>
          <a:p>
            <a:pPr>
              <a:spcBef>
                <a:spcPct val="20000"/>
              </a:spcBef>
              <a:buSzPct val="100000"/>
              <a:buFont typeface="Wingdings" charset="2"/>
              <a:buChar char="q"/>
            </a:pPr>
            <a:r>
              <a:rPr lang="en-US" sz="2000" dirty="0" smtClean="0">
                <a:solidFill>
                  <a:srgbClr val="000000"/>
                </a:solidFill>
                <a:latin typeface="Arial" charset="0"/>
              </a:rPr>
              <a:t> Canada-France-Hawaii-Telescope: </a:t>
            </a:r>
            <a:r>
              <a:rPr lang="en-US" sz="2000" b="0" dirty="0" smtClean="0">
                <a:solidFill>
                  <a:srgbClr val="000000"/>
                </a:solidFill>
                <a:latin typeface="Arial" charset="0"/>
              </a:rPr>
              <a:t>100M Pixels</a:t>
            </a:r>
          </a:p>
          <a:p>
            <a:pPr>
              <a:spcBef>
                <a:spcPct val="20000"/>
              </a:spcBef>
              <a:buSzPct val="100000"/>
              <a:buFont typeface="Wingdings" charset="2"/>
              <a:buChar char="q"/>
            </a:pPr>
            <a:r>
              <a:rPr lang="en-US" sz="2000" b="0" dirty="0" smtClean="0">
                <a:solidFill>
                  <a:srgbClr val="000000"/>
                </a:solidFill>
                <a:latin typeface="Arial" charset="0"/>
              </a:rPr>
              <a:t> </a:t>
            </a:r>
            <a:r>
              <a:rPr lang="en-US" sz="2000" dirty="0" smtClean="0">
                <a:solidFill>
                  <a:srgbClr val="000000"/>
                </a:solidFill>
                <a:latin typeface="Arial" charset="0"/>
              </a:rPr>
              <a:t>High Speed Camera:</a:t>
            </a:r>
            <a:r>
              <a:rPr lang="en-US" sz="2000" b="0" dirty="0" smtClean="0">
                <a:solidFill>
                  <a:srgbClr val="000000"/>
                </a:solidFill>
                <a:latin typeface="Arial" charset="0"/>
              </a:rPr>
              <a:t> 2MFrames/sec, 16k Pixels</a:t>
            </a:r>
          </a:p>
          <a:p>
            <a:pPr>
              <a:spcBef>
                <a:spcPct val="20000"/>
              </a:spcBef>
              <a:buSzPct val="100000"/>
            </a:pPr>
            <a:endParaRPr lang="en-US" sz="1800" dirty="0" smtClean="0">
              <a:solidFill>
                <a:srgbClr val="000000"/>
              </a:solidFill>
              <a:latin typeface="Arial" charset="0"/>
            </a:endParaRPr>
          </a:p>
          <a:p>
            <a:pPr>
              <a:spcBef>
                <a:spcPct val="20000"/>
              </a:spcBef>
              <a:buSzPct val="100000"/>
            </a:pPr>
            <a:endParaRPr lang="en-US" sz="1800" dirty="0" smtClean="0">
              <a:solidFill>
                <a:srgbClr val="000000"/>
              </a:solidFill>
              <a:latin typeface="Arial" charset="0"/>
            </a:endParaRPr>
          </a:p>
          <a:p>
            <a:pPr>
              <a:spcBef>
                <a:spcPct val="20000"/>
              </a:spcBef>
              <a:buSzPct val="100000"/>
            </a:pPr>
            <a:endParaRPr lang="en-US" sz="1800" dirty="0" smtClean="0">
              <a:solidFill>
                <a:srgbClr val="000000"/>
              </a:solidFill>
              <a:latin typeface="Arial" charset="0"/>
            </a:endParaRPr>
          </a:p>
          <a:p>
            <a:pPr>
              <a:spcBef>
                <a:spcPct val="20000"/>
              </a:spcBef>
              <a:buSzPct val="100000"/>
            </a:pPr>
            <a:endParaRPr lang="en-US" sz="1800" dirty="0" smtClean="0">
              <a:solidFill>
                <a:srgbClr val="000000"/>
              </a:solidFill>
              <a:latin typeface="Arial" charset="0"/>
            </a:endParaRPr>
          </a:p>
          <a:p>
            <a:pPr>
              <a:spcBef>
                <a:spcPct val="20000"/>
              </a:spcBef>
              <a:buSzPct val="100000"/>
            </a:pPr>
            <a:endParaRPr lang="en-US" sz="1800" dirty="0" smtClean="0">
              <a:solidFill>
                <a:srgbClr val="000000"/>
              </a:solidFill>
              <a:latin typeface="Arial" charset="0"/>
            </a:endParaRPr>
          </a:p>
          <a:p>
            <a:pPr>
              <a:spcBef>
                <a:spcPct val="20000"/>
              </a:spcBef>
              <a:buSzPct val="100000"/>
            </a:pPr>
            <a:endParaRPr lang="en-US" sz="1800" dirty="0" smtClean="0">
              <a:solidFill>
                <a:srgbClr val="000000"/>
              </a:solidFill>
              <a:latin typeface="Arial" charset="0"/>
            </a:endParaRPr>
          </a:p>
          <a:p>
            <a:pPr>
              <a:spcBef>
                <a:spcPct val="20000"/>
              </a:spcBef>
              <a:buSzPct val="100000"/>
            </a:pPr>
            <a:endParaRPr lang="en-US" sz="1800" dirty="0" smtClean="0">
              <a:solidFill>
                <a:srgbClr val="000000"/>
              </a:solidFill>
              <a:latin typeface="Arial" charset="0"/>
            </a:endParaRPr>
          </a:p>
          <a:p>
            <a:pPr>
              <a:spcBef>
                <a:spcPct val="20000"/>
              </a:spcBef>
              <a:buSzPct val="100000"/>
            </a:pPr>
            <a:endParaRPr lang="en-US" sz="1800" dirty="0" smtClean="0">
              <a:solidFill>
                <a:srgbClr val="000000"/>
              </a:solidFill>
              <a:latin typeface="Arial" charset="0"/>
            </a:endParaRPr>
          </a:p>
          <a:p>
            <a:pPr>
              <a:spcBef>
                <a:spcPct val="20000"/>
              </a:spcBef>
              <a:buSzPct val="100000"/>
            </a:pPr>
            <a:endParaRPr lang="en-US" sz="1800" dirty="0" smtClean="0">
              <a:solidFill>
                <a:srgbClr val="000000"/>
              </a:solidFill>
              <a:latin typeface="Arial" charset="0"/>
            </a:endParaRPr>
          </a:p>
          <a:p>
            <a:pPr>
              <a:spcBef>
                <a:spcPct val="20000"/>
              </a:spcBef>
              <a:buSzPct val="100000"/>
            </a:pPr>
            <a:endParaRPr lang="en-US" sz="1800" b="0" dirty="0">
              <a:solidFill>
                <a:srgbClr val="000000"/>
              </a:solidFill>
              <a:latin typeface="Arial" charset="0"/>
              <a:sym typeface="Calibri" charset="0"/>
            </a:endParaRPr>
          </a:p>
        </p:txBody>
      </p:sp>
      <p:pic>
        <p:nvPicPr>
          <p:cNvPr id="4" name="Picture 3"/>
          <p:cNvPicPr>
            <a:picLocks noChangeAspect="1"/>
          </p:cNvPicPr>
          <p:nvPr/>
        </p:nvPicPr>
        <p:blipFill>
          <a:blip r:embed="rId2"/>
          <a:stretch>
            <a:fillRect/>
          </a:stretch>
        </p:blipFill>
        <p:spPr>
          <a:xfrm>
            <a:off x="0" y="2956140"/>
            <a:ext cx="2919338" cy="3417343"/>
          </a:xfrm>
          <a:prstGeom prst="rect">
            <a:avLst/>
          </a:prstGeom>
        </p:spPr>
      </p:pic>
      <p:pic>
        <p:nvPicPr>
          <p:cNvPr id="5" name="Picture 4"/>
          <p:cNvPicPr>
            <a:picLocks noChangeAspect="1"/>
          </p:cNvPicPr>
          <p:nvPr/>
        </p:nvPicPr>
        <p:blipFill>
          <a:blip r:embed="rId3"/>
          <a:stretch>
            <a:fillRect/>
          </a:stretch>
        </p:blipFill>
        <p:spPr>
          <a:xfrm>
            <a:off x="3001304" y="2956241"/>
            <a:ext cx="4525012" cy="339375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2.png"/>
          <p:cNvPicPr>
            <a:picLocks noChangeAspect="1"/>
          </p:cNvPicPr>
          <p:nvPr/>
        </p:nvPicPr>
        <p:blipFill>
          <a:blip r:embed="rId2"/>
          <a:stretch>
            <a:fillRect/>
          </a:stretch>
        </p:blipFill>
        <p:spPr>
          <a:xfrm>
            <a:off x="0" y="1646616"/>
            <a:ext cx="4902200" cy="3832863"/>
          </a:xfrm>
          <a:prstGeom prst="rect">
            <a:avLst/>
          </a:prstGeom>
        </p:spPr>
      </p:pic>
      <p:sp>
        <p:nvSpPr>
          <p:cNvPr id="2" name="Rectangle 170"/>
          <p:cNvSpPr txBox="1">
            <a:spLocks noChangeArrowheads="1"/>
          </p:cNvSpPr>
          <p:nvPr/>
        </p:nvSpPr>
        <p:spPr bwMode="auto">
          <a:xfrm>
            <a:off x="0" y="136525"/>
            <a:ext cx="9144000" cy="685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smtClean="0">
                <a:solidFill>
                  <a:srgbClr val="000000"/>
                </a:solidFill>
                <a:latin typeface="+mj-lt"/>
                <a:ea typeface="ＭＳ Ｐゴシック" charset="-128"/>
                <a:cs typeface="ＭＳ Ｐゴシック" charset="-128"/>
              </a:rPr>
              <a:t>Limits to Large, High-Speed Imagers</a:t>
            </a:r>
            <a:endParaRPr kumimoji="0" lang="en-US" sz="3600" b="1" i="0" u="none" strike="noStrike" kern="0" cap="none" spc="0" normalizeH="0" baseline="0" noProof="0" dirty="0">
              <a:ln>
                <a:noFill/>
              </a:ln>
              <a:solidFill>
                <a:srgbClr val="000000"/>
              </a:solidFill>
              <a:effectLst/>
              <a:uLnTx/>
              <a:uFillTx/>
              <a:latin typeface="+mj-lt"/>
              <a:ea typeface="ＭＳ Ｐゴシック" charset="-128"/>
              <a:cs typeface="ＭＳ Ｐゴシック" charset="-128"/>
            </a:endParaRPr>
          </a:p>
        </p:txBody>
      </p:sp>
      <p:sp>
        <p:nvSpPr>
          <p:cNvPr id="3" name="Rectangle 3"/>
          <p:cNvSpPr>
            <a:spLocks noChangeArrowheads="1"/>
          </p:cNvSpPr>
          <p:nvPr/>
        </p:nvSpPr>
        <p:spPr bwMode="auto">
          <a:xfrm>
            <a:off x="-9967" y="894290"/>
            <a:ext cx="9141987" cy="5927764"/>
          </a:xfrm>
          <a:prstGeom prst="rect">
            <a:avLst/>
          </a:prstGeom>
          <a:noFill/>
          <a:ln w="12700">
            <a:noFill/>
            <a:miter lim="800000"/>
            <a:headEnd/>
            <a:tailEnd/>
          </a:ln>
        </p:spPr>
        <p:txBody>
          <a:bodyPr lIns="90487" tIns="44450" rIns="90487" bIns="44450">
            <a:prstTxWarp prst="textNoShape">
              <a:avLst/>
            </a:prstTxWarp>
          </a:bodyPr>
          <a:lstStyle/>
          <a:p>
            <a:pPr>
              <a:spcBef>
                <a:spcPct val="20000"/>
              </a:spcBef>
              <a:buSzPct val="100000"/>
            </a:pPr>
            <a:r>
              <a:rPr lang="en-US" sz="2000" dirty="0" smtClean="0">
                <a:solidFill>
                  <a:srgbClr val="000000"/>
                </a:solidFill>
                <a:latin typeface="Arial" charset="0"/>
              </a:rPr>
              <a:t>Assume:</a:t>
            </a:r>
            <a:r>
              <a:rPr lang="en-US" sz="2000" b="0" dirty="0" smtClean="0">
                <a:solidFill>
                  <a:srgbClr val="000000"/>
                </a:solidFill>
                <a:latin typeface="Arial" charset="0"/>
              </a:rPr>
              <a:t> 100MPixel@100kFrames/sec @10-bits </a:t>
            </a:r>
            <a:r>
              <a:rPr lang="en-US" sz="2000" b="0" dirty="0" err="1" smtClean="0">
                <a:solidFill>
                  <a:srgbClr val="000000"/>
                </a:solidFill>
                <a:latin typeface="Wingdings"/>
                <a:ea typeface="Wingdings"/>
                <a:cs typeface="Wingdings"/>
              </a:rPr>
              <a:t></a:t>
            </a:r>
            <a:r>
              <a:rPr lang="en-US" sz="2000" b="0" dirty="0" smtClean="0">
                <a:solidFill>
                  <a:srgbClr val="000000"/>
                </a:solidFill>
                <a:latin typeface="+mn-lt"/>
                <a:ea typeface="Wingdings"/>
                <a:cs typeface="Wingdings"/>
              </a:rPr>
              <a:t> 100Tb/s</a:t>
            </a:r>
            <a:endParaRPr lang="en-US" sz="800" b="0" dirty="0" smtClean="0">
              <a:solidFill>
                <a:srgbClr val="000000"/>
              </a:solidFill>
              <a:latin typeface="+mn-lt"/>
              <a:ea typeface="Wingdings"/>
              <a:cs typeface="Wingdings"/>
            </a:endParaRPr>
          </a:p>
          <a:p>
            <a:pPr>
              <a:spcBef>
                <a:spcPct val="20000"/>
              </a:spcBef>
              <a:buSzPct val="100000"/>
            </a:pPr>
            <a:r>
              <a:rPr lang="en-US" sz="2000" dirty="0" smtClean="0">
                <a:solidFill>
                  <a:srgbClr val="000000"/>
                </a:solidFill>
                <a:latin typeface="+mn-lt"/>
                <a:ea typeface="Wingdings"/>
                <a:cs typeface="Wingdings"/>
              </a:rPr>
              <a:t>Analog-to-Digital Converter Power: </a:t>
            </a:r>
            <a:r>
              <a:rPr lang="en-US" sz="2000" b="0" dirty="0" smtClean="0">
                <a:solidFill>
                  <a:srgbClr val="000000"/>
                </a:solidFill>
                <a:latin typeface="+mn-lt"/>
                <a:ea typeface="Wingdings"/>
                <a:cs typeface="Wingdings"/>
              </a:rPr>
              <a:t>100fJ/bit, trending down (10W@100Tb/s)</a:t>
            </a:r>
          </a:p>
          <a:p>
            <a:pPr>
              <a:spcBef>
                <a:spcPct val="20000"/>
              </a:spcBef>
              <a:buSzPct val="100000"/>
            </a:pPr>
            <a:endParaRPr lang="en-US" sz="2000" b="0" dirty="0" smtClean="0">
              <a:solidFill>
                <a:srgbClr val="000000"/>
              </a:solidFill>
              <a:latin typeface="+mn-lt"/>
              <a:ea typeface="Wingdings"/>
              <a:cs typeface="Wingdings"/>
            </a:endParaRPr>
          </a:p>
          <a:p>
            <a:pPr>
              <a:spcBef>
                <a:spcPct val="20000"/>
              </a:spcBef>
              <a:buSzPct val="100000"/>
            </a:pPr>
            <a:endParaRPr lang="en-US" sz="2000" b="0" dirty="0" smtClean="0">
              <a:solidFill>
                <a:srgbClr val="000000"/>
              </a:solidFill>
              <a:latin typeface="+mn-lt"/>
              <a:ea typeface="Wingdings"/>
              <a:cs typeface="Wingdings"/>
            </a:endParaRPr>
          </a:p>
          <a:p>
            <a:pPr>
              <a:spcBef>
                <a:spcPct val="20000"/>
              </a:spcBef>
              <a:buSzPct val="100000"/>
            </a:pPr>
            <a:endParaRPr lang="en-US" sz="2000" b="0" dirty="0" smtClean="0">
              <a:solidFill>
                <a:srgbClr val="000000"/>
              </a:solidFill>
              <a:latin typeface="+mn-lt"/>
              <a:ea typeface="Wingdings"/>
              <a:cs typeface="Wingdings"/>
            </a:endParaRPr>
          </a:p>
          <a:p>
            <a:pPr>
              <a:spcBef>
                <a:spcPct val="20000"/>
              </a:spcBef>
              <a:buSzPct val="100000"/>
            </a:pPr>
            <a:endParaRPr lang="en-US" sz="2000" b="0" dirty="0" smtClean="0">
              <a:solidFill>
                <a:srgbClr val="000000"/>
              </a:solidFill>
              <a:latin typeface="+mn-lt"/>
              <a:ea typeface="Wingdings"/>
              <a:cs typeface="Wingdings"/>
            </a:endParaRPr>
          </a:p>
          <a:p>
            <a:pPr>
              <a:spcBef>
                <a:spcPct val="20000"/>
              </a:spcBef>
              <a:buSzPct val="100000"/>
            </a:pPr>
            <a:endParaRPr lang="en-US" sz="2000" b="0" dirty="0" smtClean="0">
              <a:solidFill>
                <a:srgbClr val="000000"/>
              </a:solidFill>
              <a:latin typeface="+mn-lt"/>
              <a:ea typeface="Wingdings"/>
              <a:cs typeface="Wingdings"/>
            </a:endParaRPr>
          </a:p>
          <a:p>
            <a:pPr>
              <a:spcBef>
                <a:spcPct val="20000"/>
              </a:spcBef>
              <a:buSzPct val="100000"/>
            </a:pPr>
            <a:endParaRPr lang="en-US" sz="2000" b="0" dirty="0" smtClean="0">
              <a:solidFill>
                <a:srgbClr val="000000"/>
              </a:solidFill>
              <a:latin typeface="+mn-lt"/>
              <a:ea typeface="Wingdings"/>
              <a:cs typeface="Wingdings"/>
            </a:endParaRPr>
          </a:p>
          <a:p>
            <a:pPr>
              <a:spcBef>
                <a:spcPct val="20000"/>
              </a:spcBef>
              <a:buSzPct val="100000"/>
            </a:pPr>
            <a:endParaRPr lang="en-US" sz="2000" b="0" dirty="0" smtClean="0">
              <a:solidFill>
                <a:srgbClr val="000000"/>
              </a:solidFill>
              <a:latin typeface="+mn-lt"/>
              <a:ea typeface="Wingdings"/>
              <a:cs typeface="Wingdings"/>
            </a:endParaRPr>
          </a:p>
          <a:p>
            <a:pPr>
              <a:spcBef>
                <a:spcPct val="20000"/>
              </a:spcBef>
              <a:buSzPct val="100000"/>
            </a:pPr>
            <a:endParaRPr lang="en-US" sz="2000" b="0" dirty="0" smtClean="0">
              <a:solidFill>
                <a:srgbClr val="000000"/>
              </a:solidFill>
              <a:latin typeface="+mn-lt"/>
              <a:ea typeface="Wingdings"/>
              <a:cs typeface="Wingdings"/>
            </a:endParaRPr>
          </a:p>
          <a:p>
            <a:pPr>
              <a:spcBef>
                <a:spcPct val="20000"/>
              </a:spcBef>
              <a:buSzPct val="100000"/>
            </a:pPr>
            <a:endParaRPr lang="en-US" sz="2000" b="0" dirty="0" smtClean="0">
              <a:solidFill>
                <a:srgbClr val="000000"/>
              </a:solidFill>
              <a:latin typeface="+mn-lt"/>
              <a:ea typeface="Wingdings"/>
              <a:cs typeface="Wingdings"/>
            </a:endParaRPr>
          </a:p>
          <a:p>
            <a:pPr>
              <a:spcBef>
                <a:spcPct val="20000"/>
              </a:spcBef>
              <a:buSzPct val="100000"/>
            </a:pPr>
            <a:endParaRPr lang="en-US" sz="2000" b="0" dirty="0" smtClean="0">
              <a:solidFill>
                <a:srgbClr val="000000"/>
              </a:solidFill>
              <a:latin typeface="+mn-lt"/>
              <a:ea typeface="Wingdings"/>
              <a:cs typeface="Wingdings"/>
            </a:endParaRPr>
          </a:p>
          <a:p>
            <a:pPr>
              <a:spcBef>
                <a:spcPct val="20000"/>
              </a:spcBef>
              <a:buSzPct val="100000"/>
            </a:pPr>
            <a:r>
              <a:rPr lang="en-US" sz="2000" dirty="0" smtClean="0">
                <a:solidFill>
                  <a:srgbClr val="000000"/>
                </a:solidFill>
                <a:latin typeface="+mn-lt"/>
                <a:ea typeface="Wingdings"/>
                <a:cs typeface="Wingdings"/>
              </a:rPr>
              <a:t>Communications Power: </a:t>
            </a:r>
            <a:r>
              <a:rPr lang="en-US" sz="2000" b="0" dirty="0" smtClean="0">
                <a:solidFill>
                  <a:srgbClr val="000000"/>
                </a:solidFill>
                <a:latin typeface="+mn-lt"/>
                <a:ea typeface="Wingdings"/>
                <a:cs typeface="Wingdings"/>
              </a:rPr>
              <a:t>Electrical and traditional optical communications consume ~30-to-40pJ/bit.  At 100Tb/s </a:t>
            </a:r>
            <a:r>
              <a:rPr lang="en-US" sz="2000" b="0" dirty="0" err="1" smtClean="0">
                <a:solidFill>
                  <a:srgbClr val="000000"/>
                </a:solidFill>
                <a:latin typeface="Wingdings"/>
                <a:ea typeface="Wingdings"/>
                <a:cs typeface="Wingdings"/>
              </a:rPr>
              <a:t></a:t>
            </a:r>
            <a:r>
              <a:rPr lang="en-US" sz="2000" b="0" dirty="0" smtClean="0">
                <a:solidFill>
                  <a:srgbClr val="000000"/>
                </a:solidFill>
                <a:latin typeface="+mn-lt"/>
                <a:ea typeface="Wingdings"/>
                <a:cs typeface="Wingdings"/>
              </a:rPr>
              <a:t> 3-to-4kW of power</a:t>
            </a:r>
          </a:p>
          <a:p>
            <a:pPr>
              <a:spcBef>
                <a:spcPct val="20000"/>
              </a:spcBef>
              <a:buSzPct val="100000"/>
            </a:pPr>
            <a:r>
              <a:rPr lang="en-US" sz="2000" dirty="0" smtClean="0">
                <a:solidFill>
                  <a:srgbClr val="000000"/>
                </a:solidFill>
                <a:latin typeface="+mn-lt"/>
                <a:ea typeface="Wingdings"/>
                <a:cs typeface="Wingdings"/>
              </a:rPr>
              <a:t>Communications Bandwidth: </a:t>
            </a:r>
            <a:r>
              <a:rPr lang="en-US" sz="2000" b="0" dirty="0" smtClean="0">
                <a:solidFill>
                  <a:srgbClr val="000000"/>
                </a:solidFill>
                <a:latin typeface="+mn-lt"/>
                <a:ea typeface="Wingdings"/>
                <a:cs typeface="Wingdings"/>
              </a:rPr>
              <a:t>At 10Gb/s/line </a:t>
            </a:r>
            <a:r>
              <a:rPr lang="en-US" sz="2000" b="0" dirty="0" err="1" smtClean="0">
                <a:solidFill>
                  <a:srgbClr val="000000"/>
                </a:solidFill>
                <a:latin typeface="Wingdings"/>
                <a:ea typeface="Wingdings"/>
                <a:cs typeface="Wingdings"/>
              </a:rPr>
              <a:t></a:t>
            </a:r>
            <a:r>
              <a:rPr lang="en-US" sz="2000" b="0" dirty="0" smtClean="0">
                <a:solidFill>
                  <a:srgbClr val="000000"/>
                </a:solidFill>
                <a:latin typeface="+mn-lt"/>
                <a:ea typeface="Wingdings"/>
                <a:cs typeface="Wingdings"/>
              </a:rPr>
              <a:t> 10,000 lines</a:t>
            </a:r>
          </a:p>
          <a:p>
            <a:pPr>
              <a:spcBef>
                <a:spcPct val="20000"/>
              </a:spcBef>
              <a:buSzPct val="100000"/>
            </a:pPr>
            <a:r>
              <a:rPr lang="en-US" sz="2000" b="0" dirty="0" smtClean="0">
                <a:solidFill>
                  <a:srgbClr val="000000"/>
                </a:solidFill>
                <a:latin typeface="+mn-lt"/>
                <a:ea typeface="Wingdings"/>
                <a:cs typeface="Wingdings"/>
              </a:rPr>
              <a:t>Consider weight, thermal conductance, EMI, etc.</a:t>
            </a:r>
            <a:endParaRPr lang="en-US" sz="2000" b="0" dirty="0" smtClean="0">
              <a:solidFill>
                <a:srgbClr val="000000"/>
              </a:solidFill>
              <a:latin typeface="Arial" charset="0"/>
            </a:endParaRPr>
          </a:p>
          <a:p>
            <a:pPr>
              <a:spcBef>
                <a:spcPct val="20000"/>
              </a:spcBef>
              <a:buSzPct val="100000"/>
            </a:pPr>
            <a:endParaRPr lang="en-US" sz="1800" b="0" dirty="0">
              <a:solidFill>
                <a:srgbClr val="000000"/>
              </a:solidFill>
              <a:latin typeface="Arial" charset="0"/>
              <a:sym typeface="Calibri" charset="0"/>
            </a:endParaRPr>
          </a:p>
        </p:txBody>
      </p:sp>
      <p:sp>
        <p:nvSpPr>
          <p:cNvPr id="5" name="TextBox 4"/>
          <p:cNvSpPr txBox="1"/>
          <p:nvPr/>
        </p:nvSpPr>
        <p:spPr>
          <a:xfrm>
            <a:off x="4945531" y="4534189"/>
            <a:ext cx="3745286" cy="461665"/>
          </a:xfrm>
          <a:prstGeom prst="rect">
            <a:avLst/>
          </a:prstGeom>
          <a:noFill/>
        </p:spPr>
        <p:txBody>
          <a:bodyPr wrap="none" rtlCol="0">
            <a:spAutoFit/>
          </a:bodyPr>
          <a:lstStyle/>
          <a:p>
            <a:r>
              <a:rPr lang="en-US" sz="1200" b="0" dirty="0" smtClean="0"/>
              <a:t>B. </a:t>
            </a:r>
            <a:r>
              <a:rPr lang="en-US" sz="1200" b="0" dirty="0" err="1" smtClean="0"/>
              <a:t>Murmann</a:t>
            </a:r>
            <a:r>
              <a:rPr lang="en-US" sz="1200" b="0" dirty="0" smtClean="0"/>
              <a:t>, “A/D Converter Trends: Power Dissipation,</a:t>
            </a:r>
          </a:p>
          <a:p>
            <a:r>
              <a:rPr lang="en-US" sz="1200" b="0" dirty="0" smtClean="0"/>
              <a:t>Scaling and Digitally Assisted Architectures” </a:t>
            </a:r>
            <a:endParaRPr lang="en-US" sz="1200" b="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p:cNvPicPr>
            <a:picLocks noChangeAspect="1"/>
          </p:cNvPicPr>
          <p:nvPr/>
        </p:nvPicPr>
        <p:blipFill>
          <a:blip r:embed="rId2"/>
          <a:srcRect/>
          <a:stretch>
            <a:fillRect/>
          </a:stretch>
        </p:blipFill>
        <p:spPr bwMode="auto">
          <a:xfrm>
            <a:off x="5556250" y="1277938"/>
            <a:ext cx="2106613" cy="1579562"/>
          </a:xfrm>
          <a:prstGeom prst="rect">
            <a:avLst/>
          </a:prstGeom>
          <a:noFill/>
          <a:ln w="9525">
            <a:noFill/>
            <a:miter lim="800000"/>
            <a:headEnd/>
            <a:tailEnd/>
          </a:ln>
        </p:spPr>
      </p:pic>
      <p:sp>
        <p:nvSpPr>
          <p:cNvPr id="39939" name="Title 1"/>
          <p:cNvSpPr>
            <a:spLocks noGrp="1"/>
          </p:cNvSpPr>
          <p:nvPr>
            <p:ph type="title"/>
          </p:nvPr>
        </p:nvSpPr>
        <p:spPr/>
        <p:txBody>
          <a:bodyPr/>
          <a:lstStyle/>
          <a:p>
            <a:r>
              <a:rPr lang="en-US" sz="3600" dirty="0" smtClean="0">
                <a:ea typeface="ＭＳ Ｐゴシック" charset="-128"/>
                <a:cs typeface="ＭＳ Ｐゴシック" charset="-128"/>
              </a:rPr>
              <a:t>Silicon Photonics</a:t>
            </a:r>
          </a:p>
        </p:txBody>
      </p:sp>
      <p:sp>
        <p:nvSpPr>
          <p:cNvPr id="39940" name="Content Placeholder 2"/>
          <p:cNvSpPr>
            <a:spLocks noGrp="1"/>
          </p:cNvSpPr>
          <p:nvPr>
            <p:ph idx="1"/>
          </p:nvPr>
        </p:nvSpPr>
        <p:spPr>
          <a:xfrm>
            <a:off x="136525" y="736600"/>
            <a:ext cx="8710613" cy="957263"/>
          </a:xfrm>
        </p:spPr>
        <p:txBody>
          <a:bodyPr/>
          <a:lstStyle/>
          <a:p>
            <a:r>
              <a:rPr lang="en-US" smtClean="0">
                <a:ea typeface="ＭＳ Ｐゴシック" charset="-128"/>
                <a:cs typeface="ＭＳ Ｐゴシック" charset="-128"/>
              </a:rPr>
              <a:t>Telecom Networks:  </a:t>
            </a:r>
            <a:r>
              <a:rPr lang="en-US" b="0" smtClean="0">
                <a:ea typeface="ＭＳ Ｐゴシック" charset="-128"/>
                <a:cs typeface="ＭＳ Ｐゴシック" charset="-128"/>
              </a:rPr>
              <a:t>Achieve terabit/s data-rates down a single fiber, but</a:t>
            </a:r>
          </a:p>
          <a:p>
            <a:r>
              <a:rPr lang="en-US" b="0" smtClean="0">
                <a:ea typeface="ＭＳ Ｐゴシック" charset="-128"/>
                <a:cs typeface="ＭＳ Ｐゴシック" charset="-128"/>
              </a:rPr>
              <a:t>are constructed of high-power, macroscopic components . . . </a:t>
            </a:r>
          </a:p>
          <a:p>
            <a:r>
              <a:rPr lang="en-US" smtClean="0">
                <a:ea typeface="ＭＳ Ｐゴシック" charset="-128"/>
                <a:cs typeface="ＭＳ Ｐゴシック" charset="-128"/>
              </a:rPr>
              <a:t> </a:t>
            </a:r>
          </a:p>
        </p:txBody>
      </p:sp>
      <p:sp>
        <p:nvSpPr>
          <p:cNvPr id="39941" name="Rectangle 4"/>
          <p:cNvSpPr>
            <a:spLocks noChangeArrowheads="1"/>
          </p:cNvSpPr>
          <p:nvPr/>
        </p:nvSpPr>
        <p:spPr bwMode="auto">
          <a:xfrm>
            <a:off x="85725" y="2652713"/>
            <a:ext cx="8983663" cy="2533650"/>
          </a:xfrm>
          <a:prstGeom prst="rect">
            <a:avLst/>
          </a:prstGeom>
          <a:noFill/>
          <a:ln w="9525">
            <a:noFill/>
            <a:miter lim="800000"/>
            <a:headEnd/>
            <a:tailEnd/>
          </a:ln>
        </p:spPr>
        <p:txBody>
          <a:bodyPr>
            <a:prstTxWarp prst="textNoShape">
              <a:avLst/>
            </a:prstTxWarp>
          </a:bodyPr>
          <a:lstStyle/>
          <a:p>
            <a:pPr>
              <a:spcBef>
                <a:spcPct val="20000"/>
              </a:spcBef>
              <a:buSzPct val="100000"/>
            </a:pPr>
            <a:r>
              <a:rPr lang="en-US" sz="2000" dirty="0">
                <a:solidFill>
                  <a:srgbClr val="000000"/>
                </a:solidFill>
                <a:latin typeface="Arial" charset="0"/>
              </a:rPr>
              <a:t>Silicon Enables High Index Contrast (Metallic-like) </a:t>
            </a:r>
            <a:r>
              <a:rPr lang="en-US" sz="2000" dirty="0" err="1">
                <a:solidFill>
                  <a:srgbClr val="000000"/>
                </a:solidFill>
                <a:latin typeface="Arial" charset="0"/>
                <a:sym typeface="Symbol" charset="2"/>
              </a:rPr>
              <a:t></a:t>
            </a:r>
            <a:r>
              <a:rPr lang="en-US" sz="2000" dirty="0">
                <a:solidFill>
                  <a:srgbClr val="000000"/>
                </a:solidFill>
                <a:latin typeface="Arial" charset="0"/>
                <a:sym typeface="Symbol" charset="2"/>
              </a:rPr>
              <a:t> </a:t>
            </a:r>
            <a:r>
              <a:rPr lang="en-US" sz="2000" dirty="0">
                <a:solidFill>
                  <a:srgbClr val="000000"/>
                </a:solidFill>
                <a:latin typeface="Arial" charset="0"/>
              </a:rPr>
              <a:t>Tight Confinement</a:t>
            </a:r>
          </a:p>
          <a:p>
            <a:pPr marL="114300" lvl="1" indent="177800">
              <a:spcBef>
                <a:spcPct val="20000"/>
              </a:spcBef>
              <a:buSzPct val="100000"/>
              <a:buFont typeface="Wingdings" charset="2"/>
              <a:buChar char="q"/>
            </a:pPr>
            <a:r>
              <a:rPr lang="en-US" sz="1800" b="0" dirty="0">
                <a:solidFill>
                  <a:srgbClr val="000000"/>
                </a:solidFill>
                <a:latin typeface="Arial" charset="0"/>
              </a:rPr>
              <a:t> Sharp, Low-Loss Bends </a:t>
            </a:r>
            <a:r>
              <a:rPr lang="en-US" sz="1800" dirty="0" err="1">
                <a:solidFill>
                  <a:srgbClr val="000000"/>
                </a:solidFill>
                <a:latin typeface="Arial" charset="0"/>
                <a:sym typeface="Symbol" charset="2"/>
              </a:rPr>
              <a:t></a:t>
            </a:r>
            <a:r>
              <a:rPr lang="en-US" sz="1800" dirty="0">
                <a:solidFill>
                  <a:srgbClr val="000000"/>
                </a:solidFill>
                <a:latin typeface="Arial" charset="0"/>
                <a:sym typeface="Symbol" charset="2"/>
              </a:rPr>
              <a:t> </a:t>
            </a:r>
            <a:r>
              <a:rPr lang="en-US" sz="1800" b="0" dirty="0">
                <a:solidFill>
                  <a:srgbClr val="000000"/>
                </a:solidFill>
                <a:latin typeface="Arial" charset="0"/>
              </a:rPr>
              <a:t>Large Free-Spectral-Range (Tb/</a:t>
            </a:r>
            <a:r>
              <a:rPr lang="en-US" sz="1800" b="0" dirty="0" err="1">
                <a:solidFill>
                  <a:srgbClr val="000000"/>
                </a:solidFill>
                <a:latin typeface="Arial" charset="0"/>
              </a:rPr>
              <a:t>s</a:t>
            </a:r>
            <a:r>
              <a:rPr lang="en-US" sz="1800" b="0" dirty="0">
                <a:solidFill>
                  <a:srgbClr val="000000"/>
                </a:solidFill>
                <a:latin typeface="Arial" charset="0"/>
              </a:rPr>
              <a:t>/fiber)</a:t>
            </a:r>
          </a:p>
          <a:p>
            <a:pPr marL="114300" lvl="1" indent="177800">
              <a:spcBef>
                <a:spcPct val="20000"/>
              </a:spcBef>
              <a:buSzPct val="100000"/>
              <a:buFont typeface="Wingdings" charset="2"/>
              <a:buChar char="q"/>
            </a:pPr>
            <a:r>
              <a:rPr lang="en-US" sz="1800" b="0" dirty="0">
                <a:solidFill>
                  <a:srgbClr val="000000"/>
                </a:solidFill>
                <a:latin typeface="Arial" charset="0"/>
              </a:rPr>
              <a:t> Dense Integration (shrinking </a:t>
            </a:r>
            <a:r>
              <a:rPr lang="en-US" sz="1800" b="0" dirty="0" err="1">
                <a:solidFill>
                  <a:srgbClr val="000000"/>
                </a:solidFill>
                <a:latin typeface="Arial" charset="0"/>
              </a:rPr>
              <a:t>PLCs</a:t>
            </a:r>
            <a:r>
              <a:rPr lang="en-US" sz="1800" b="0" dirty="0">
                <a:solidFill>
                  <a:srgbClr val="000000"/>
                </a:solidFill>
                <a:latin typeface="Arial" charset="0"/>
              </a:rPr>
              <a:t> by a factor of 1-Million)</a:t>
            </a:r>
            <a:endParaRPr lang="en-US" sz="1800" b="0" dirty="0">
              <a:solidFill>
                <a:srgbClr val="000000"/>
              </a:solidFill>
              <a:latin typeface="Arial" charset="0"/>
              <a:sym typeface="Symbol" charset="2"/>
            </a:endParaRPr>
          </a:p>
          <a:p>
            <a:pPr marL="114300" lvl="1" indent="177800">
              <a:spcBef>
                <a:spcPct val="20000"/>
              </a:spcBef>
              <a:buSzPct val="100000"/>
              <a:buFont typeface="Wingdings" charset="2"/>
              <a:buChar char="q"/>
            </a:pPr>
            <a:r>
              <a:rPr lang="en-US" sz="1800" b="0" dirty="0">
                <a:solidFill>
                  <a:srgbClr val="000000"/>
                </a:solidFill>
                <a:latin typeface="Arial" charset="0"/>
                <a:sym typeface="Symbol" charset="2"/>
              </a:rPr>
              <a:t> Ultra-compact resonators </a:t>
            </a:r>
            <a:r>
              <a:rPr lang="en-US" sz="1800" dirty="0" err="1">
                <a:solidFill>
                  <a:srgbClr val="000000"/>
                </a:solidFill>
                <a:latin typeface="Arial" charset="0"/>
                <a:sym typeface="Symbol" charset="2"/>
              </a:rPr>
              <a:t></a:t>
            </a:r>
            <a:r>
              <a:rPr lang="en-US" sz="1800" b="0" dirty="0">
                <a:solidFill>
                  <a:srgbClr val="000000"/>
                </a:solidFill>
                <a:latin typeface="Arial" charset="0"/>
                <a:sym typeface="Symbol" charset="2"/>
              </a:rPr>
              <a:t> low power consumption</a:t>
            </a:r>
          </a:p>
          <a:p>
            <a:pPr marL="114300" lvl="1" indent="177800">
              <a:spcBef>
                <a:spcPct val="20000"/>
              </a:spcBef>
              <a:buSzPct val="100000"/>
              <a:buFont typeface="Wingdings" charset="2"/>
              <a:buChar char="q"/>
            </a:pPr>
            <a:r>
              <a:rPr lang="en-US" sz="1800" b="0" dirty="0">
                <a:solidFill>
                  <a:srgbClr val="000000"/>
                </a:solidFill>
                <a:latin typeface="Arial" charset="0"/>
                <a:sym typeface="Symbol" charset="2"/>
              </a:rPr>
              <a:t> Photonics can be directly, or nearly directly with CMOS</a:t>
            </a:r>
            <a:endParaRPr lang="en-US" sz="1800" b="0" dirty="0" smtClean="0">
              <a:solidFill>
                <a:srgbClr val="000000"/>
              </a:solidFill>
              <a:latin typeface="Arial" charset="0"/>
              <a:sym typeface="Symbol" charset="2"/>
            </a:endParaRPr>
          </a:p>
          <a:p>
            <a:pPr marL="114300" lvl="1" indent="177800">
              <a:spcBef>
                <a:spcPct val="20000"/>
              </a:spcBef>
              <a:buSzPct val="100000"/>
            </a:pPr>
            <a:endParaRPr lang="en-US" sz="1800" b="0" dirty="0">
              <a:solidFill>
                <a:srgbClr val="000000"/>
              </a:solidFill>
              <a:latin typeface="Arial" charset="0"/>
            </a:endParaRPr>
          </a:p>
        </p:txBody>
      </p:sp>
      <p:pic>
        <p:nvPicPr>
          <p:cNvPr id="39942" name="Picture 5" descr="bend"/>
          <p:cNvPicPr>
            <a:picLocks noChangeAspect="1" noChangeArrowheads="1"/>
          </p:cNvPicPr>
          <p:nvPr/>
        </p:nvPicPr>
        <p:blipFill>
          <a:blip r:embed="rId3"/>
          <a:srcRect/>
          <a:stretch>
            <a:fillRect/>
          </a:stretch>
        </p:blipFill>
        <p:spPr bwMode="auto">
          <a:xfrm>
            <a:off x="6416675" y="3798888"/>
            <a:ext cx="2339975" cy="2339975"/>
          </a:xfrm>
          <a:prstGeom prst="rect">
            <a:avLst/>
          </a:prstGeom>
          <a:noFill/>
          <a:ln w="9525">
            <a:noFill/>
            <a:miter lim="800000"/>
            <a:headEnd/>
            <a:tailEnd/>
          </a:ln>
        </p:spPr>
      </p:pic>
      <p:pic>
        <p:nvPicPr>
          <p:cNvPr id="39943" name="Picture 6" descr="LUXTERA_testboard"/>
          <p:cNvPicPr>
            <a:picLocks noChangeAspect="1" noChangeArrowheads="1"/>
          </p:cNvPicPr>
          <p:nvPr/>
        </p:nvPicPr>
        <p:blipFill>
          <a:blip r:embed="rId4"/>
          <a:srcRect/>
          <a:stretch>
            <a:fillRect/>
          </a:stretch>
        </p:blipFill>
        <p:spPr bwMode="auto">
          <a:xfrm>
            <a:off x="63500" y="4456741"/>
            <a:ext cx="2854325" cy="2148848"/>
          </a:xfrm>
          <a:prstGeom prst="rect">
            <a:avLst/>
          </a:prstGeom>
          <a:noFill/>
          <a:ln w="9525">
            <a:noFill/>
            <a:miter lim="800000"/>
            <a:headEnd/>
            <a:tailEnd/>
          </a:ln>
        </p:spPr>
      </p:pic>
      <p:pic>
        <p:nvPicPr>
          <p:cNvPr id="39944" name="Picture 7" descr="LSME10_Module_v02_wbullets"/>
          <p:cNvPicPr>
            <a:picLocks noChangeAspect="1" noChangeArrowheads="1"/>
          </p:cNvPicPr>
          <p:nvPr/>
        </p:nvPicPr>
        <p:blipFill>
          <a:blip r:embed="rId5"/>
          <a:srcRect/>
          <a:stretch>
            <a:fillRect/>
          </a:stretch>
        </p:blipFill>
        <p:spPr bwMode="auto">
          <a:xfrm>
            <a:off x="3054350" y="4921250"/>
            <a:ext cx="3821113" cy="1214438"/>
          </a:xfrm>
          <a:prstGeom prst="rect">
            <a:avLst/>
          </a:prstGeom>
          <a:noFill/>
          <a:ln w="9525">
            <a:noFill/>
            <a:miter lim="800000"/>
            <a:headEnd/>
            <a:tailEnd/>
          </a:ln>
        </p:spPr>
      </p:pic>
      <p:sp>
        <p:nvSpPr>
          <p:cNvPr id="39945" name="TextBox 7"/>
          <p:cNvSpPr txBox="1">
            <a:spLocks noChangeArrowheads="1"/>
          </p:cNvSpPr>
          <p:nvPr/>
        </p:nvSpPr>
        <p:spPr bwMode="auto">
          <a:xfrm>
            <a:off x="12700" y="6283325"/>
            <a:ext cx="890588" cy="338138"/>
          </a:xfrm>
          <a:prstGeom prst="rect">
            <a:avLst/>
          </a:prstGeom>
          <a:noFill/>
          <a:ln w="9525">
            <a:noFill/>
            <a:miter lim="800000"/>
            <a:headEnd/>
            <a:tailEnd/>
          </a:ln>
        </p:spPr>
        <p:txBody>
          <a:bodyPr wrap="none">
            <a:prstTxWarp prst="textNoShape">
              <a:avLst/>
            </a:prstTxWarp>
            <a:spAutoFit/>
          </a:bodyPr>
          <a:lstStyle/>
          <a:p>
            <a:r>
              <a:rPr lang="en-US" sz="1600" dirty="0" err="1"/>
              <a:t>Luxtera</a:t>
            </a:r>
            <a:endParaRPr lang="en-US" sz="1600" dirty="0"/>
          </a:p>
        </p:txBody>
      </p:sp>
      <p:pic>
        <p:nvPicPr>
          <p:cNvPr id="39946" name="Picture 9"/>
          <p:cNvPicPr>
            <a:picLocks noChangeAspect="1"/>
          </p:cNvPicPr>
          <p:nvPr/>
        </p:nvPicPr>
        <p:blipFill>
          <a:blip r:embed="rId6"/>
          <a:srcRect/>
          <a:stretch>
            <a:fillRect/>
          </a:stretch>
        </p:blipFill>
        <p:spPr bwMode="auto">
          <a:xfrm>
            <a:off x="1714500" y="1446213"/>
            <a:ext cx="3608388" cy="1279525"/>
          </a:xfrm>
          <a:prstGeom prst="rect">
            <a:avLst/>
          </a:prstGeom>
          <a:noFill/>
          <a:ln w="9525">
            <a:noFill/>
            <a:miter lim="800000"/>
            <a:headEnd/>
            <a:tailEnd/>
          </a:ln>
        </p:spPr>
      </p:pic>
      <p:sp>
        <p:nvSpPr>
          <p:cNvPr id="39947" name="TextBox 10"/>
          <p:cNvSpPr txBox="1">
            <a:spLocks noChangeArrowheads="1"/>
          </p:cNvSpPr>
          <p:nvPr/>
        </p:nvSpPr>
        <p:spPr bwMode="auto">
          <a:xfrm>
            <a:off x="381000" y="2317750"/>
            <a:ext cx="1428750" cy="369888"/>
          </a:xfrm>
          <a:prstGeom prst="rect">
            <a:avLst/>
          </a:prstGeom>
          <a:noFill/>
          <a:ln w="9525">
            <a:noFill/>
            <a:miter lim="800000"/>
            <a:headEnd/>
            <a:tailEnd/>
          </a:ln>
        </p:spPr>
        <p:txBody>
          <a:bodyPr wrap="none">
            <a:prstTxWarp prst="textNoShape">
              <a:avLst/>
            </a:prstTxWarp>
            <a:spAutoFit/>
          </a:bodyPr>
          <a:lstStyle/>
          <a:p>
            <a:r>
              <a:rPr lang="en-US" sz="1800">
                <a:latin typeface="Symbol" charset="2"/>
                <a:ea typeface="Symbol" charset="2"/>
                <a:cs typeface="Symbol" charset="2"/>
              </a:rPr>
              <a:t>l</a:t>
            </a:r>
            <a:r>
              <a:rPr lang="en-US" sz="1800" baseline="-25000"/>
              <a:t>1</a:t>
            </a:r>
            <a:r>
              <a:rPr lang="en-US" sz="1800"/>
              <a:t>, </a:t>
            </a:r>
            <a:r>
              <a:rPr lang="en-US" sz="1800">
                <a:latin typeface="Symbol" charset="2"/>
                <a:ea typeface="Symbol" charset="2"/>
                <a:cs typeface="Symbol" charset="2"/>
              </a:rPr>
              <a:t>l</a:t>
            </a:r>
            <a:r>
              <a:rPr lang="en-US" sz="1800" baseline="-25000"/>
              <a:t>2</a:t>
            </a:r>
            <a:r>
              <a:rPr lang="en-US" sz="1800"/>
              <a:t>, . . . </a:t>
            </a:r>
            <a:r>
              <a:rPr lang="en-US" sz="1800">
                <a:latin typeface="Symbol" charset="2"/>
                <a:ea typeface="Symbol" charset="2"/>
                <a:cs typeface="Symbol" charset="2"/>
              </a:rPr>
              <a:t>l</a:t>
            </a:r>
            <a:r>
              <a:rPr lang="en-US" sz="1800" baseline="-25000"/>
              <a:t>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22205</TotalTime>
  <Words>1563</Words>
  <Application>Microsoft Macintosh PowerPoint</Application>
  <PresentationFormat>On-screen Show (4:3)</PresentationFormat>
  <Paragraphs>274</Paragraphs>
  <Slides>31</Slides>
  <Notes>14</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3</vt:i4>
      </vt:variant>
      <vt:variant>
        <vt:lpstr>Slide Titles</vt:lpstr>
      </vt:variant>
      <vt:variant>
        <vt:i4>31</vt:i4>
      </vt:variant>
    </vt:vector>
  </HeadingPairs>
  <TitlesOfParts>
    <vt:vector size="37" baseType="lpstr">
      <vt:lpstr>Default Design</vt:lpstr>
      <vt:lpstr>LeopardOSX:Users:mwatts:Research:MZmodulator:JSTQE:JSTQE_mwatts_revised_clean.doc!OLE_LINK5</vt:lpstr>
      <vt:lpstr>LeopardOSX:Users:mwatts:Research:MZmodulator:JSTQE:JSTQE_mwatts_revised_clean.doc!OLE_LINK1</vt:lpstr>
      <vt:lpstr>Visio</vt:lpstr>
      <vt:lpstr>Picture</vt:lpstr>
      <vt:lpstr>Acrobat Document</vt:lpstr>
      <vt:lpstr>Low Power Silicon Microphotonic Communications for Embedded Systems</vt:lpstr>
      <vt:lpstr>Motivation: Sandia FPA Development</vt:lpstr>
      <vt:lpstr>Why are Large FPAs Important</vt:lpstr>
      <vt:lpstr>Slide 4</vt:lpstr>
      <vt:lpstr>Slide 5</vt:lpstr>
      <vt:lpstr>Off-Chip Optical Communications</vt:lpstr>
      <vt:lpstr>Slide 7</vt:lpstr>
      <vt:lpstr>Slide 8</vt:lpstr>
      <vt:lpstr>Silicon Photonics</vt:lpstr>
      <vt:lpstr>Slide 10</vt:lpstr>
      <vt:lpstr>Slide 11</vt:lpstr>
      <vt:lpstr>WDM Filtering: High-Order Microrings</vt:lpstr>
      <vt:lpstr>WDM Filtering: High-Speed WDM Switch</vt:lpstr>
      <vt:lpstr>Modulators: Silicon Mach-Zehnder</vt:lpstr>
      <vt:lpstr>Modulators: Resonant Microdisks</vt:lpstr>
      <vt:lpstr>Modulators: Microdisk Demonstration</vt:lpstr>
      <vt:lpstr>Challenge: Limited Free-Spectral Range</vt:lpstr>
      <vt:lpstr>Directly Contact a Microring?</vt:lpstr>
      <vt:lpstr>Adiabatic Resonant Microrings (ARMs)</vt:lpstr>
      <vt:lpstr>A Large Free-Spectral-Range (FSR)</vt:lpstr>
      <vt:lpstr>Slide 21</vt:lpstr>
      <vt:lpstr>Slide 22</vt:lpstr>
      <vt:lpstr>Ultralow Power Thermal Control</vt:lpstr>
      <vt:lpstr>CMOS: Electronic-Photonic Integration</vt:lpstr>
      <vt:lpstr>Slide 25</vt:lpstr>
      <vt:lpstr>Germanium Detectors</vt:lpstr>
      <vt:lpstr>Optical Communications Power</vt:lpstr>
      <vt:lpstr>Slide 28</vt:lpstr>
      <vt:lpstr>Acknowledgements</vt:lpstr>
      <vt:lpstr>Detectors: Germanium on Silicon</vt:lpstr>
      <vt:lpstr>CMOS: Microdisk Modulator Driver</vt:lpstr>
    </vt:vector>
  </TitlesOfParts>
  <Company>Michael Watts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Thermo-Microphotonic Focal Plane Array (TM-FPA)  for High Sensitivity Room Temperature Infrared Imaging</dc:title>
  <dc:creator>Michael Watts</dc:creator>
  <cp:lastModifiedBy>Sandia National Laboratories</cp:lastModifiedBy>
  <cp:revision>393</cp:revision>
  <cp:lastPrinted>2008-07-02T17:24:34Z</cp:lastPrinted>
  <dcterms:created xsi:type="dcterms:W3CDTF">2009-09-22T14:02:43Z</dcterms:created>
  <dcterms:modified xsi:type="dcterms:W3CDTF">2009-09-22T16:31:54Z</dcterms:modified>
</cp:coreProperties>
</file>