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"/>
  </p:notesMasterIdLst>
  <p:handoutMasterIdLst>
    <p:handoutMasterId r:id="rId4"/>
  </p:handoutMasterIdLst>
  <p:sldIdLst>
    <p:sldId id="388" r:id="rId2"/>
  </p:sldIdLst>
  <p:sldSz cx="51206400" cy="29900563"/>
  <p:notesSz cx="9117013" cy="6858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00CC"/>
    <a:srgbClr val="993300"/>
    <a:srgbClr val="A50021"/>
    <a:srgbClr val="FF9966"/>
    <a:srgbClr val="FF3300"/>
    <a:srgbClr val="FF6600"/>
    <a:srgbClr val="CC00CC"/>
    <a:srgbClr val="EAF250"/>
    <a:srgbClr val="35D94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21515" autoAdjust="0"/>
    <p:restoredTop sz="99425" autoAdjust="0"/>
  </p:normalViewPr>
  <p:slideViewPr>
    <p:cSldViewPr>
      <p:cViewPr varScale="1">
        <p:scale>
          <a:sx n="31" d="100"/>
          <a:sy n="31" d="100"/>
        </p:scale>
        <p:origin x="168" y="-120"/>
      </p:cViewPr>
      <p:guideLst>
        <p:guide orient="horz" pos="9418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54" y="-90"/>
      </p:cViewPr>
      <p:guideLst>
        <p:guide orient="horz" pos="2160"/>
        <p:guide pos="287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na4\lvtrunk\avrancic\dev\Heat\HPEC08_Vranci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438417781420443"/>
          <c:y val="0.10268254929672252"/>
          <c:w val="0.58703099844861384"/>
          <c:h val="0.61893364291002084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Normal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Sheet1!$A$2:$A$13</c:f>
              <c:numCache>
                <c:formatCode>General</c:formatCode>
                <c:ptCount val="12"/>
                <c:pt idx="0">
                  <c:v>96</c:v>
                </c:pt>
                <c:pt idx="1">
                  <c:v>192</c:v>
                </c:pt>
                <c:pt idx="2">
                  <c:v>496</c:v>
                </c:pt>
                <c:pt idx="3">
                  <c:v>992</c:v>
                </c:pt>
                <c:pt idx="4">
                  <c:v>2000</c:v>
                </c:pt>
                <c:pt idx="5">
                  <c:v>2992</c:v>
                </c:pt>
                <c:pt idx="6">
                  <c:v>3296</c:v>
                </c:pt>
                <c:pt idx="7">
                  <c:v>3392</c:v>
                </c:pt>
                <c:pt idx="8">
                  <c:v>4000</c:v>
                </c:pt>
                <c:pt idx="9">
                  <c:v>4496</c:v>
                </c:pt>
                <c:pt idx="10">
                  <c:v>4992</c:v>
                </c:pt>
                <c:pt idx="11">
                  <c:v>6000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140</c:v>
                </c:pt>
                <c:pt idx="1">
                  <c:v>140</c:v>
                </c:pt>
                <c:pt idx="2">
                  <c:v>170</c:v>
                </c:pt>
                <c:pt idx="3">
                  <c:v>220</c:v>
                </c:pt>
                <c:pt idx="4">
                  <c:v>420</c:v>
                </c:pt>
                <c:pt idx="5">
                  <c:v>730</c:v>
                </c:pt>
                <c:pt idx="6">
                  <c:v>950</c:v>
                </c:pt>
                <c:pt idx="7">
                  <c:v>1250</c:v>
                </c:pt>
                <c:pt idx="8">
                  <c:v>4950</c:v>
                </c:pt>
                <c:pt idx="9">
                  <c:v>6760</c:v>
                </c:pt>
                <c:pt idx="10">
                  <c:v>8400</c:v>
                </c:pt>
                <c:pt idx="11">
                  <c:v>12000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Direction toggling for better L2 cache utilitization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xVal>
            <c:numRef>
              <c:f>Sheet1!$A$2:$A$13</c:f>
              <c:numCache>
                <c:formatCode>General</c:formatCode>
                <c:ptCount val="12"/>
                <c:pt idx="0">
                  <c:v>96</c:v>
                </c:pt>
                <c:pt idx="1">
                  <c:v>192</c:v>
                </c:pt>
                <c:pt idx="2">
                  <c:v>496</c:v>
                </c:pt>
                <c:pt idx="3">
                  <c:v>992</c:v>
                </c:pt>
                <c:pt idx="4">
                  <c:v>2000</c:v>
                </c:pt>
                <c:pt idx="5">
                  <c:v>2992</c:v>
                </c:pt>
                <c:pt idx="6">
                  <c:v>3296</c:v>
                </c:pt>
                <c:pt idx="7">
                  <c:v>3392</c:v>
                </c:pt>
                <c:pt idx="8">
                  <c:v>4000</c:v>
                </c:pt>
                <c:pt idx="9">
                  <c:v>4496</c:v>
                </c:pt>
                <c:pt idx="10">
                  <c:v>4992</c:v>
                </c:pt>
                <c:pt idx="11">
                  <c:v>6000</c:v>
                </c:pt>
              </c:numCache>
            </c:num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140</c:v>
                </c:pt>
                <c:pt idx="1">
                  <c:v>140</c:v>
                </c:pt>
                <c:pt idx="2">
                  <c:v>170</c:v>
                </c:pt>
                <c:pt idx="3">
                  <c:v>220</c:v>
                </c:pt>
                <c:pt idx="4">
                  <c:v>420</c:v>
                </c:pt>
                <c:pt idx="5">
                  <c:v>750</c:v>
                </c:pt>
                <c:pt idx="6">
                  <c:v>880</c:v>
                </c:pt>
                <c:pt idx="7">
                  <c:v>1050</c:v>
                </c:pt>
                <c:pt idx="8">
                  <c:v>2760</c:v>
                </c:pt>
                <c:pt idx="9">
                  <c:v>4160</c:v>
                </c:pt>
                <c:pt idx="10">
                  <c:v>5680</c:v>
                </c:pt>
                <c:pt idx="11">
                  <c:v>9300</c:v>
                </c:pt>
              </c:numCache>
            </c:numRef>
          </c:yVal>
        </c:ser>
        <c:axId val="63910272"/>
        <c:axId val="63912576"/>
      </c:scatterChart>
      <c:valAx>
        <c:axId val="63910272"/>
        <c:scaling>
          <c:orientation val="minMax"/>
          <c:max val="6000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Matrix Size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63912576"/>
        <c:crosses val="autoZero"/>
        <c:crossBetween val="midCat"/>
      </c:valAx>
      <c:valAx>
        <c:axId val="63912576"/>
        <c:scaling>
          <c:orientation val="minMax"/>
          <c:max val="1200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Multiplication</a:t>
                </a:r>
                <a:r>
                  <a:rPr lang="en-US" sz="1800" b="1" baseline="0"/>
                  <a:t> Time (</a:t>
                </a:r>
                <a:r>
                  <a:rPr lang="en-US" sz="1800" b="1" baseline="0">
                    <a:latin typeface="Symbol" pitchFamily="18" charset="2"/>
                  </a:rPr>
                  <a:t>m</a:t>
                </a:r>
                <a:r>
                  <a:rPr lang="en-US" sz="1800" b="1" baseline="0"/>
                  <a:t>s)</a:t>
                </a:r>
                <a:endParaRPr lang="en-US" sz="1800" b="1"/>
              </a:p>
            </c:rich>
          </c:tx>
          <c:layout>
            <c:manualLayout>
              <c:xMode val="edge"/>
              <c:yMode val="edge"/>
              <c:x val="5.1457338324512714E-2"/>
              <c:y val="7.2768019382192684E-2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63910272"/>
        <c:crosses val="autoZero"/>
        <c:crossBetween val="midCat"/>
        <c:minorUnit val="1000"/>
      </c:valAx>
    </c:plotArea>
    <c:legend>
      <c:legendPos val="r"/>
      <c:layout>
        <c:manualLayout>
          <c:xMode val="edge"/>
          <c:yMode val="edge"/>
          <c:x val="0.76963772620527748"/>
          <c:y val="0.25744161787468894"/>
          <c:w val="0.22866948496192105"/>
          <c:h val="0.46624200821051215"/>
        </c:manualLayout>
      </c:layout>
      <c:txPr>
        <a:bodyPr/>
        <a:lstStyle/>
        <a:p>
          <a:pPr>
            <a:defRPr sz="1800" b="1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image" Target="../media/image2.wmf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512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12" tIns="44856" rIns="89712" bIns="44856" numCol="1" anchor="t" anchorCtr="0" compatLnSpc="1">
            <a:prstTxWarp prst="textNoShape">
              <a:avLst/>
            </a:prstTxWarp>
          </a:bodyPr>
          <a:lstStyle>
            <a:lvl1pPr defTabSz="896938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65725" y="0"/>
            <a:ext cx="3949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12" tIns="44856" rIns="89712" bIns="44856" numCol="1" anchor="t" anchorCtr="0" compatLnSpc="1">
            <a:prstTxWarp prst="textNoShape">
              <a:avLst/>
            </a:prstTxWarp>
          </a:bodyPr>
          <a:lstStyle>
            <a:lvl1pPr algn="r" defTabSz="896938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512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12" tIns="44856" rIns="89712" bIns="44856" numCol="1" anchor="b" anchorCtr="0" compatLnSpc="1">
            <a:prstTxWarp prst="textNoShape">
              <a:avLst/>
            </a:prstTxWarp>
          </a:bodyPr>
          <a:lstStyle>
            <a:lvl1pPr defTabSz="896938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65725" y="6513513"/>
            <a:ext cx="3949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12" tIns="44856" rIns="89712" bIns="44856" numCol="1" anchor="b" anchorCtr="0" compatLnSpc="1">
            <a:prstTxWarp prst="textNoShape">
              <a:avLst/>
            </a:prstTxWarp>
          </a:bodyPr>
          <a:lstStyle>
            <a:lvl1pPr algn="r" defTabSz="896938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48A389BB-0CE0-4046-8CED-5E82D1DE7E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512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65725" y="0"/>
            <a:ext cx="3949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57438" y="514350"/>
            <a:ext cx="440531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3257550"/>
            <a:ext cx="729456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512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3" tIns="45637" rIns="91273" bIns="45637" numCol="1" anchor="b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65725" y="6513513"/>
            <a:ext cx="3949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3" tIns="45637" rIns="91273" bIns="45637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CCC0AB47-AF12-47BB-8768-C0C61D0E29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8491A-6098-473C-A7EA-87B7FE837345}" type="slidenum">
              <a:rPr lang="en-US"/>
              <a:pPr/>
              <a:t>1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362238" y="28571825"/>
            <a:ext cx="16214725" cy="996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407498" tIns="203749" rIns="407498" bIns="203749" numCol="1" anchor="t" anchorCtr="0" compatLnSpc="1">
            <a:prstTxWarp prst="textNoShape">
              <a:avLst/>
            </a:prstTxWarp>
          </a:bodyPr>
          <a:lstStyle>
            <a:lvl1pPr algn="ctr" defTabSz="4075113" eaLnBrk="0" hangingPunct="0">
              <a:spcBef>
                <a:spcPct val="0"/>
              </a:spcBef>
              <a:buFontTx/>
              <a:buNone/>
              <a:defRPr sz="3600" i="1">
                <a:solidFill>
                  <a:srgbClr val="E3E3E3"/>
                </a:solidFill>
                <a:latin typeface="Arial" charset="0"/>
              </a:defRPr>
            </a:lvl1pPr>
          </a:lstStyle>
          <a:p>
            <a:r>
              <a:rPr lang="en-US"/>
              <a:t>National Instruments ConfidentialNational Instruments Confidential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576963" y="28571825"/>
            <a:ext cx="5548312" cy="996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407498" tIns="203749" rIns="407498" bIns="203749" numCol="1" anchor="t" anchorCtr="0" compatLnSpc="1">
            <a:prstTxWarp prst="textNoShape">
              <a:avLst/>
            </a:prstTxWarp>
          </a:bodyPr>
          <a:lstStyle>
            <a:lvl1pPr algn="r" defTabSz="4075113" eaLnBrk="0" hangingPunct="0">
              <a:spcBef>
                <a:spcPct val="0"/>
              </a:spcBef>
              <a:buFontTx/>
              <a:buNone/>
              <a:defRPr sz="3600">
                <a:solidFill>
                  <a:srgbClr val="E3E3E3"/>
                </a:solidFill>
                <a:latin typeface="Arial" charset="0"/>
              </a:defRPr>
            </a:lvl1pPr>
          </a:lstStyle>
          <a:p>
            <a:fld id="{65047D8F-543D-4366-A0AB-8C35F6B981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840163" y="9966325"/>
            <a:ext cx="43526075" cy="49847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80325" y="16943388"/>
            <a:ext cx="35845750" cy="764063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13" y="996950"/>
            <a:ext cx="10880725" cy="2358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3" y="996950"/>
            <a:ext cx="32492950" cy="2358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19213513"/>
            <a:ext cx="43526075" cy="59388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2673013"/>
            <a:ext cx="43526075" cy="65405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63" y="6977063"/>
            <a:ext cx="21686837" cy="17606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6977063"/>
            <a:ext cx="21686838" cy="17606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196975"/>
            <a:ext cx="46085125" cy="49831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6692900"/>
            <a:ext cx="22625050" cy="27892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9482138"/>
            <a:ext cx="22625050" cy="17227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6692900"/>
            <a:ext cx="22632988" cy="27892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9482138"/>
            <a:ext cx="22632988" cy="17227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190625"/>
            <a:ext cx="16846550" cy="50657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190625"/>
            <a:ext cx="28625800" cy="25519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256338"/>
            <a:ext cx="16846550" cy="2045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0931188"/>
            <a:ext cx="30724475" cy="2470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2671763"/>
            <a:ext cx="30724475" cy="179403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3401338"/>
            <a:ext cx="30724475" cy="3509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163" y="996950"/>
            <a:ext cx="43526075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498" tIns="203749" rIns="407498" bIns="2037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163" y="6977063"/>
            <a:ext cx="43526075" cy="176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498" tIns="203749" rIns="407498" bIns="203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15362238" y="28571825"/>
            <a:ext cx="162147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07498" tIns="203749" rIns="407498" bIns="203749"/>
          <a:lstStyle/>
          <a:p>
            <a:pPr algn="ctr" defTabSz="4075113" eaLnBrk="0" hangingPunct="0">
              <a:spcBef>
                <a:spcPct val="0"/>
              </a:spcBef>
              <a:buFontTx/>
              <a:buNone/>
            </a:pPr>
            <a:r>
              <a:rPr lang="en-US" sz="3600" i="1">
                <a:solidFill>
                  <a:srgbClr val="E3E3E3"/>
                </a:solidFill>
                <a:latin typeface="Arial" charset="0"/>
              </a:rPr>
              <a:t>National Instruments Confidential</a:t>
            </a:r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31576963" y="28571825"/>
            <a:ext cx="5548312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07498" tIns="203749" rIns="407498" bIns="203749"/>
          <a:lstStyle/>
          <a:p>
            <a:pPr algn="r" defTabSz="4075113" eaLnBrk="0" hangingPunct="0">
              <a:spcBef>
                <a:spcPct val="0"/>
              </a:spcBef>
              <a:buFontTx/>
              <a:buNone/>
            </a:pPr>
            <a:fld id="{3A713E5D-8AD5-42C0-8E26-A1050D0E4DF6}" type="slidenum">
              <a:rPr lang="en-US" sz="3600">
                <a:solidFill>
                  <a:srgbClr val="E3E3E3"/>
                </a:solidFill>
                <a:latin typeface="Arial" charset="0"/>
              </a:rPr>
              <a:pPr algn="r" defTabSz="4075113" eaLnBrk="0" hangingPunct="0">
                <a:spcBef>
                  <a:spcPct val="0"/>
                </a:spcBef>
                <a:buFontTx/>
                <a:buNone/>
              </a:pPr>
              <a:t>‹#›</a:t>
            </a:fld>
            <a:endParaRPr lang="en-US" sz="3600">
              <a:solidFill>
                <a:srgbClr val="E3E3E3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075113" rtl="0" fontAlgn="base">
        <a:spcBef>
          <a:spcPct val="0"/>
        </a:spcBef>
        <a:spcAft>
          <a:spcPct val="0"/>
        </a:spcAft>
        <a:defRPr sz="17900" b="1">
          <a:solidFill>
            <a:srgbClr val="006699"/>
          </a:solidFill>
          <a:latin typeface="+mj-lt"/>
          <a:ea typeface="+mj-ea"/>
          <a:cs typeface="+mj-cs"/>
        </a:defRPr>
      </a:lvl1pPr>
      <a:lvl2pPr algn="l" defTabSz="4075113" rtl="0" fontAlgn="base">
        <a:spcBef>
          <a:spcPct val="0"/>
        </a:spcBef>
        <a:spcAft>
          <a:spcPct val="0"/>
        </a:spcAft>
        <a:defRPr sz="17900" b="1">
          <a:solidFill>
            <a:srgbClr val="006699"/>
          </a:solidFill>
          <a:latin typeface="Arial Narrow" pitchFamily="34" charset="0"/>
        </a:defRPr>
      </a:lvl2pPr>
      <a:lvl3pPr algn="l" defTabSz="4075113" rtl="0" fontAlgn="base">
        <a:spcBef>
          <a:spcPct val="0"/>
        </a:spcBef>
        <a:spcAft>
          <a:spcPct val="0"/>
        </a:spcAft>
        <a:defRPr sz="17900" b="1">
          <a:solidFill>
            <a:srgbClr val="006699"/>
          </a:solidFill>
          <a:latin typeface="Arial Narrow" pitchFamily="34" charset="0"/>
        </a:defRPr>
      </a:lvl3pPr>
      <a:lvl4pPr algn="l" defTabSz="4075113" rtl="0" fontAlgn="base">
        <a:spcBef>
          <a:spcPct val="0"/>
        </a:spcBef>
        <a:spcAft>
          <a:spcPct val="0"/>
        </a:spcAft>
        <a:defRPr sz="17900" b="1">
          <a:solidFill>
            <a:srgbClr val="006699"/>
          </a:solidFill>
          <a:latin typeface="Arial Narrow" pitchFamily="34" charset="0"/>
        </a:defRPr>
      </a:lvl4pPr>
      <a:lvl5pPr algn="l" defTabSz="4075113" rtl="0" fontAlgn="base">
        <a:spcBef>
          <a:spcPct val="0"/>
        </a:spcBef>
        <a:spcAft>
          <a:spcPct val="0"/>
        </a:spcAft>
        <a:defRPr sz="17900" b="1">
          <a:solidFill>
            <a:srgbClr val="006699"/>
          </a:solidFill>
          <a:latin typeface="Arial Narrow" pitchFamily="34" charset="0"/>
        </a:defRPr>
      </a:lvl5pPr>
      <a:lvl6pPr marL="457200" algn="l" defTabSz="4075113" rtl="0" fontAlgn="base">
        <a:spcBef>
          <a:spcPct val="0"/>
        </a:spcBef>
        <a:spcAft>
          <a:spcPct val="0"/>
        </a:spcAft>
        <a:defRPr sz="17900" b="1">
          <a:solidFill>
            <a:srgbClr val="006699"/>
          </a:solidFill>
          <a:latin typeface="Arial Narrow" pitchFamily="34" charset="0"/>
        </a:defRPr>
      </a:lvl6pPr>
      <a:lvl7pPr marL="914400" algn="l" defTabSz="4075113" rtl="0" fontAlgn="base">
        <a:spcBef>
          <a:spcPct val="0"/>
        </a:spcBef>
        <a:spcAft>
          <a:spcPct val="0"/>
        </a:spcAft>
        <a:defRPr sz="17900" b="1">
          <a:solidFill>
            <a:srgbClr val="006699"/>
          </a:solidFill>
          <a:latin typeface="Arial Narrow" pitchFamily="34" charset="0"/>
        </a:defRPr>
      </a:lvl7pPr>
      <a:lvl8pPr marL="1371600" algn="l" defTabSz="4075113" rtl="0" fontAlgn="base">
        <a:spcBef>
          <a:spcPct val="0"/>
        </a:spcBef>
        <a:spcAft>
          <a:spcPct val="0"/>
        </a:spcAft>
        <a:defRPr sz="17900" b="1">
          <a:solidFill>
            <a:srgbClr val="006699"/>
          </a:solidFill>
          <a:latin typeface="Arial Narrow" pitchFamily="34" charset="0"/>
        </a:defRPr>
      </a:lvl8pPr>
      <a:lvl9pPr marL="1828800" algn="l" defTabSz="4075113" rtl="0" fontAlgn="base">
        <a:spcBef>
          <a:spcPct val="0"/>
        </a:spcBef>
        <a:spcAft>
          <a:spcPct val="0"/>
        </a:spcAft>
        <a:defRPr sz="17900" b="1">
          <a:solidFill>
            <a:srgbClr val="006699"/>
          </a:solidFill>
          <a:latin typeface="Arial Narrow" pitchFamily="34" charset="0"/>
        </a:defRPr>
      </a:lvl9pPr>
    </p:titleStyle>
    <p:bodyStyle>
      <a:lvl1pPr marL="1528763" indent="-1528763" algn="l" defTabSz="4075113" rtl="0" fontAlgn="base">
        <a:spcBef>
          <a:spcPct val="20000"/>
        </a:spcBef>
        <a:spcAft>
          <a:spcPct val="0"/>
        </a:spcAft>
        <a:buChar char="•"/>
        <a:defRPr sz="14300">
          <a:solidFill>
            <a:schemeClr val="tx1"/>
          </a:solidFill>
          <a:latin typeface="+mn-lt"/>
          <a:ea typeface="+mn-ea"/>
          <a:cs typeface="+mn-cs"/>
        </a:defRPr>
      </a:lvl1pPr>
      <a:lvl2pPr marL="3311525" indent="-1273175" algn="l" defTabSz="4075113" rtl="0" fontAlgn="base">
        <a:spcBef>
          <a:spcPct val="20000"/>
        </a:spcBef>
        <a:spcAft>
          <a:spcPct val="0"/>
        </a:spcAft>
        <a:buChar char="–"/>
        <a:defRPr sz="12500">
          <a:solidFill>
            <a:schemeClr val="tx1"/>
          </a:solidFill>
          <a:latin typeface="+mn-lt"/>
        </a:defRPr>
      </a:lvl2pPr>
      <a:lvl3pPr marL="5094288" indent="-1019175" algn="l" defTabSz="4075113" rtl="0" fontAlgn="base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</a:defRPr>
      </a:lvl3pPr>
      <a:lvl4pPr marL="7131050" indent="-1019175" algn="l" defTabSz="4075113" rtl="0" fontAlgn="base">
        <a:spcBef>
          <a:spcPct val="20000"/>
        </a:spcBef>
        <a:spcAft>
          <a:spcPct val="0"/>
        </a:spcAft>
        <a:buChar char="–"/>
        <a:defRPr sz="8900">
          <a:solidFill>
            <a:schemeClr val="tx1"/>
          </a:solidFill>
          <a:latin typeface="+mn-lt"/>
        </a:defRPr>
      </a:lvl4pPr>
      <a:lvl5pPr marL="9169400" indent="-1019175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5pPr>
      <a:lvl6pPr marL="9626600" indent="-1019175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6pPr>
      <a:lvl7pPr marL="10083800" indent="-1019175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7pPr>
      <a:lvl8pPr marL="10541000" indent="-1019175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8pPr>
      <a:lvl9pPr marL="10998200" indent="-1019175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oleObject" Target="../embeddings/oleObject5.bin"/><Relationship Id="rId26" Type="http://schemas.openxmlformats.org/officeDocument/2006/relationships/image" Target="../media/image24.png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6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4.png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23.jpeg"/><Relationship Id="rId3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jpeg"/><Relationship Id="rId20" Type="http://schemas.openxmlformats.org/officeDocument/2006/relationships/image" Target="../media/image19.jpeg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22.jpeg"/><Relationship Id="rId32" Type="http://schemas.openxmlformats.org/officeDocument/2006/relationships/image" Target="../media/image28.jpeg"/><Relationship Id="rId5" Type="http://schemas.openxmlformats.org/officeDocument/2006/relationships/image" Target="../media/image10.png"/><Relationship Id="rId15" Type="http://schemas.openxmlformats.org/officeDocument/2006/relationships/image" Target="../media/image17.jpe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oleObject" Target="../embeddings/oleObject2.bin"/><Relationship Id="rId19" Type="http://schemas.openxmlformats.org/officeDocument/2006/relationships/hyperlink" Target="http://images.google.com/imgres?imgurl=www.pjrc.com/store/xcs10xl_plcc.jpg&amp;imgrefurl=http://www.pjrc.com/store/xcs10xl_plcc.html&amp;h=472&amp;w=476&amp;prev=/images?q=xilinx+fpga&amp;start=40&amp;svnum=10&amp;hl=en&amp;lr=&amp;ie=UTF-8&amp;oe=UTF-8&amp;safe=off&amp;sa=N" TargetMode="External"/><Relationship Id="rId31" Type="http://schemas.openxmlformats.org/officeDocument/2006/relationships/chart" Target="../charts/chart1.xml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6.jpeg"/><Relationship Id="rId22" Type="http://schemas.openxmlformats.org/officeDocument/2006/relationships/image" Target="../media/image20.emf"/><Relationship Id="rId27" Type="http://schemas.openxmlformats.org/officeDocument/2006/relationships/image" Target="../media/image25.png"/><Relationship Id="rId30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64800" y="5730081"/>
            <a:ext cx="5562600" cy="505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" name="Rectangle 156"/>
          <p:cNvSpPr/>
          <p:nvPr/>
        </p:nvSpPr>
        <p:spPr bwMode="auto">
          <a:xfrm>
            <a:off x="13792200" y="17312481"/>
            <a:ext cx="7315200" cy="4191000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14020800" y="18607881"/>
            <a:ext cx="6781800" cy="2667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8" name="Rectangle 237"/>
          <p:cNvSpPr/>
          <p:nvPr/>
        </p:nvSpPr>
        <p:spPr bwMode="auto">
          <a:xfrm>
            <a:off x="37033200" y="11140281"/>
            <a:ext cx="12877800" cy="3200400"/>
          </a:xfrm>
          <a:prstGeom prst="rect">
            <a:avLst/>
          </a:prstGeom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9" name="Rectangle 238"/>
          <p:cNvSpPr/>
          <p:nvPr/>
        </p:nvSpPr>
        <p:spPr bwMode="auto">
          <a:xfrm>
            <a:off x="37033200" y="14416881"/>
            <a:ext cx="12877800" cy="2209800"/>
          </a:xfrm>
          <a:prstGeom prst="rect">
            <a:avLst/>
          </a:prstGeom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0" name="Rectangle 239"/>
          <p:cNvSpPr/>
          <p:nvPr/>
        </p:nvSpPr>
        <p:spPr bwMode="auto">
          <a:xfrm>
            <a:off x="37033200" y="16702881"/>
            <a:ext cx="12877800" cy="2362200"/>
          </a:xfrm>
          <a:prstGeom prst="rect">
            <a:avLst/>
          </a:prstGeom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1" name="Rectangle 240"/>
          <p:cNvSpPr/>
          <p:nvPr/>
        </p:nvSpPr>
        <p:spPr bwMode="auto">
          <a:xfrm>
            <a:off x="37033200" y="19141281"/>
            <a:ext cx="12877800" cy="2209800"/>
          </a:xfrm>
          <a:prstGeom prst="rect">
            <a:avLst/>
          </a:prstGeom>
          <a:ln>
            <a:solidFill>
              <a:srgbClr val="002060"/>
            </a:solidFill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7" name="Arc 146"/>
          <p:cNvSpPr/>
          <p:nvPr/>
        </p:nvSpPr>
        <p:spPr bwMode="auto">
          <a:xfrm>
            <a:off x="14478000" y="11140281"/>
            <a:ext cx="6477000" cy="1066800"/>
          </a:xfrm>
          <a:prstGeom prst="arc">
            <a:avLst>
              <a:gd name="adj1" fmla="val 17725163"/>
              <a:gd name="adj2" fmla="val 14584130"/>
            </a:avLst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sm" len="sm"/>
            <a:tailEnd type="stealth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258677" name="Group 629"/>
          <p:cNvGrpSpPr>
            <a:grpSpLocks/>
          </p:cNvGrpSpPr>
          <p:nvPr/>
        </p:nvGrpSpPr>
        <p:grpSpPr bwMode="auto">
          <a:xfrm>
            <a:off x="43129200" y="27676475"/>
            <a:ext cx="7315200" cy="1773238"/>
            <a:chOff x="27168" y="17434"/>
            <a:chExt cx="4608" cy="1117"/>
          </a:xfrm>
        </p:grpSpPr>
        <p:sp>
          <p:nvSpPr>
            <p:cNvPr id="258650" name="AutoShape 602"/>
            <p:cNvSpPr>
              <a:spLocks noChangeAspect="1" noChangeArrowheads="1" noTextEdit="1"/>
            </p:cNvSpPr>
            <p:nvPr/>
          </p:nvSpPr>
          <p:spPr bwMode="auto">
            <a:xfrm>
              <a:off x="27168" y="17434"/>
              <a:ext cx="4608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52" name="Rectangle 604"/>
            <p:cNvSpPr>
              <a:spLocks noChangeArrowheads="1"/>
            </p:cNvSpPr>
            <p:nvPr/>
          </p:nvSpPr>
          <p:spPr bwMode="auto">
            <a:xfrm>
              <a:off x="27168" y="17434"/>
              <a:ext cx="4608" cy="111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53" name="Freeform 605"/>
            <p:cNvSpPr>
              <a:spLocks/>
            </p:cNvSpPr>
            <p:nvPr/>
          </p:nvSpPr>
          <p:spPr bwMode="auto">
            <a:xfrm>
              <a:off x="28386" y="17456"/>
              <a:ext cx="319" cy="359"/>
            </a:xfrm>
            <a:custGeom>
              <a:avLst/>
              <a:gdLst/>
              <a:ahLst/>
              <a:cxnLst>
                <a:cxn ang="0">
                  <a:pos x="319" y="359"/>
                </a:cxn>
                <a:cxn ang="0">
                  <a:pos x="249" y="359"/>
                </a:cxn>
                <a:cxn ang="0">
                  <a:pos x="204" y="310"/>
                </a:cxn>
                <a:cxn ang="0">
                  <a:pos x="160" y="253"/>
                </a:cxn>
                <a:cxn ang="0">
                  <a:pos x="120" y="200"/>
                </a:cxn>
                <a:cxn ang="0">
                  <a:pos x="85" y="151"/>
                </a:cxn>
                <a:cxn ang="0">
                  <a:pos x="85" y="151"/>
                </a:cxn>
                <a:cxn ang="0">
                  <a:pos x="85" y="359"/>
                </a:cxn>
                <a:cxn ang="0">
                  <a:pos x="0" y="35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111" y="44"/>
                </a:cxn>
                <a:cxn ang="0">
                  <a:pos x="147" y="89"/>
                </a:cxn>
                <a:cxn ang="0">
                  <a:pos x="182" y="133"/>
                </a:cxn>
                <a:cxn ang="0">
                  <a:pos x="213" y="173"/>
                </a:cxn>
                <a:cxn ang="0">
                  <a:pos x="235" y="208"/>
                </a:cxn>
                <a:cxn ang="0">
                  <a:pos x="235" y="208"/>
                </a:cxn>
                <a:cxn ang="0">
                  <a:pos x="235" y="0"/>
                </a:cxn>
                <a:cxn ang="0">
                  <a:pos x="319" y="0"/>
                </a:cxn>
                <a:cxn ang="0">
                  <a:pos x="319" y="359"/>
                </a:cxn>
              </a:cxnLst>
              <a:rect l="0" t="0" r="r" b="b"/>
              <a:pathLst>
                <a:path w="319" h="359">
                  <a:moveTo>
                    <a:pt x="319" y="359"/>
                  </a:moveTo>
                  <a:lnTo>
                    <a:pt x="249" y="359"/>
                  </a:lnTo>
                  <a:lnTo>
                    <a:pt x="204" y="310"/>
                  </a:lnTo>
                  <a:lnTo>
                    <a:pt x="160" y="253"/>
                  </a:lnTo>
                  <a:lnTo>
                    <a:pt x="120" y="200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5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11" y="44"/>
                  </a:lnTo>
                  <a:lnTo>
                    <a:pt x="147" y="89"/>
                  </a:lnTo>
                  <a:lnTo>
                    <a:pt x="182" y="133"/>
                  </a:lnTo>
                  <a:lnTo>
                    <a:pt x="213" y="173"/>
                  </a:lnTo>
                  <a:lnTo>
                    <a:pt x="235" y="208"/>
                  </a:lnTo>
                  <a:lnTo>
                    <a:pt x="235" y="208"/>
                  </a:lnTo>
                  <a:lnTo>
                    <a:pt x="235" y="0"/>
                  </a:lnTo>
                  <a:lnTo>
                    <a:pt x="319" y="0"/>
                  </a:lnTo>
                  <a:lnTo>
                    <a:pt x="319" y="3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54" name="Freeform 606"/>
            <p:cNvSpPr>
              <a:spLocks noEditPoints="1"/>
            </p:cNvSpPr>
            <p:nvPr/>
          </p:nvSpPr>
          <p:spPr bwMode="auto">
            <a:xfrm>
              <a:off x="28719" y="17456"/>
              <a:ext cx="372" cy="359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372" y="359"/>
                </a:cxn>
                <a:cxn ang="0">
                  <a:pos x="257" y="359"/>
                </a:cxn>
                <a:cxn ang="0">
                  <a:pos x="230" y="275"/>
                </a:cxn>
                <a:cxn ang="0">
                  <a:pos x="119" y="275"/>
                </a:cxn>
                <a:cxn ang="0">
                  <a:pos x="84" y="359"/>
                </a:cxn>
                <a:cxn ang="0">
                  <a:pos x="0" y="359"/>
                </a:cxn>
                <a:cxn ang="0">
                  <a:pos x="146" y="0"/>
                </a:cxn>
                <a:cxn ang="0">
                  <a:pos x="239" y="0"/>
                </a:cxn>
                <a:cxn ang="0">
                  <a:pos x="212" y="217"/>
                </a:cxn>
                <a:cxn ang="0">
                  <a:pos x="195" y="160"/>
                </a:cxn>
                <a:cxn ang="0">
                  <a:pos x="177" y="89"/>
                </a:cxn>
                <a:cxn ang="0">
                  <a:pos x="177" y="89"/>
                </a:cxn>
                <a:cxn ang="0">
                  <a:pos x="159" y="160"/>
                </a:cxn>
                <a:cxn ang="0">
                  <a:pos x="137" y="217"/>
                </a:cxn>
                <a:cxn ang="0">
                  <a:pos x="212" y="217"/>
                </a:cxn>
              </a:cxnLst>
              <a:rect l="0" t="0" r="r" b="b"/>
              <a:pathLst>
                <a:path w="372" h="359">
                  <a:moveTo>
                    <a:pt x="239" y="0"/>
                  </a:moveTo>
                  <a:lnTo>
                    <a:pt x="372" y="359"/>
                  </a:lnTo>
                  <a:lnTo>
                    <a:pt x="257" y="359"/>
                  </a:lnTo>
                  <a:lnTo>
                    <a:pt x="230" y="275"/>
                  </a:lnTo>
                  <a:lnTo>
                    <a:pt x="119" y="275"/>
                  </a:lnTo>
                  <a:lnTo>
                    <a:pt x="84" y="359"/>
                  </a:lnTo>
                  <a:lnTo>
                    <a:pt x="0" y="359"/>
                  </a:lnTo>
                  <a:lnTo>
                    <a:pt x="146" y="0"/>
                  </a:lnTo>
                  <a:lnTo>
                    <a:pt x="239" y="0"/>
                  </a:lnTo>
                  <a:close/>
                  <a:moveTo>
                    <a:pt x="212" y="217"/>
                  </a:moveTo>
                  <a:lnTo>
                    <a:pt x="195" y="160"/>
                  </a:lnTo>
                  <a:lnTo>
                    <a:pt x="177" y="89"/>
                  </a:lnTo>
                  <a:lnTo>
                    <a:pt x="177" y="89"/>
                  </a:lnTo>
                  <a:lnTo>
                    <a:pt x="159" y="160"/>
                  </a:lnTo>
                  <a:lnTo>
                    <a:pt x="137" y="217"/>
                  </a:lnTo>
                  <a:lnTo>
                    <a:pt x="212" y="2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55" name="Freeform 607"/>
            <p:cNvSpPr>
              <a:spLocks/>
            </p:cNvSpPr>
            <p:nvPr/>
          </p:nvSpPr>
          <p:spPr bwMode="auto">
            <a:xfrm>
              <a:off x="29024" y="17456"/>
              <a:ext cx="315" cy="359"/>
            </a:xfrm>
            <a:custGeom>
              <a:avLst/>
              <a:gdLst/>
              <a:ahLst/>
              <a:cxnLst>
                <a:cxn ang="0">
                  <a:pos x="102" y="359"/>
                </a:cxn>
                <a:cxn ang="0">
                  <a:pos x="102" y="71"/>
                </a:cxn>
                <a:cxn ang="0">
                  <a:pos x="0" y="71"/>
                </a:cxn>
                <a:cxn ang="0">
                  <a:pos x="0" y="0"/>
                </a:cxn>
                <a:cxn ang="0">
                  <a:pos x="315" y="0"/>
                </a:cxn>
                <a:cxn ang="0">
                  <a:pos x="315" y="71"/>
                </a:cxn>
                <a:cxn ang="0">
                  <a:pos x="213" y="71"/>
                </a:cxn>
                <a:cxn ang="0">
                  <a:pos x="213" y="359"/>
                </a:cxn>
                <a:cxn ang="0">
                  <a:pos x="102" y="359"/>
                </a:cxn>
              </a:cxnLst>
              <a:rect l="0" t="0" r="r" b="b"/>
              <a:pathLst>
                <a:path w="315" h="359">
                  <a:moveTo>
                    <a:pt x="102" y="359"/>
                  </a:moveTo>
                  <a:lnTo>
                    <a:pt x="102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315" y="71"/>
                  </a:lnTo>
                  <a:lnTo>
                    <a:pt x="213" y="71"/>
                  </a:lnTo>
                  <a:lnTo>
                    <a:pt x="213" y="359"/>
                  </a:lnTo>
                  <a:lnTo>
                    <a:pt x="102" y="3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56" name="Rectangle 608"/>
            <p:cNvSpPr>
              <a:spLocks noChangeArrowheads="1"/>
            </p:cNvSpPr>
            <p:nvPr/>
          </p:nvSpPr>
          <p:spPr bwMode="auto">
            <a:xfrm>
              <a:off x="29375" y="17456"/>
              <a:ext cx="106" cy="359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57" name="Freeform 609"/>
            <p:cNvSpPr>
              <a:spLocks noEditPoints="1"/>
            </p:cNvSpPr>
            <p:nvPr/>
          </p:nvSpPr>
          <p:spPr bwMode="auto">
            <a:xfrm>
              <a:off x="29507" y="17452"/>
              <a:ext cx="359" cy="372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9" y="124"/>
                </a:cxn>
                <a:cxn ang="0">
                  <a:pos x="36" y="75"/>
                </a:cxn>
                <a:cxn ang="0">
                  <a:pos x="71" y="35"/>
                </a:cxn>
                <a:cxn ang="0">
                  <a:pos x="120" y="9"/>
                </a:cxn>
                <a:cxn ang="0">
                  <a:pos x="178" y="0"/>
                </a:cxn>
                <a:cxn ang="0">
                  <a:pos x="235" y="9"/>
                </a:cxn>
                <a:cxn ang="0">
                  <a:pos x="288" y="35"/>
                </a:cxn>
                <a:cxn ang="0">
                  <a:pos x="324" y="75"/>
                </a:cxn>
                <a:cxn ang="0">
                  <a:pos x="350" y="124"/>
                </a:cxn>
                <a:cxn ang="0">
                  <a:pos x="359" y="181"/>
                </a:cxn>
                <a:cxn ang="0">
                  <a:pos x="350" y="244"/>
                </a:cxn>
                <a:cxn ang="0">
                  <a:pos x="328" y="292"/>
                </a:cxn>
                <a:cxn ang="0">
                  <a:pos x="288" y="337"/>
                </a:cxn>
                <a:cxn ang="0">
                  <a:pos x="240" y="363"/>
                </a:cxn>
                <a:cxn ang="0">
                  <a:pos x="178" y="372"/>
                </a:cxn>
                <a:cxn ang="0">
                  <a:pos x="120" y="363"/>
                </a:cxn>
                <a:cxn ang="0">
                  <a:pos x="67" y="337"/>
                </a:cxn>
                <a:cxn ang="0">
                  <a:pos x="31" y="292"/>
                </a:cxn>
                <a:cxn ang="0">
                  <a:pos x="9" y="244"/>
                </a:cxn>
                <a:cxn ang="0">
                  <a:pos x="0" y="181"/>
                </a:cxn>
                <a:cxn ang="0">
                  <a:pos x="244" y="181"/>
                </a:cxn>
                <a:cxn ang="0">
                  <a:pos x="240" y="137"/>
                </a:cxn>
                <a:cxn ang="0">
                  <a:pos x="231" y="106"/>
                </a:cxn>
                <a:cxn ang="0">
                  <a:pos x="209" y="84"/>
                </a:cxn>
                <a:cxn ang="0">
                  <a:pos x="178" y="75"/>
                </a:cxn>
                <a:cxn ang="0">
                  <a:pos x="151" y="84"/>
                </a:cxn>
                <a:cxn ang="0">
                  <a:pos x="129" y="106"/>
                </a:cxn>
                <a:cxn ang="0">
                  <a:pos x="116" y="137"/>
                </a:cxn>
                <a:cxn ang="0">
                  <a:pos x="116" y="181"/>
                </a:cxn>
                <a:cxn ang="0">
                  <a:pos x="116" y="226"/>
                </a:cxn>
                <a:cxn ang="0">
                  <a:pos x="129" y="266"/>
                </a:cxn>
                <a:cxn ang="0">
                  <a:pos x="147" y="288"/>
                </a:cxn>
                <a:cxn ang="0">
                  <a:pos x="178" y="297"/>
                </a:cxn>
                <a:cxn ang="0">
                  <a:pos x="209" y="288"/>
                </a:cxn>
                <a:cxn ang="0">
                  <a:pos x="231" y="266"/>
                </a:cxn>
                <a:cxn ang="0">
                  <a:pos x="240" y="226"/>
                </a:cxn>
                <a:cxn ang="0">
                  <a:pos x="244" y="181"/>
                </a:cxn>
              </a:cxnLst>
              <a:rect l="0" t="0" r="r" b="b"/>
              <a:pathLst>
                <a:path w="359" h="372">
                  <a:moveTo>
                    <a:pt x="0" y="181"/>
                  </a:moveTo>
                  <a:lnTo>
                    <a:pt x="9" y="124"/>
                  </a:lnTo>
                  <a:lnTo>
                    <a:pt x="36" y="75"/>
                  </a:lnTo>
                  <a:lnTo>
                    <a:pt x="71" y="35"/>
                  </a:lnTo>
                  <a:lnTo>
                    <a:pt x="120" y="9"/>
                  </a:lnTo>
                  <a:lnTo>
                    <a:pt x="178" y="0"/>
                  </a:lnTo>
                  <a:lnTo>
                    <a:pt x="235" y="9"/>
                  </a:lnTo>
                  <a:lnTo>
                    <a:pt x="288" y="35"/>
                  </a:lnTo>
                  <a:lnTo>
                    <a:pt x="324" y="75"/>
                  </a:lnTo>
                  <a:lnTo>
                    <a:pt x="350" y="124"/>
                  </a:lnTo>
                  <a:lnTo>
                    <a:pt x="359" y="181"/>
                  </a:lnTo>
                  <a:lnTo>
                    <a:pt x="350" y="244"/>
                  </a:lnTo>
                  <a:lnTo>
                    <a:pt x="328" y="292"/>
                  </a:lnTo>
                  <a:lnTo>
                    <a:pt x="288" y="337"/>
                  </a:lnTo>
                  <a:lnTo>
                    <a:pt x="240" y="363"/>
                  </a:lnTo>
                  <a:lnTo>
                    <a:pt x="178" y="372"/>
                  </a:lnTo>
                  <a:lnTo>
                    <a:pt x="120" y="363"/>
                  </a:lnTo>
                  <a:lnTo>
                    <a:pt x="67" y="337"/>
                  </a:lnTo>
                  <a:lnTo>
                    <a:pt x="31" y="292"/>
                  </a:lnTo>
                  <a:lnTo>
                    <a:pt x="9" y="244"/>
                  </a:lnTo>
                  <a:lnTo>
                    <a:pt x="0" y="181"/>
                  </a:lnTo>
                  <a:close/>
                  <a:moveTo>
                    <a:pt x="244" y="181"/>
                  </a:moveTo>
                  <a:lnTo>
                    <a:pt x="240" y="137"/>
                  </a:lnTo>
                  <a:lnTo>
                    <a:pt x="231" y="106"/>
                  </a:lnTo>
                  <a:lnTo>
                    <a:pt x="209" y="84"/>
                  </a:lnTo>
                  <a:lnTo>
                    <a:pt x="178" y="75"/>
                  </a:lnTo>
                  <a:lnTo>
                    <a:pt x="151" y="84"/>
                  </a:lnTo>
                  <a:lnTo>
                    <a:pt x="129" y="106"/>
                  </a:lnTo>
                  <a:lnTo>
                    <a:pt x="116" y="137"/>
                  </a:lnTo>
                  <a:lnTo>
                    <a:pt x="116" y="181"/>
                  </a:lnTo>
                  <a:lnTo>
                    <a:pt x="116" y="226"/>
                  </a:lnTo>
                  <a:lnTo>
                    <a:pt x="129" y="266"/>
                  </a:lnTo>
                  <a:lnTo>
                    <a:pt x="147" y="288"/>
                  </a:lnTo>
                  <a:lnTo>
                    <a:pt x="178" y="297"/>
                  </a:lnTo>
                  <a:lnTo>
                    <a:pt x="209" y="288"/>
                  </a:lnTo>
                  <a:lnTo>
                    <a:pt x="231" y="266"/>
                  </a:lnTo>
                  <a:lnTo>
                    <a:pt x="240" y="226"/>
                  </a:lnTo>
                  <a:lnTo>
                    <a:pt x="244" y="18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58" name="Freeform 610"/>
            <p:cNvSpPr>
              <a:spLocks/>
            </p:cNvSpPr>
            <p:nvPr/>
          </p:nvSpPr>
          <p:spPr bwMode="auto">
            <a:xfrm>
              <a:off x="29893" y="17456"/>
              <a:ext cx="319" cy="359"/>
            </a:xfrm>
            <a:custGeom>
              <a:avLst/>
              <a:gdLst/>
              <a:ahLst/>
              <a:cxnLst>
                <a:cxn ang="0">
                  <a:pos x="319" y="359"/>
                </a:cxn>
                <a:cxn ang="0">
                  <a:pos x="244" y="359"/>
                </a:cxn>
                <a:cxn ang="0">
                  <a:pos x="204" y="310"/>
                </a:cxn>
                <a:cxn ang="0">
                  <a:pos x="155" y="253"/>
                </a:cxn>
                <a:cxn ang="0">
                  <a:pos x="115" y="200"/>
                </a:cxn>
                <a:cxn ang="0">
                  <a:pos x="84" y="151"/>
                </a:cxn>
                <a:cxn ang="0">
                  <a:pos x="84" y="151"/>
                </a:cxn>
                <a:cxn ang="0">
                  <a:pos x="84" y="359"/>
                </a:cxn>
                <a:cxn ang="0">
                  <a:pos x="0" y="359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111" y="44"/>
                </a:cxn>
                <a:cxn ang="0">
                  <a:pos x="146" y="89"/>
                </a:cxn>
                <a:cxn ang="0">
                  <a:pos x="182" y="133"/>
                </a:cxn>
                <a:cxn ang="0">
                  <a:pos x="208" y="173"/>
                </a:cxn>
                <a:cxn ang="0">
                  <a:pos x="230" y="208"/>
                </a:cxn>
                <a:cxn ang="0">
                  <a:pos x="230" y="208"/>
                </a:cxn>
                <a:cxn ang="0">
                  <a:pos x="230" y="0"/>
                </a:cxn>
                <a:cxn ang="0">
                  <a:pos x="319" y="0"/>
                </a:cxn>
                <a:cxn ang="0">
                  <a:pos x="319" y="359"/>
                </a:cxn>
              </a:cxnLst>
              <a:rect l="0" t="0" r="r" b="b"/>
              <a:pathLst>
                <a:path w="319" h="359">
                  <a:moveTo>
                    <a:pt x="319" y="359"/>
                  </a:moveTo>
                  <a:lnTo>
                    <a:pt x="244" y="359"/>
                  </a:lnTo>
                  <a:lnTo>
                    <a:pt x="204" y="310"/>
                  </a:lnTo>
                  <a:lnTo>
                    <a:pt x="155" y="253"/>
                  </a:lnTo>
                  <a:lnTo>
                    <a:pt x="115" y="200"/>
                  </a:lnTo>
                  <a:lnTo>
                    <a:pt x="84" y="151"/>
                  </a:lnTo>
                  <a:lnTo>
                    <a:pt x="84" y="151"/>
                  </a:lnTo>
                  <a:lnTo>
                    <a:pt x="84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75" y="0"/>
                  </a:lnTo>
                  <a:lnTo>
                    <a:pt x="111" y="44"/>
                  </a:lnTo>
                  <a:lnTo>
                    <a:pt x="146" y="89"/>
                  </a:lnTo>
                  <a:lnTo>
                    <a:pt x="182" y="133"/>
                  </a:lnTo>
                  <a:lnTo>
                    <a:pt x="208" y="173"/>
                  </a:lnTo>
                  <a:lnTo>
                    <a:pt x="230" y="208"/>
                  </a:lnTo>
                  <a:lnTo>
                    <a:pt x="230" y="208"/>
                  </a:lnTo>
                  <a:lnTo>
                    <a:pt x="230" y="0"/>
                  </a:lnTo>
                  <a:lnTo>
                    <a:pt x="319" y="0"/>
                  </a:lnTo>
                  <a:lnTo>
                    <a:pt x="319" y="3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59" name="Freeform 611"/>
            <p:cNvSpPr>
              <a:spLocks noEditPoints="1"/>
            </p:cNvSpPr>
            <p:nvPr/>
          </p:nvSpPr>
          <p:spPr bwMode="auto">
            <a:xfrm>
              <a:off x="30221" y="17456"/>
              <a:ext cx="372" cy="359"/>
            </a:xfrm>
            <a:custGeom>
              <a:avLst/>
              <a:gdLst/>
              <a:ahLst/>
              <a:cxnLst>
                <a:cxn ang="0">
                  <a:pos x="235" y="0"/>
                </a:cxn>
                <a:cxn ang="0">
                  <a:pos x="372" y="359"/>
                </a:cxn>
                <a:cxn ang="0">
                  <a:pos x="257" y="359"/>
                </a:cxn>
                <a:cxn ang="0">
                  <a:pos x="230" y="275"/>
                </a:cxn>
                <a:cxn ang="0">
                  <a:pos x="115" y="275"/>
                </a:cxn>
                <a:cxn ang="0">
                  <a:pos x="84" y="359"/>
                </a:cxn>
                <a:cxn ang="0">
                  <a:pos x="0" y="359"/>
                </a:cxn>
                <a:cxn ang="0">
                  <a:pos x="146" y="0"/>
                </a:cxn>
                <a:cxn ang="0">
                  <a:pos x="235" y="0"/>
                </a:cxn>
                <a:cxn ang="0">
                  <a:pos x="212" y="217"/>
                </a:cxn>
                <a:cxn ang="0">
                  <a:pos x="195" y="160"/>
                </a:cxn>
                <a:cxn ang="0">
                  <a:pos x="177" y="89"/>
                </a:cxn>
                <a:cxn ang="0">
                  <a:pos x="173" y="89"/>
                </a:cxn>
                <a:cxn ang="0">
                  <a:pos x="155" y="160"/>
                </a:cxn>
                <a:cxn ang="0">
                  <a:pos x="137" y="217"/>
                </a:cxn>
                <a:cxn ang="0">
                  <a:pos x="212" y="217"/>
                </a:cxn>
              </a:cxnLst>
              <a:rect l="0" t="0" r="r" b="b"/>
              <a:pathLst>
                <a:path w="372" h="359">
                  <a:moveTo>
                    <a:pt x="235" y="0"/>
                  </a:moveTo>
                  <a:lnTo>
                    <a:pt x="372" y="359"/>
                  </a:lnTo>
                  <a:lnTo>
                    <a:pt x="257" y="359"/>
                  </a:lnTo>
                  <a:lnTo>
                    <a:pt x="230" y="275"/>
                  </a:lnTo>
                  <a:lnTo>
                    <a:pt x="115" y="275"/>
                  </a:lnTo>
                  <a:lnTo>
                    <a:pt x="84" y="359"/>
                  </a:lnTo>
                  <a:lnTo>
                    <a:pt x="0" y="359"/>
                  </a:lnTo>
                  <a:lnTo>
                    <a:pt x="146" y="0"/>
                  </a:lnTo>
                  <a:lnTo>
                    <a:pt x="235" y="0"/>
                  </a:lnTo>
                  <a:close/>
                  <a:moveTo>
                    <a:pt x="212" y="217"/>
                  </a:moveTo>
                  <a:lnTo>
                    <a:pt x="195" y="160"/>
                  </a:lnTo>
                  <a:lnTo>
                    <a:pt x="177" y="89"/>
                  </a:lnTo>
                  <a:lnTo>
                    <a:pt x="173" y="89"/>
                  </a:lnTo>
                  <a:lnTo>
                    <a:pt x="155" y="160"/>
                  </a:lnTo>
                  <a:lnTo>
                    <a:pt x="137" y="217"/>
                  </a:lnTo>
                  <a:lnTo>
                    <a:pt x="212" y="2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60" name="Freeform 612"/>
            <p:cNvSpPr>
              <a:spLocks/>
            </p:cNvSpPr>
            <p:nvPr/>
          </p:nvSpPr>
          <p:spPr bwMode="auto">
            <a:xfrm>
              <a:off x="30615" y="17456"/>
              <a:ext cx="239" cy="3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11" y="293"/>
                </a:cxn>
                <a:cxn ang="0">
                  <a:pos x="239" y="293"/>
                </a:cxn>
                <a:cxn ang="0">
                  <a:pos x="239" y="359"/>
                </a:cxn>
                <a:cxn ang="0">
                  <a:pos x="0" y="359"/>
                </a:cxn>
                <a:cxn ang="0">
                  <a:pos x="0" y="0"/>
                </a:cxn>
              </a:cxnLst>
              <a:rect l="0" t="0" r="r" b="b"/>
              <a:pathLst>
                <a:path w="239" h="359">
                  <a:moveTo>
                    <a:pt x="0" y="0"/>
                  </a:moveTo>
                  <a:lnTo>
                    <a:pt x="111" y="0"/>
                  </a:lnTo>
                  <a:lnTo>
                    <a:pt x="111" y="293"/>
                  </a:lnTo>
                  <a:lnTo>
                    <a:pt x="239" y="293"/>
                  </a:lnTo>
                  <a:lnTo>
                    <a:pt x="239" y="359"/>
                  </a:lnTo>
                  <a:lnTo>
                    <a:pt x="0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61" name="Rectangle 613"/>
            <p:cNvSpPr>
              <a:spLocks noChangeArrowheads="1"/>
            </p:cNvSpPr>
            <p:nvPr/>
          </p:nvSpPr>
          <p:spPr bwMode="auto">
            <a:xfrm>
              <a:off x="28223" y="17926"/>
              <a:ext cx="110" cy="359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62" name="Freeform 614"/>
            <p:cNvSpPr>
              <a:spLocks/>
            </p:cNvSpPr>
            <p:nvPr/>
          </p:nvSpPr>
          <p:spPr bwMode="auto">
            <a:xfrm>
              <a:off x="28378" y="17926"/>
              <a:ext cx="319" cy="359"/>
            </a:xfrm>
            <a:custGeom>
              <a:avLst/>
              <a:gdLst/>
              <a:ahLst/>
              <a:cxnLst>
                <a:cxn ang="0">
                  <a:pos x="319" y="359"/>
                </a:cxn>
                <a:cxn ang="0">
                  <a:pos x="248" y="359"/>
                </a:cxn>
                <a:cxn ang="0">
                  <a:pos x="203" y="310"/>
                </a:cxn>
                <a:cxn ang="0">
                  <a:pos x="159" y="253"/>
                </a:cxn>
                <a:cxn ang="0">
                  <a:pos x="119" y="199"/>
                </a:cxn>
                <a:cxn ang="0">
                  <a:pos x="88" y="151"/>
                </a:cxn>
                <a:cxn ang="0">
                  <a:pos x="84" y="151"/>
                </a:cxn>
                <a:cxn ang="0">
                  <a:pos x="84" y="359"/>
                </a:cxn>
                <a:cxn ang="0">
                  <a:pos x="0" y="359"/>
                </a:cxn>
                <a:cxn ang="0">
                  <a:pos x="0" y="0"/>
                </a:cxn>
                <a:cxn ang="0">
                  <a:pos x="79" y="0"/>
                </a:cxn>
                <a:cxn ang="0">
                  <a:pos x="115" y="44"/>
                </a:cxn>
                <a:cxn ang="0">
                  <a:pos x="150" y="89"/>
                </a:cxn>
                <a:cxn ang="0">
                  <a:pos x="181" y="133"/>
                </a:cxn>
                <a:cxn ang="0">
                  <a:pos x="212" y="173"/>
                </a:cxn>
                <a:cxn ang="0">
                  <a:pos x="234" y="208"/>
                </a:cxn>
                <a:cxn ang="0">
                  <a:pos x="234" y="208"/>
                </a:cxn>
                <a:cxn ang="0">
                  <a:pos x="234" y="0"/>
                </a:cxn>
                <a:cxn ang="0">
                  <a:pos x="319" y="0"/>
                </a:cxn>
                <a:cxn ang="0">
                  <a:pos x="319" y="359"/>
                </a:cxn>
              </a:cxnLst>
              <a:rect l="0" t="0" r="r" b="b"/>
              <a:pathLst>
                <a:path w="319" h="359">
                  <a:moveTo>
                    <a:pt x="319" y="359"/>
                  </a:moveTo>
                  <a:lnTo>
                    <a:pt x="248" y="359"/>
                  </a:lnTo>
                  <a:lnTo>
                    <a:pt x="203" y="310"/>
                  </a:lnTo>
                  <a:lnTo>
                    <a:pt x="159" y="253"/>
                  </a:lnTo>
                  <a:lnTo>
                    <a:pt x="119" y="199"/>
                  </a:lnTo>
                  <a:lnTo>
                    <a:pt x="88" y="151"/>
                  </a:lnTo>
                  <a:lnTo>
                    <a:pt x="84" y="151"/>
                  </a:lnTo>
                  <a:lnTo>
                    <a:pt x="84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79" y="0"/>
                  </a:lnTo>
                  <a:lnTo>
                    <a:pt x="115" y="44"/>
                  </a:lnTo>
                  <a:lnTo>
                    <a:pt x="150" y="89"/>
                  </a:lnTo>
                  <a:lnTo>
                    <a:pt x="181" y="133"/>
                  </a:lnTo>
                  <a:lnTo>
                    <a:pt x="212" y="173"/>
                  </a:lnTo>
                  <a:lnTo>
                    <a:pt x="234" y="208"/>
                  </a:lnTo>
                  <a:lnTo>
                    <a:pt x="234" y="208"/>
                  </a:lnTo>
                  <a:lnTo>
                    <a:pt x="234" y="0"/>
                  </a:lnTo>
                  <a:lnTo>
                    <a:pt x="319" y="0"/>
                  </a:lnTo>
                  <a:lnTo>
                    <a:pt x="319" y="3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63" name="Freeform 615"/>
            <p:cNvSpPr>
              <a:spLocks/>
            </p:cNvSpPr>
            <p:nvPr/>
          </p:nvSpPr>
          <p:spPr bwMode="auto">
            <a:xfrm>
              <a:off x="28719" y="17922"/>
              <a:ext cx="243" cy="372"/>
            </a:xfrm>
            <a:custGeom>
              <a:avLst/>
              <a:gdLst/>
              <a:ahLst/>
              <a:cxnLst>
                <a:cxn ang="0">
                  <a:pos x="208" y="79"/>
                </a:cxn>
                <a:cxn ang="0">
                  <a:pos x="190" y="75"/>
                </a:cxn>
                <a:cxn ang="0">
                  <a:pos x="173" y="71"/>
                </a:cxn>
                <a:cxn ang="0">
                  <a:pos x="155" y="66"/>
                </a:cxn>
                <a:cxn ang="0">
                  <a:pos x="142" y="71"/>
                </a:cxn>
                <a:cxn ang="0">
                  <a:pos x="133" y="75"/>
                </a:cxn>
                <a:cxn ang="0">
                  <a:pos x="124" y="79"/>
                </a:cxn>
                <a:cxn ang="0">
                  <a:pos x="124" y="88"/>
                </a:cxn>
                <a:cxn ang="0">
                  <a:pos x="128" y="102"/>
                </a:cxn>
                <a:cxn ang="0">
                  <a:pos x="137" y="115"/>
                </a:cxn>
                <a:cxn ang="0">
                  <a:pos x="150" y="124"/>
                </a:cxn>
                <a:cxn ang="0">
                  <a:pos x="168" y="141"/>
                </a:cxn>
                <a:cxn ang="0">
                  <a:pos x="186" y="159"/>
                </a:cxn>
                <a:cxn ang="0">
                  <a:pos x="221" y="195"/>
                </a:cxn>
                <a:cxn ang="0">
                  <a:pos x="239" y="230"/>
                </a:cxn>
                <a:cxn ang="0">
                  <a:pos x="243" y="266"/>
                </a:cxn>
                <a:cxn ang="0">
                  <a:pos x="243" y="283"/>
                </a:cxn>
                <a:cxn ang="0">
                  <a:pos x="235" y="305"/>
                </a:cxn>
                <a:cxn ang="0">
                  <a:pos x="217" y="332"/>
                </a:cxn>
                <a:cxn ang="0">
                  <a:pos x="195" y="350"/>
                </a:cxn>
                <a:cxn ang="0">
                  <a:pos x="159" y="367"/>
                </a:cxn>
                <a:cxn ang="0">
                  <a:pos x="111" y="372"/>
                </a:cxn>
                <a:cxn ang="0">
                  <a:pos x="71" y="367"/>
                </a:cxn>
                <a:cxn ang="0">
                  <a:pos x="31" y="359"/>
                </a:cxn>
                <a:cxn ang="0">
                  <a:pos x="0" y="336"/>
                </a:cxn>
                <a:cxn ang="0">
                  <a:pos x="31" y="279"/>
                </a:cxn>
                <a:cxn ang="0">
                  <a:pos x="44" y="288"/>
                </a:cxn>
                <a:cxn ang="0">
                  <a:pos x="57" y="297"/>
                </a:cxn>
                <a:cxn ang="0">
                  <a:pos x="75" y="301"/>
                </a:cxn>
                <a:cxn ang="0">
                  <a:pos x="93" y="305"/>
                </a:cxn>
                <a:cxn ang="0">
                  <a:pos x="102" y="305"/>
                </a:cxn>
                <a:cxn ang="0">
                  <a:pos x="115" y="301"/>
                </a:cxn>
                <a:cxn ang="0">
                  <a:pos x="124" y="297"/>
                </a:cxn>
                <a:cxn ang="0">
                  <a:pos x="133" y="288"/>
                </a:cxn>
                <a:cxn ang="0">
                  <a:pos x="137" y="279"/>
                </a:cxn>
                <a:cxn ang="0">
                  <a:pos x="137" y="266"/>
                </a:cxn>
                <a:cxn ang="0">
                  <a:pos x="128" y="239"/>
                </a:cxn>
                <a:cxn ang="0">
                  <a:pos x="106" y="217"/>
                </a:cxn>
                <a:cxn ang="0">
                  <a:pos x="75" y="190"/>
                </a:cxn>
                <a:cxn ang="0">
                  <a:pos x="44" y="164"/>
                </a:cxn>
                <a:cxn ang="0">
                  <a:pos x="22" y="133"/>
                </a:cxn>
                <a:cxn ang="0">
                  <a:pos x="17" y="97"/>
                </a:cxn>
                <a:cxn ang="0">
                  <a:pos x="26" y="57"/>
                </a:cxn>
                <a:cxn ang="0">
                  <a:pos x="53" y="26"/>
                </a:cxn>
                <a:cxn ang="0">
                  <a:pos x="93" y="8"/>
                </a:cxn>
                <a:cxn ang="0">
                  <a:pos x="142" y="0"/>
                </a:cxn>
                <a:cxn ang="0">
                  <a:pos x="181" y="4"/>
                </a:cxn>
                <a:cxn ang="0">
                  <a:pos x="217" y="13"/>
                </a:cxn>
                <a:cxn ang="0">
                  <a:pos x="235" y="26"/>
                </a:cxn>
                <a:cxn ang="0">
                  <a:pos x="208" y="79"/>
                </a:cxn>
              </a:cxnLst>
              <a:rect l="0" t="0" r="r" b="b"/>
              <a:pathLst>
                <a:path w="243" h="372">
                  <a:moveTo>
                    <a:pt x="208" y="79"/>
                  </a:moveTo>
                  <a:lnTo>
                    <a:pt x="190" y="75"/>
                  </a:lnTo>
                  <a:lnTo>
                    <a:pt x="173" y="71"/>
                  </a:lnTo>
                  <a:lnTo>
                    <a:pt x="155" y="66"/>
                  </a:lnTo>
                  <a:lnTo>
                    <a:pt x="142" y="71"/>
                  </a:lnTo>
                  <a:lnTo>
                    <a:pt x="133" y="75"/>
                  </a:lnTo>
                  <a:lnTo>
                    <a:pt x="124" y="79"/>
                  </a:lnTo>
                  <a:lnTo>
                    <a:pt x="124" y="88"/>
                  </a:lnTo>
                  <a:lnTo>
                    <a:pt x="128" y="102"/>
                  </a:lnTo>
                  <a:lnTo>
                    <a:pt x="137" y="115"/>
                  </a:lnTo>
                  <a:lnTo>
                    <a:pt x="150" y="124"/>
                  </a:lnTo>
                  <a:lnTo>
                    <a:pt x="168" y="141"/>
                  </a:lnTo>
                  <a:lnTo>
                    <a:pt x="186" y="159"/>
                  </a:lnTo>
                  <a:lnTo>
                    <a:pt x="221" y="195"/>
                  </a:lnTo>
                  <a:lnTo>
                    <a:pt x="239" y="230"/>
                  </a:lnTo>
                  <a:lnTo>
                    <a:pt x="243" y="266"/>
                  </a:lnTo>
                  <a:lnTo>
                    <a:pt x="243" y="283"/>
                  </a:lnTo>
                  <a:lnTo>
                    <a:pt x="235" y="305"/>
                  </a:lnTo>
                  <a:lnTo>
                    <a:pt x="217" y="332"/>
                  </a:lnTo>
                  <a:lnTo>
                    <a:pt x="195" y="350"/>
                  </a:lnTo>
                  <a:lnTo>
                    <a:pt x="159" y="367"/>
                  </a:lnTo>
                  <a:lnTo>
                    <a:pt x="111" y="372"/>
                  </a:lnTo>
                  <a:lnTo>
                    <a:pt x="71" y="367"/>
                  </a:lnTo>
                  <a:lnTo>
                    <a:pt x="31" y="359"/>
                  </a:lnTo>
                  <a:lnTo>
                    <a:pt x="0" y="336"/>
                  </a:lnTo>
                  <a:lnTo>
                    <a:pt x="31" y="279"/>
                  </a:lnTo>
                  <a:lnTo>
                    <a:pt x="44" y="288"/>
                  </a:lnTo>
                  <a:lnTo>
                    <a:pt x="57" y="297"/>
                  </a:lnTo>
                  <a:lnTo>
                    <a:pt x="75" y="301"/>
                  </a:lnTo>
                  <a:lnTo>
                    <a:pt x="93" y="305"/>
                  </a:lnTo>
                  <a:lnTo>
                    <a:pt x="102" y="305"/>
                  </a:lnTo>
                  <a:lnTo>
                    <a:pt x="115" y="301"/>
                  </a:lnTo>
                  <a:lnTo>
                    <a:pt x="124" y="297"/>
                  </a:lnTo>
                  <a:lnTo>
                    <a:pt x="133" y="288"/>
                  </a:lnTo>
                  <a:lnTo>
                    <a:pt x="137" y="279"/>
                  </a:lnTo>
                  <a:lnTo>
                    <a:pt x="137" y="266"/>
                  </a:lnTo>
                  <a:lnTo>
                    <a:pt x="128" y="239"/>
                  </a:lnTo>
                  <a:lnTo>
                    <a:pt x="106" y="217"/>
                  </a:lnTo>
                  <a:lnTo>
                    <a:pt x="75" y="190"/>
                  </a:lnTo>
                  <a:lnTo>
                    <a:pt x="44" y="164"/>
                  </a:lnTo>
                  <a:lnTo>
                    <a:pt x="22" y="133"/>
                  </a:lnTo>
                  <a:lnTo>
                    <a:pt x="17" y="97"/>
                  </a:lnTo>
                  <a:lnTo>
                    <a:pt x="26" y="57"/>
                  </a:lnTo>
                  <a:lnTo>
                    <a:pt x="53" y="26"/>
                  </a:lnTo>
                  <a:lnTo>
                    <a:pt x="93" y="8"/>
                  </a:lnTo>
                  <a:lnTo>
                    <a:pt x="142" y="0"/>
                  </a:lnTo>
                  <a:lnTo>
                    <a:pt x="181" y="4"/>
                  </a:lnTo>
                  <a:lnTo>
                    <a:pt x="217" y="13"/>
                  </a:lnTo>
                  <a:lnTo>
                    <a:pt x="235" y="26"/>
                  </a:lnTo>
                  <a:lnTo>
                    <a:pt x="208" y="7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64" name="Freeform 616"/>
            <p:cNvSpPr>
              <a:spLocks/>
            </p:cNvSpPr>
            <p:nvPr/>
          </p:nvSpPr>
          <p:spPr bwMode="auto">
            <a:xfrm>
              <a:off x="28967" y="17926"/>
              <a:ext cx="314" cy="359"/>
            </a:xfrm>
            <a:custGeom>
              <a:avLst/>
              <a:gdLst/>
              <a:ahLst/>
              <a:cxnLst>
                <a:cxn ang="0">
                  <a:pos x="102" y="359"/>
                </a:cxn>
                <a:cxn ang="0">
                  <a:pos x="102" y="71"/>
                </a:cxn>
                <a:cxn ang="0">
                  <a:pos x="0" y="71"/>
                </a:cxn>
                <a:cxn ang="0">
                  <a:pos x="0" y="0"/>
                </a:cxn>
                <a:cxn ang="0">
                  <a:pos x="314" y="0"/>
                </a:cxn>
                <a:cxn ang="0">
                  <a:pos x="314" y="71"/>
                </a:cxn>
                <a:cxn ang="0">
                  <a:pos x="213" y="71"/>
                </a:cxn>
                <a:cxn ang="0">
                  <a:pos x="213" y="359"/>
                </a:cxn>
                <a:cxn ang="0">
                  <a:pos x="102" y="359"/>
                </a:cxn>
              </a:cxnLst>
              <a:rect l="0" t="0" r="r" b="b"/>
              <a:pathLst>
                <a:path w="314" h="359">
                  <a:moveTo>
                    <a:pt x="102" y="359"/>
                  </a:moveTo>
                  <a:lnTo>
                    <a:pt x="102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314" y="0"/>
                  </a:lnTo>
                  <a:lnTo>
                    <a:pt x="314" y="71"/>
                  </a:lnTo>
                  <a:lnTo>
                    <a:pt x="213" y="71"/>
                  </a:lnTo>
                  <a:lnTo>
                    <a:pt x="213" y="359"/>
                  </a:lnTo>
                  <a:lnTo>
                    <a:pt x="102" y="3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65" name="Freeform 617"/>
            <p:cNvSpPr>
              <a:spLocks noEditPoints="1"/>
            </p:cNvSpPr>
            <p:nvPr/>
          </p:nvSpPr>
          <p:spPr bwMode="auto">
            <a:xfrm>
              <a:off x="29317" y="17926"/>
              <a:ext cx="310" cy="3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217" y="9"/>
                </a:cxn>
                <a:cxn ang="0">
                  <a:pos x="257" y="27"/>
                </a:cxn>
                <a:cxn ang="0">
                  <a:pos x="283" y="58"/>
                </a:cxn>
                <a:cxn ang="0">
                  <a:pos x="292" y="98"/>
                </a:cxn>
                <a:cxn ang="0">
                  <a:pos x="283" y="146"/>
                </a:cxn>
                <a:cxn ang="0">
                  <a:pos x="261" y="182"/>
                </a:cxn>
                <a:cxn ang="0">
                  <a:pos x="230" y="204"/>
                </a:cxn>
                <a:cxn ang="0">
                  <a:pos x="310" y="355"/>
                </a:cxn>
                <a:cxn ang="0">
                  <a:pos x="195" y="368"/>
                </a:cxn>
                <a:cxn ang="0">
                  <a:pos x="137" y="226"/>
                </a:cxn>
                <a:cxn ang="0">
                  <a:pos x="111" y="226"/>
                </a:cxn>
                <a:cxn ang="0">
                  <a:pos x="111" y="359"/>
                </a:cxn>
                <a:cxn ang="0">
                  <a:pos x="0" y="359"/>
                </a:cxn>
                <a:cxn ang="0">
                  <a:pos x="0" y="0"/>
                </a:cxn>
                <a:cxn ang="0">
                  <a:pos x="111" y="160"/>
                </a:cxn>
                <a:cxn ang="0">
                  <a:pos x="142" y="160"/>
                </a:cxn>
                <a:cxn ang="0">
                  <a:pos x="151" y="155"/>
                </a:cxn>
                <a:cxn ang="0">
                  <a:pos x="164" y="151"/>
                </a:cxn>
                <a:cxn ang="0">
                  <a:pos x="173" y="142"/>
                </a:cxn>
                <a:cxn ang="0">
                  <a:pos x="177" y="133"/>
                </a:cxn>
                <a:cxn ang="0">
                  <a:pos x="182" y="124"/>
                </a:cxn>
                <a:cxn ang="0">
                  <a:pos x="182" y="115"/>
                </a:cxn>
                <a:cxn ang="0">
                  <a:pos x="182" y="98"/>
                </a:cxn>
                <a:cxn ang="0">
                  <a:pos x="177" y="84"/>
                </a:cxn>
                <a:cxn ang="0">
                  <a:pos x="168" y="80"/>
                </a:cxn>
                <a:cxn ang="0">
                  <a:pos x="159" y="71"/>
                </a:cxn>
                <a:cxn ang="0">
                  <a:pos x="151" y="71"/>
                </a:cxn>
                <a:cxn ang="0">
                  <a:pos x="137" y="71"/>
                </a:cxn>
                <a:cxn ang="0">
                  <a:pos x="111" y="71"/>
                </a:cxn>
                <a:cxn ang="0">
                  <a:pos x="111" y="160"/>
                </a:cxn>
              </a:cxnLst>
              <a:rect l="0" t="0" r="r" b="b"/>
              <a:pathLst>
                <a:path w="310" h="368">
                  <a:moveTo>
                    <a:pt x="0" y="0"/>
                  </a:moveTo>
                  <a:lnTo>
                    <a:pt x="159" y="0"/>
                  </a:lnTo>
                  <a:lnTo>
                    <a:pt x="217" y="9"/>
                  </a:lnTo>
                  <a:lnTo>
                    <a:pt x="257" y="27"/>
                  </a:lnTo>
                  <a:lnTo>
                    <a:pt x="283" y="58"/>
                  </a:lnTo>
                  <a:lnTo>
                    <a:pt x="292" y="98"/>
                  </a:lnTo>
                  <a:lnTo>
                    <a:pt x="283" y="146"/>
                  </a:lnTo>
                  <a:lnTo>
                    <a:pt x="261" y="182"/>
                  </a:lnTo>
                  <a:lnTo>
                    <a:pt x="230" y="204"/>
                  </a:lnTo>
                  <a:lnTo>
                    <a:pt x="310" y="355"/>
                  </a:lnTo>
                  <a:lnTo>
                    <a:pt x="195" y="368"/>
                  </a:lnTo>
                  <a:lnTo>
                    <a:pt x="137" y="226"/>
                  </a:lnTo>
                  <a:lnTo>
                    <a:pt x="111" y="226"/>
                  </a:lnTo>
                  <a:lnTo>
                    <a:pt x="111" y="359"/>
                  </a:lnTo>
                  <a:lnTo>
                    <a:pt x="0" y="359"/>
                  </a:lnTo>
                  <a:lnTo>
                    <a:pt x="0" y="0"/>
                  </a:lnTo>
                  <a:close/>
                  <a:moveTo>
                    <a:pt x="111" y="160"/>
                  </a:moveTo>
                  <a:lnTo>
                    <a:pt x="142" y="160"/>
                  </a:lnTo>
                  <a:lnTo>
                    <a:pt x="151" y="155"/>
                  </a:lnTo>
                  <a:lnTo>
                    <a:pt x="164" y="151"/>
                  </a:lnTo>
                  <a:lnTo>
                    <a:pt x="173" y="142"/>
                  </a:lnTo>
                  <a:lnTo>
                    <a:pt x="177" y="133"/>
                  </a:lnTo>
                  <a:lnTo>
                    <a:pt x="182" y="124"/>
                  </a:lnTo>
                  <a:lnTo>
                    <a:pt x="182" y="115"/>
                  </a:lnTo>
                  <a:lnTo>
                    <a:pt x="182" y="98"/>
                  </a:lnTo>
                  <a:lnTo>
                    <a:pt x="177" y="84"/>
                  </a:lnTo>
                  <a:lnTo>
                    <a:pt x="168" y="80"/>
                  </a:lnTo>
                  <a:lnTo>
                    <a:pt x="159" y="71"/>
                  </a:lnTo>
                  <a:lnTo>
                    <a:pt x="151" y="71"/>
                  </a:lnTo>
                  <a:lnTo>
                    <a:pt x="137" y="71"/>
                  </a:lnTo>
                  <a:lnTo>
                    <a:pt x="111" y="71"/>
                  </a:lnTo>
                  <a:lnTo>
                    <a:pt x="111" y="16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66" name="Freeform 618"/>
            <p:cNvSpPr>
              <a:spLocks/>
            </p:cNvSpPr>
            <p:nvPr/>
          </p:nvSpPr>
          <p:spPr bwMode="auto">
            <a:xfrm>
              <a:off x="29640" y="17926"/>
              <a:ext cx="315" cy="368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07" y="191"/>
                </a:cxn>
                <a:cxn ang="0">
                  <a:pos x="111" y="235"/>
                </a:cxn>
                <a:cxn ang="0">
                  <a:pos x="120" y="266"/>
                </a:cxn>
                <a:cxn ang="0">
                  <a:pos x="138" y="284"/>
                </a:cxn>
                <a:cxn ang="0">
                  <a:pos x="164" y="293"/>
                </a:cxn>
                <a:cxn ang="0">
                  <a:pos x="195" y="279"/>
                </a:cxn>
                <a:cxn ang="0">
                  <a:pos x="213" y="244"/>
                </a:cxn>
                <a:cxn ang="0">
                  <a:pos x="222" y="186"/>
                </a:cxn>
                <a:cxn ang="0">
                  <a:pos x="222" y="0"/>
                </a:cxn>
                <a:cxn ang="0">
                  <a:pos x="315" y="0"/>
                </a:cxn>
                <a:cxn ang="0">
                  <a:pos x="315" y="217"/>
                </a:cxn>
                <a:cxn ang="0">
                  <a:pos x="306" y="275"/>
                </a:cxn>
                <a:cxn ang="0">
                  <a:pos x="284" y="319"/>
                </a:cxn>
                <a:cxn ang="0">
                  <a:pos x="248" y="346"/>
                </a:cxn>
                <a:cxn ang="0">
                  <a:pos x="204" y="363"/>
                </a:cxn>
                <a:cxn ang="0">
                  <a:pos x="160" y="368"/>
                </a:cxn>
                <a:cxn ang="0">
                  <a:pos x="107" y="363"/>
                </a:cxn>
                <a:cxn ang="0">
                  <a:pos x="62" y="346"/>
                </a:cxn>
                <a:cxn ang="0">
                  <a:pos x="31" y="319"/>
                </a:cxn>
                <a:cxn ang="0">
                  <a:pos x="9" y="279"/>
                </a:cxn>
                <a:cxn ang="0">
                  <a:pos x="0" y="222"/>
                </a:cxn>
                <a:cxn ang="0">
                  <a:pos x="0" y="0"/>
                </a:cxn>
                <a:cxn ang="0">
                  <a:pos x="107" y="0"/>
                </a:cxn>
              </a:cxnLst>
              <a:rect l="0" t="0" r="r" b="b"/>
              <a:pathLst>
                <a:path w="315" h="368">
                  <a:moveTo>
                    <a:pt x="107" y="0"/>
                  </a:moveTo>
                  <a:lnTo>
                    <a:pt x="107" y="191"/>
                  </a:lnTo>
                  <a:lnTo>
                    <a:pt x="111" y="235"/>
                  </a:lnTo>
                  <a:lnTo>
                    <a:pt x="120" y="266"/>
                  </a:lnTo>
                  <a:lnTo>
                    <a:pt x="138" y="284"/>
                  </a:lnTo>
                  <a:lnTo>
                    <a:pt x="164" y="293"/>
                  </a:lnTo>
                  <a:lnTo>
                    <a:pt x="195" y="279"/>
                  </a:lnTo>
                  <a:lnTo>
                    <a:pt x="213" y="244"/>
                  </a:lnTo>
                  <a:lnTo>
                    <a:pt x="222" y="186"/>
                  </a:lnTo>
                  <a:lnTo>
                    <a:pt x="222" y="0"/>
                  </a:lnTo>
                  <a:lnTo>
                    <a:pt x="315" y="0"/>
                  </a:lnTo>
                  <a:lnTo>
                    <a:pt x="315" y="217"/>
                  </a:lnTo>
                  <a:lnTo>
                    <a:pt x="306" y="275"/>
                  </a:lnTo>
                  <a:lnTo>
                    <a:pt x="284" y="319"/>
                  </a:lnTo>
                  <a:lnTo>
                    <a:pt x="248" y="346"/>
                  </a:lnTo>
                  <a:lnTo>
                    <a:pt x="204" y="363"/>
                  </a:lnTo>
                  <a:lnTo>
                    <a:pt x="160" y="368"/>
                  </a:lnTo>
                  <a:lnTo>
                    <a:pt x="107" y="363"/>
                  </a:lnTo>
                  <a:lnTo>
                    <a:pt x="62" y="346"/>
                  </a:lnTo>
                  <a:lnTo>
                    <a:pt x="31" y="319"/>
                  </a:lnTo>
                  <a:lnTo>
                    <a:pt x="9" y="279"/>
                  </a:lnTo>
                  <a:lnTo>
                    <a:pt x="0" y="222"/>
                  </a:lnTo>
                  <a:lnTo>
                    <a:pt x="0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67" name="Freeform 619"/>
            <p:cNvSpPr>
              <a:spLocks/>
            </p:cNvSpPr>
            <p:nvPr/>
          </p:nvSpPr>
          <p:spPr bwMode="auto">
            <a:xfrm>
              <a:off x="30004" y="17926"/>
              <a:ext cx="434" cy="359"/>
            </a:xfrm>
            <a:custGeom>
              <a:avLst/>
              <a:gdLst/>
              <a:ahLst/>
              <a:cxnLst>
                <a:cxn ang="0">
                  <a:pos x="434" y="359"/>
                </a:cxn>
                <a:cxn ang="0">
                  <a:pos x="323" y="359"/>
                </a:cxn>
                <a:cxn ang="0">
                  <a:pos x="323" y="111"/>
                </a:cxn>
                <a:cxn ang="0">
                  <a:pos x="323" y="111"/>
                </a:cxn>
                <a:cxn ang="0">
                  <a:pos x="283" y="239"/>
                </a:cxn>
                <a:cxn ang="0">
                  <a:pos x="239" y="359"/>
                </a:cxn>
                <a:cxn ang="0">
                  <a:pos x="172" y="359"/>
                </a:cxn>
                <a:cxn ang="0">
                  <a:pos x="128" y="239"/>
                </a:cxn>
                <a:cxn ang="0">
                  <a:pos x="84" y="111"/>
                </a:cxn>
                <a:cxn ang="0">
                  <a:pos x="84" y="111"/>
                </a:cxn>
                <a:cxn ang="0">
                  <a:pos x="84" y="359"/>
                </a:cxn>
                <a:cxn ang="0">
                  <a:pos x="0" y="359"/>
                </a:cxn>
                <a:cxn ang="0">
                  <a:pos x="0" y="0"/>
                </a:cxn>
                <a:cxn ang="0">
                  <a:pos x="146" y="0"/>
                </a:cxn>
                <a:cxn ang="0">
                  <a:pos x="181" y="106"/>
                </a:cxn>
                <a:cxn ang="0">
                  <a:pos x="217" y="222"/>
                </a:cxn>
                <a:cxn ang="0">
                  <a:pos x="217" y="222"/>
                </a:cxn>
                <a:cxn ang="0">
                  <a:pos x="252" y="106"/>
                </a:cxn>
                <a:cxn ang="0">
                  <a:pos x="288" y="0"/>
                </a:cxn>
                <a:cxn ang="0">
                  <a:pos x="434" y="0"/>
                </a:cxn>
                <a:cxn ang="0">
                  <a:pos x="434" y="359"/>
                </a:cxn>
              </a:cxnLst>
              <a:rect l="0" t="0" r="r" b="b"/>
              <a:pathLst>
                <a:path w="434" h="359">
                  <a:moveTo>
                    <a:pt x="434" y="359"/>
                  </a:moveTo>
                  <a:lnTo>
                    <a:pt x="323" y="359"/>
                  </a:lnTo>
                  <a:lnTo>
                    <a:pt x="323" y="111"/>
                  </a:lnTo>
                  <a:lnTo>
                    <a:pt x="323" y="111"/>
                  </a:lnTo>
                  <a:lnTo>
                    <a:pt x="283" y="239"/>
                  </a:lnTo>
                  <a:lnTo>
                    <a:pt x="239" y="359"/>
                  </a:lnTo>
                  <a:lnTo>
                    <a:pt x="172" y="359"/>
                  </a:lnTo>
                  <a:lnTo>
                    <a:pt x="128" y="239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4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81" y="106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52" y="106"/>
                  </a:lnTo>
                  <a:lnTo>
                    <a:pt x="288" y="0"/>
                  </a:lnTo>
                  <a:lnTo>
                    <a:pt x="434" y="0"/>
                  </a:lnTo>
                  <a:lnTo>
                    <a:pt x="434" y="3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68" name="Freeform 620"/>
            <p:cNvSpPr>
              <a:spLocks/>
            </p:cNvSpPr>
            <p:nvPr/>
          </p:nvSpPr>
          <p:spPr bwMode="auto">
            <a:xfrm>
              <a:off x="30482" y="17926"/>
              <a:ext cx="239" cy="359"/>
            </a:xfrm>
            <a:custGeom>
              <a:avLst/>
              <a:gdLst/>
              <a:ahLst/>
              <a:cxnLst>
                <a:cxn ang="0">
                  <a:pos x="217" y="71"/>
                </a:cxn>
                <a:cxn ang="0">
                  <a:pos x="111" y="71"/>
                </a:cxn>
                <a:cxn ang="0">
                  <a:pos x="111" y="142"/>
                </a:cxn>
                <a:cxn ang="0">
                  <a:pos x="217" y="142"/>
                </a:cxn>
                <a:cxn ang="0">
                  <a:pos x="217" y="208"/>
                </a:cxn>
                <a:cxn ang="0">
                  <a:pos x="111" y="208"/>
                </a:cxn>
                <a:cxn ang="0">
                  <a:pos x="111" y="293"/>
                </a:cxn>
                <a:cxn ang="0">
                  <a:pos x="239" y="293"/>
                </a:cxn>
                <a:cxn ang="0">
                  <a:pos x="239" y="359"/>
                </a:cxn>
                <a:cxn ang="0">
                  <a:pos x="0" y="359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17" y="71"/>
                </a:cxn>
              </a:cxnLst>
              <a:rect l="0" t="0" r="r" b="b"/>
              <a:pathLst>
                <a:path w="239" h="359">
                  <a:moveTo>
                    <a:pt x="217" y="71"/>
                  </a:moveTo>
                  <a:lnTo>
                    <a:pt x="111" y="71"/>
                  </a:lnTo>
                  <a:lnTo>
                    <a:pt x="111" y="142"/>
                  </a:lnTo>
                  <a:lnTo>
                    <a:pt x="217" y="142"/>
                  </a:lnTo>
                  <a:lnTo>
                    <a:pt x="217" y="208"/>
                  </a:lnTo>
                  <a:lnTo>
                    <a:pt x="111" y="208"/>
                  </a:lnTo>
                  <a:lnTo>
                    <a:pt x="111" y="293"/>
                  </a:lnTo>
                  <a:lnTo>
                    <a:pt x="239" y="293"/>
                  </a:lnTo>
                  <a:lnTo>
                    <a:pt x="239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7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69" name="Freeform 621"/>
            <p:cNvSpPr>
              <a:spLocks/>
            </p:cNvSpPr>
            <p:nvPr/>
          </p:nvSpPr>
          <p:spPr bwMode="auto">
            <a:xfrm>
              <a:off x="30744" y="17926"/>
              <a:ext cx="319" cy="359"/>
            </a:xfrm>
            <a:custGeom>
              <a:avLst/>
              <a:gdLst/>
              <a:ahLst/>
              <a:cxnLst>
                <a:cxn ang="0">
                  <a:pos x="319" y="359"/>
                </a:cxn>
                <a:cxn ang="0">
                  <a:pos x="248" y="359"/>
                </a:cxn>
                <a:cxn ang="0">
                  <a:pos x="203" y="310"/>
                </a:cxn>
                <a:cxn ang="0">
                  <a:pos x="159" y="253"/>
                </a:cxn>
                <a:cxn ang="0">
                  <a:pos x="115" y="199"/>
                </a:cxn>
                <a:cxn ang="0">
                  <a:pos x="84" y="151"/>
                </a:cxn>
                <a:cxn ang="0">
                  <a:pos x="84" y="151"/>
                </a:cxn>
                <a:cxn ang="0">
                  <a:pos x="84" y="359"/>
                </a:cxn>
                <a:cxn ang="0">
                  <a:pos x="0" y="359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110" y="44"/>
                </a:cxn>
                <a:cxn ang="0">
                  <a:pos x="146" y="89"/>
                </a:cxn>
                <a:cxn ang="0">
                  <a:pos x="181" y="133"/>
                </a:cxn>
                <a:cxn ang="0">
                  <a:pos x="212" y="173"/>
                </a:cxn>
                <a:cxn ang="0">
                  <a:pos x="230" y="208"/>
                </a:cxn>
                <a:cxn ang="0">
                  <a:pos x="234" y="208"/>
                </a:cxn>
                <a:cxn ang="0">
                  <a:pos x="234" y="0"/>
                </a:cxn>
                <a:cxn ang="0">
                  <a:pos x="319" y="0"/>
                </a:cxn>
                <a:cxn ang="0">
                  <a:pos x="319" y="359"/>
                </a:cxn>
              </a:cxnLst>
              <a:rect l="0" t="0" r="r" b="b"/>
              <a:pathLst>
                <a:path w="319" h="359">
                  <a:moveTo>
                    <a:pt x="319" y="359"/>
                  </a:moveTo>
                  <a:lnTo>
                    <a:pt x="248" y="359"/>
                  </a:lnTo>
                  <a:lnTo>
                    <a:pt x="203" y="310"/>
                  </a:lnTo>
                  <a:lnTo>
                    <a:pt x="159" y="253"/>
                  </a:lnTo>
                  <a:lnTo>
                    <a:pt x="115" y="199"/>
                  </a:lnTo>
                  <a:lnTo>
                    <a:pt x="84" y="151"/>
                  </a:lnTo>
                  <a:lnTo>
                    <a:pt x="84" y="151"/>
                  </a:lnTo>
                  <a:lnTo>
                    <a:pt x="84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75" y="0"/>
                  </a:lnTo>
                  <a:lnTo>
                    <a:pt x="110" y="44"/>
                  </a:lnTo>
                  <a:lnTo>
                    <a:pt x="146" y="89"/>
                  </a:lnTo>
                  <a:lnTo>
                    <a:pt x="181" y="133"/>
                  </a:lnTo>
                  <a:lnTo>
                    <a:pt x="212" y="173"/>
                  </a:lnTo>
                  <a:lnTo>
                    <a:pt x="230" y="208"/>
                  </a:lnTo>
                  <a:lnTo>
                    <a:pt x="234" y="208"/>
                  </a:lnTo>
                  <a:lnTo>
                    <a:pt x="234" y="0"/>
                  </a:lnTo>
                  <a:lnTo>
                    <a:pt x="319" y="0"/>
                  </a:lnTo>
                  <a:lnTo>
                    <a:pt x="319" y="3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70" name="Freeform 622"/>
            <p:cNvSpPr>
              <a:spLocks/>
            </p:cNvSpPr>
            <p:nvPr/>
          </p:nvSpPr>
          <p:spPr bwMode="auto">
            <a:xfrm>
              <a:off x="31080" y="17926"/>
              <a:ext cx="315" cy="359"/>
            </a:xfrm>
            <a:custGeom>
              <a:avLst/>
              <a:gdLst/>
              <a:ahLst/>
              <a:cxnLst>
                <a:cxn ang="0">
                  <a:pos x="107" y="359"/>
                </a:cxn>
                <a:cxn ang="0">
                  <a:pos x="107" y="71"/>
                </a:cxn>
                <a:cxn ang="0">
                  <a:pos x="0" y="71"/>
                </a:cxn>
                <a:cxn ang="0">
                  <a:pos x="0" y="0"/>
                </a:cxn>
                <a:cxn ang="0">
                  <a:pos x="315" y="0"/>
                </a:cxn>
                <a:cxn ang="0">
                  <a:pos x="315" y="71"/>
                </a:cxn>
                <a:cxn ang="0">
                  <a:pos x="213" y="71"/>
                </a:cxn>
                <a:cxn ang="0">
                  <a:pos x="213" y="359"/>
                </a:cxn>
                <a:cxn ang="0">
                  <a:pos x="107" y="359"/>
                </a:cxn>
              </a:cxnLst>
              <a:rect l="0" t="0" r="r" b="b"/>
              <a:pathLst>
                <a:path w="315" h="359">
                  <a:moveTo>
                    <a:pt x="107" y="359"/>
                  </a:moveTo>
                  <a:lnTo>
                    <a:pt x="107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315" y="71"/>
                  </a:lnTo>
                  <a:lnTo>
                    <a:pt x="213" y="71"/>
                  </a:lnTo>
                  <a:lnTo>
                    <a:pt x="213" y="359"/>
                  </a:lnTo>
                  <a:lnTo>
                    <a:pt x="107" y="3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71" name="Freeform 623"/>
            <p:cNvSpPr>
              <a:spLocks/>
            </p:cNvSpPr>
            <p:nvPr/>
          </p:nvSpPr>
          <p:spPr bwMode="auto">
            <a:xfrm>
              <a:off x="31399" y="17922"/>
              <a:ext cx="249" cy="372"/>
            </a:xfrm>
            <a:custGeom>
              <a:avLst/>
              <a:gdLst/>
              <a:ahLst/>
              <a:cxnLst>
                <a:cxn ang="0">
                  <a:pos x="209" y="79"/>
                </a:cxn>
                <a:cxn ang="0">
                  <a:pos x="195" y="75"/>
                </a:cxn>
                <a:cxn ang="0">
                  <a:pos x="178" y="71"/>
                </a:cxn>
                <a:cxn ang="0">
                  <a:pos x="155" y="66"/>
                </a:cxn>
                <a:cxn ang="0">
                  <a:pos x="142" y="71"/>
                </a:cxn>
                <a:cxn ang="0">
                  <a:pos x="133" y="75"/>
                </a:cxn>
                <a:cxn ang="0">
                  <a:pos x="129" y="79"/>
                </a:cxn>
                <a:cxn ang="0">
                  <a:pos x="124" y="88"/>
                </a:cxn>
                <a:cxn ang="0">
                  <a:pos x="129" y="102"/>
                </a:cxn>
                <a:cxn ang="0">
                  <a:pos x="138" y="115"/>
                </a:cxn>
                <a:cxn ang="0">
                  <a:pos x="151" y="124"/>
                </a:cxn>
                <a:cxn ang="0">
                  <a:pos x="169" y="141"/>
                </a:cxn>
                <a:cxn ang="0">
                  <a:pos x="191" y="159"/>
                </a:cxn>
                <a:cxn ang="0">
                  <a:pos x="226" y="195"/>
                </a:cxn>
                <a:cxn ang="0">
                  <a:pos x="244" y="230"/>
                </a:cxn>
                <a:cxn ang="0">
                  <a:pos x="249" y="266"/>
                </a:cxn>
                <a:cxn ang="0">
                  <a:pos x="244" y="283"/>
                </a:cxn>
                <a:cxn ang="0">
                  <a:pos x="235" y="305"/>
                </a:cxn>
                <a:cxn ang="0">
                  <a:pos x="222" y="332"/>
                </a:cxn>
                <a:cxn ang="0">
                  <a:pos x="195" y="350"/>
                </a:cxn>
                <a:cxn ang="0">
                  <a:pos x="160" y="367"/>
                </a:cxn>
                <a:cxn ang="0">
                  <a:pos x="116" y="372"/>
                </a:cxn>
                <a:cxn ang="0">
                  <a:pos x="71" y="367"/>
                </a:cxn>
                <a:cxn ang="0">
                  <a:pos x="31" y="359"/>
                </a:cxn>
                <a:cxn ang="0">
                  <a:pos x="0" y="336"/>
                </a:cxn>
                <a:cxn ang="0">
                  <a:pos x="31" y="279"/>
                </a:cxn>
                <a:cxn ang="0">
                  <a:pos x="45" y="288"/>
                </a:cxn>
                <a:cxn ang="0">
                  <a:pos x="62" y="297"/>
                </a:cxn>
                <a:cxn ang="0">
                  <a:pos x="76" y="301"/>
                </a:cxn>
                <a:cxn ang="0">
                  <a:pos x="93" y="305"/>
                </a:cxn>
                <a:cxn ang="0">
                  <a:pos x="107" y="305"/>
                </a:cxn>
                <a:cxn ang="0">
                  <a:pos x="116" y="301"/>
                </a:cxn>
                <a:cxn ang="0">
                  <a:pos x="124" y="297"/>
                </a:cxn>
                <a:cxn ang="0">
                  <a:pos x="133" y="288"/>
                </a:cxn>
                <a:cxn ang="0">
                  <a:pos x="138" y="279"/>
                </a:cxn>
                <a:cxn ang="0">
                  <a:pos x="142" y="266"/>
                </a:cxn>
                <a:cxn ang="0">
                  <a:pos x="129" y="239"/>
                </a:cxn>
                <a:cxn ang="0">
                  <a:pos x="107" y="217"/>
                </a:cxn>
                <a:cxn ang="0">
                  <a:pos x="76" y="190"/>
                </a:cxn>
                <a:cxn ang="0">
                  <a:pos x="45" y="164"/>
                </a:cxn>
                <a:cxn ang="0">
                  <a:pos x="27" y="133"/>
                </a:cxn>
                <a:cxn ang="0">
                  <a:pos x="18" y="97"/>
                </a:cxn>
                <a:cxn ang="0">
                  <a:pos x="27" y="57"/>
                </a:cxn>
                <a:cxn ang="0">
                  <a:pos x="54" y="26"/>
                </a:cxn>
                <a:cxn ang="0">
                  <a:pos x="93" y="8"/>
                </a:cxn>
                <a:cxn ang="0">
                  <a:pos x="142" y="0"/>
                </a:cxn>
                <a:cxn ang="0">
                  <a:pos x="186" y="4"/>
                </a:cxn>
                <a:cxn ang="0">
                  <a:pos x="217" y="13"/>
                </a:cxn>
                <a:cxn ang="0">
                  <a:pos x="235" y="26"/>
                </a:cxn>
                <a:cxn ang="0">
                  <a:pos x="209" y="79"/>
                </a:cxn>
              </a:cxnLst>
              <a:rect l="0" t="0" r="r" b="b"/>
              <a:pathLst>
                <a:path w="249" h="372">
                  <a:moveTo>
                    <a:pt x="209" y="79"/>
                  </a:moveTo>
                  <a:lnTo>
                    <a:pt x="195" y="75"/>
                  </a:lnTo>
                  <a:lnTo>
                    <a:pt x="178" y="71"/>
                  </a:lnTo>
                  <a:lnTo>
                    <a:pt x="155" y="66"/>
                  </a:lnTo>
                  <a:lnTo>
                    <a:pt x="142" y="71"/>
                  </a:lnTo>
                  <a:lnTo>
                    <a:pt x="133" y="75"/>
                  </a:lnTo>
                  <a:lnTo>
                    <a:pt x="129" y="79"/>
                  </a:lnTo>
                  <a:lnTo>
                    <a:pt x="124" y="88"/>
                  </a:lnTo>
                  <a:lnTo>
                    <a:pt x="129" y="102"/>
                  </a:lnTo>
                  <a:lnTo>
                    <a:pt x="138" y="115"/>
                  </a:lnTo>
                  <a:lnTo>
                    <a:pt x="151" y="124"/>
                  </a:lnTo>
                  <a:lnTo>
                    <a:pt x="169" y="141"/>
                  </a:lnTo>
                  <a:lnTo>
                    <a:pt x="191" y="159"/>
                  </a:lnTo>
                  <a:lnTo>
                    <a:pt x="226" y="195"/>
                  </a:lnTo>
                  <a:lnTo>
                    <a:pt x="244" y="230"/>
                  </a:lnTo>
                  <a:lnTo>
                    <a:pt x="249" y="266"/>
                  </a:lnTo>
                  <a:lnTo>
                    <a:pt x="244" y="283"/>
                  </a:lnTo>
                  <a:lnTo>
                    <a:pt x="235" y="305"/>
                  </a:lnTo>
                  <a:lnTo>
                    <a:pt x="222" y="332"/>
                  </a:lnTo>
                  <a:lnTo>
                    <a:pt x="195" y="350"/>
                  </a:lnTo>
                  <a:lnTo>
                    <a:pt x="160" y="367"/>
                  </a:lnTo>
                  <a:lnTo>
                    <a:pt x="116" y="372"/>
                  </a:lnTo>
                  <a:lnTo>
                    <a:pt x="71" y="367"/>
                  </a:lnTo>
                  <a:lnTo>
                    <a:pt x="31" y="359"/>
                  </a:lnTo>
                  <a:lnTo>
                    <a:pt x="0" y="336"/>
                  </a:lnTo>
                  <a:lnTo>
                    <a:pt x="31" y="279"/>
                  </a:lnTo>
                  <a:lnTo>
                    <a:pt x="45" y="288"/>
                  </a:lnTo>
                  <a:lnTo>
                    <a:pt x="62" y="297"/>
                  </a:lnTo>
                  <a:lnTo>
                    <a:pt x="76" y="301"/>
                  </a:lnTo>
                  <a:lnTo>
                    <a:pt x="93" y="305"/>
                  </a:lnTo>
                  <a:lnTo>
                    <a:pt x="107" y="305"/>
                  </a:lnTo>
                  <a:lnTo>
                    <a:pt x="116" y="301"/>
                  </a:lnTo>
                  <a:lnTo>
                    <a:pt x="124" y="297"/>
                  </a:lnTo>
                  <a:lnTo>
                    <a:pt x="133" y="288"/>
                  </a:lnTo>
                  <a:lnTo>
                    <a:pt x="138" y="279"/>
                  </a:lnTo>
                  <a:lnTo>
                    <a:pt x="142" y="266"/>
                  </a:lnTo>
                  <a:lnTo>
                    <a:pt x="129" y="239"/>
                  </a:lnTo>
                  <a:lnTo>
                    <a:pt x="107" y="217"/>
                  </a:lnTo>
                  <a:lnTo>
                    <a:pt x="76" y="190"/>
                  </a:lnTo>
                  <a:lnTo>
                    <a:pt x="45" y="164"/>
                  </a:lnTo>
                  <a:lnTo>
                    <a:pt x="27" y="133"/>
                  </a:lnTo>
                  <a:lnTo>
                    <a:pt x="18" y="97"/>
                  </a:lnTo>
                  <a:lnTo>
                    <a:pt x="27" y="57"/>
                  </a:lnTo>
                  <a:lnTo>
                    <a:pt x="54" y="26"/>
                  </a:lnTo>
                  <a:lnTo>
                    <a:pt x="93" y="8"/>
                  </a:lnTo>
                  <a:lnTo>
                    <a:pt x="142" y="0"/>
                  </a:lnTo>
                  <a:lnTo>
                    <a:pt x="186" y="4"/>
                  </a:lnTo>
                  <a:lnTo>
                    <a:pt x="217" y="13"/>
                  </a:lnTo>
                  <a:lnTo>
                    <a:pt x="235" y="26"/>
                  </a:lnTo>
                  <a:lnTo>
                    <a:pt x="209" y="7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72" name="Freeform 624"/>
            <p:cNvSpPr>
              <a:spLocks noEditPoints="1"/>
            </p:cNvSpPr>
            <p:nvPr/>
          </p:nvSpPr>
          <p:spPr bwMode="auto">
            <a:xfrm>
              <a:off x="31648" y="17935"/>
              <a:ext cx="124" cy="53"/>
            </a:xfrm>
            <a:custGeom>
              <a:avLst/>
              <a:gdLst/>
              <a:ahLst/>
              <a:cxnLst>
                <a:cxn ang="0">
                  <a:pos x="17" y="53"/>
                </a:cxn>
                <a:cxn ang="0">
                  <a:pos x="17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4"/>
                </a:cxn>
                <a:cxn ang="0">
                  <a:pos x="26" y="4"/>
                </a:cxn>
                <a:cxn ang="0">
                  <a:pos x="26" y="53"/>
                </a:cxn>
                <a:cxn ang="0">
                  <a:pos x="17" y="53"/>
                </a:cxn>
                <a:cxn ang="0">
                  <a:pos x="124" y="53"/>
                </a:cxn>
                <a:cxn ang="0">
                  <a:pos x="110" y="53"/>
                </a:cxn>
                <a:cxn ang="0">
                  <a:pos x="110" y="13"/>
                </a:cxn>
                <a:cxn ang="0">
                  <a:pos x="110" y="13"/>
                </a:cxn>
                <a:cxn ang="0">
                  <a:pos x="88" y="53"/>
                </a:cxn>
                <a:cxn ang="0">
                  <a:pos x="84" y="53"/>
                </a:cxn>
                <a:cxn ang="0">
                  <a:pos x="62" y="13"/>
                </a:cxn>
                <a:cxn ang="0">
                  <a:pos x="62" y="13"/>
                </a:cxn>
                <a:cxn ang="0">
                  <a:pos x="62" y="13"/>
                </a:cxn>
                <a:cxn ang="0">
                  <a:pos x="62" y="53"/>
                </a:cxn>
                <a:cxn ang="0">
                  <a:pos x="57" y="53"/>
                </a:cxn>
                <a:cxn ang="0">
                  <a:pos x="57" y="0"/>
                </a:cxn>
                <a:cxn ang="0">
                  <a:pos x="66" y="0"/>
                </a:cxn>
                <a:cxn ang="0">
                  <a:pos x="88" y="40"/>
                </a:cxn>
                <a:cxn ang="0">
                  <a:pos x="110" y="0"/>
                </a:cxn>
                <a:cxn ang="0">
                  <a:pos x="124" y="0"/>
                </a:cxn>
                <a:cxn ang="0">
                  <a:pos x="124" y="53"/>
                </a:cxn>
              </a:cxnLst>
              <a:rect l="0" t="0" r="r" b="b"/>
              <a:pathLst>
                <a:path w="124" h="53">
                  <a:moveTo>
                    <a:pt x="17" y="53"/>
                  </a:moveTo>
                  <a:lnTo>
                    <a:pt x="1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26" y="4"/>
                  </a:lnTo>
                  <a:lnTo>
                    <a:pt x="26" y="53"/>
                  </a:lnTo>
                  <a:lnTo>
                    <a:pt x="17" y="53"/>
                  </a:lnTo>
                  <a:close/>
                  <a:moveTo>
                    <a:pt x="124" y="53"/>
                  </a:moveTo>
                  <a:lnTo>
                    <a:pt x="110" y="53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88" y="53"/>
                  </a:lnTo>
                  <a:lnTo>
                    <a:pt x="84" y="5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53"/>
                  </a:lnTo>
                  <a:lnTo>
                    <a:pt x="57" y="53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88" y="40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24" y="5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73" name="Freeform 625"/>
            <p:cNvSpPr>
              <a:spLocks/>
            </p:cNvSpPr>
            <p:nvPr/>
          </p:nvSpPr>
          <p:spPr bwMode="auto">
            <a:xfrm>
              <a:off x="27833" y="17447"/>
              <a:ext cx="500" cy="48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17" y="93"/>
                </a:cxn>
                <a:cxn ang="0">
                  <a:pos x="53" y="53"/>
                </a:cxn>
                <a:cxn ang="0">
                  <a:pos x="97" y="31"/>
                </a:cxn>
                <a:cxn ang="0">
                  <a:pos x="155" y="18"/>
                </a:cxn>
                <a:cxn ang="0">
                  <a:pos x="208" y="9"/>
                </a:cxn>
                <a:cxn ang="0">
                  <a:pos x="265" y="5"/>
                </a:cxn>
                <a:cxn ang="0">
                  <a:pos x="327" y="5"/>
                </a:cxn>
                <a:cxn ang="0">
                  <a:pos x="403" y="0"/>
                </a:cxn>
                <a:cxn ang="0">
                  <a:pos x="500" y="0"/>
                </a:cxn>
                <a:cxn ang="0">
                  <a:pos x="425" y="80"/>
                </a:cxn>
                <a:cxn ang="0">
                  <a:pos x="363" y="169"/>
                </a:cxn>
                <a:cxn ang="0">
                  <a:pos x="319" y="271"/>
                </a:cxn>
                <a:cxn ang="0">
                  <a:pos x="292" y="373"/>
                </a:cxn>
                <a:cxn ang="0">
                  <a:pos x="292" y="483"/>
                </a:cxn>
                <a:cxn ang="0">
                  <a:pos x="248" y="439"/>
                </a:cxn>
                <a:cxn ang="0">
                  <a:pos x="208" y="390"/>
                </a:cxn>
                <a:cxn ang="0">
                  <a:pos x="172" y="346"/>
                </a:cxn>
                <a:cxn ang="0">
                  <a:pos x="195" y="302"/>
                </a:cxn>
                <a:cxn ang="0">
                  <a:pos x="212" y="253"/>
                </a:cxn>
                <a:cxn ang="0">
                  <a:pos x="226" y="222"/>
                </a:cxn>
                <a:cxn ang="0">
                  <a:pos x="248" y="200"/>
                </a:cxn>
                <a:cxn ang="0">
                  <a:pos x="279" y="191"/>
                </a:cxn>
                <a:cxn ang="0">
                  <a:pos x="314" y="186"/>
                </a:cxn>
                <a:cxn ang="0">
                  <a:pos x="314" y="186"/>
                </a:cxn>
                <a:cxn ang="0">
                  <a:pos x="314" y="178"/>
                </a:cxn>
                <a:cxn ang="0">
                  <a:pos x="310" y="164"/>
                </a:cxn>
                <a:cxn ang="0">
                  <a:pos x="310" y="155"/>
                </a:cxn>
                <a:cxn ang="0">
                  <a:pos x="305" y="147"/>
                </a:cxn>
                <a:cxn ang="0">
                  <a:pos x="296" y="142"/>
                </a:cxn>
                <a:cxn ang="0">
                  <a:pos x="261" y="138"/>
                </a:cxn>
                <a:cxn ang="0">
                  <a:pos x="226" y="138"/>
                </a:cxn>
                <a:cxn ang="0">
                  <a:pos x="186" y="129"/>
                </a:cxn>
                <a:cxn ang="0">
                  <a:pos x="177" y="124"/>
                </a:cxn>
                <a:cxn ang="0">
                  <a:pos x="164" y="129"/>
                </a:cxn>
                <a:cxn ang="0">
                  <a:pos x="155" y="129"/>
                </a:cxn>
                <a:cxn ang="0">
                  <a:pos x="146" y="133"/>
                </a:cxn>
                <a:cxn ang="0">
                  <a:pos x="115" y="160"/>
                </a:cxn>
                <a:cxn ang="0">
                  <a:pos x="84" y="186"/>
                </a:cxn>
                <a:cxn ang="0">
                  <a:pos x="48" y="204"/>
                </a:cxn>
                <a:cxn ang="0">
                  <a:pos x="0" y="147"/>
                </a:cxn>
              </a:cxnLst>
              <a:rect l="0" t="0" r="r" b="b"/>
              <a:pathLst>
                <a:path w="500" h="483">
                  <a:moveTo>
                    <a:pt x="0" y="147"/>
                  </a:moveTo>
                  <a:lnTo>
                    <a:pt x="17" y="93"/>
                  </a:lnTo>
                  <a:lnTo>
                    <a:pt x="53" y="53"/>
                  </a:lnTo>
                  <a:lnTo>
                    <a:pt x="97" y="31"/>
                  </a:lnTo>
                  <a:lnTo>
                    <a:pt x="155" y="18"/>
                  </a:lnTo>
                  <a:lnTo>
                    <a:pt x="208" y="9"/>
                  </a:lnTo>
                  <a:lnTo>
                    <a:pt x="265" y="5"/>
                  </a:lnTo>
                  <a:lnTo>
                    <a:pt x="327" y="5"/>
                  </a:lnTo>
                  <a:lnTo>
                    <a:pt x="403" y="0"/>
                  </a:lnTo>
                  <a:lnTo>
                    <a:pt x="500" y="0"/>
                  </a:lnTo>
                  <a:lnTo>
                    <a:pt x="425" y="80"/>
                  </a:lnTo>
                  <a:lnTo>
                    <a:pt x="363" y="169"/>
                  </a:lnTo>
                  <a:lnTo>
                    <a:pt x="319" y="271"/>
                  </a:lnTo>
                  <a:lnTo>
                    <a:pt x="292" y="373"/>
                  </a:lnTo>
                  <a:lnTo>
                    <a:pt x="292" y="483"/>
                  </a:lnTo>
                  <a:lnTo>
                    <a:pt x="248" y="439"/>
                  </a:lnTo>
                  <a:lnTo>
                    <a:pt x="208" y="390"/>
                  </a:lnTo>
                  <a:lnTo>
                    <a:pt x="172" y="346"/>
                  </a:lnTo>
                  <a:lnTo>
                    <a:pt x="195" y="302"/>
                  </a:lnTo>
                  <a:lnTo>
                    <a:pt x="212" y="253"/>
                  </a:lnTo>
                  <a:lnTo>
                    <a:pt x="226" y="222"/>
                  </a:lnTo>
                  <a:lnTo>
                    <a:pt x="248" y="200"/>
                  </a:lnTo>
                  <a:lnTo>
                    <a:pt x="279" y="191"/>
                  </a:lnTo>
                  <a:lnTo>
                    <a:pt x="314" y="186"/>
                  </a:lnTo>
                  <a:lnTo>
                    <a:pt x="314" y="186"/>
                  </a:lnTo>
                  <a:lnTo>
                    <a:pt x="314" y="178"/>
                  </a:lnTo>
                  <a:lnTo>
                    <a:pt x="310" y="164"/>
                  </a:lnTo>
                  <a:lnTo>
                    <a:pt x="310" y="155"/>
                  </a:lnTo>
                  <a:lnTo>
                    <a:pt x="305" y="147"/>
                  </a:lnTo>
                  <a:lnTo>
                    <a:pt x="296" y="142"/>
                  </a:lnTo>
                  <a:lnTo>
                    <a:pt x="261" y="138"/>
                  </a:lnTo>
                  <a:lnTo>
                    <a:pt x="226" y="138"/>
                  </a:lnTo>
                  <a:lnTo>
                    <a:pt x="186" y="129"/>
                  </a:lnTo>
                  <a:lnTo>
                    <a:pt x="177" y="124"/>
                  </a:lnTo>
                  <a:lnTo>
                    <a:pt x="164" y="129"/>
                  </a:lnTo>
                  <a:lnTo>
                    <a:pt x="155" y="129"/>
                  </a:lnTo>
                  <a:lnTo>
                    <a:pt x="146" y="133"/>
                  </a:lnTo>
                  <a:lnTo>
                    <a:pt x="115" y="160"/>
                  </a:lnTo>
                  <a:lnTo>
                    <a:pt x="84" y="186"/>
                  </a:lnTo>
                  <a:lnTo>
                    <a:pt x="48" y="204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74" name="Freeform 626"/>
            <p:cNvSpPr>
              <a:spLocks/>
            </p:cNvSpPr>
            <p:nvPr/>
          </p:nvSpPr>
          <p:spPr bwMode="auto">
            <a:xfrm>
              <a:off x="27168" y="17447"/>
              <a:ext cx="970" cy="718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75" y="67"/>
                </a:cxn>
                <a:cxn ang="0">
                  <a:pos x="151" y="31"/>
                </a:cxn>
                <a:cxn ang="0">
                  <a:pos x="235" y="9"/>
                </a:cxn>
                <a:cxn ang="0">
                  <a:pos x="297" y="0"/>
                </a:cxn>
                <a:cxn ang="0">
                  <a:pos x="390" y="0"/>
                </a:cxn>
                <a:cxn ang="0">
                  <a:pos x="434" y="5"/>
                </a:cxn>
                <a:cxn ang="0">
                  <a:pos x="492" y="27"/>
                </a:cxn>
                <a:cxn ang="0">
                  <a:pos x="549" y="67"/>
                </a:cxn>
                <a:cxn ang="0">
                  <a:pos x="696" y="222"/>
                </a:cxn>
                <a:cxn ang="0">
                  <a:pos x="833" y="381"/>
                </a:cxn>
                <a:cxn ang="0">
                  <a:pos x="966" y="550"/>
                </a:cxn>
                <a:cxn ang="0">
                  <a:pos x="970" y="554"/>
                </a:cxn>
                <a:cxn ang="0">
                  <a:pos x="970" y="563"/>
                </a:cxn>
                <a:cxn ang="0">
                  <a:pos x="970" y="572"/>
                </a:cxn>
                <a:cxn ang="0">
                  <a:pos x="966" y="577"/>
                </a:cxn>
                <a:cxn ang="0">
                  <a:pos x="820" y="652"/>
                </a:cxn>
                <a:cxn ang="0">
                  <a:pos x="669" y="718"/>
                </a:cxn>
                <a:cxn ang="0">
                  <a:pos x="656" y="718"/>
                </a:cxn>
                <a:cxn ang="0">
                  <a:pos x="642" y="718"/>
                </a:cxn>
                <a:cxn ang="0">
                  <a:pos x="634" y="714"/>
                </a:cxn>
                <a:cxn ang="0">
                  <a:pos x="625" y="705"/>
                </a:cxn>
                <a:cxn ang="0">
                  <a:pos x="514" y="594"/>
                </a:cxn>
                <a:cxn ang="0">
                  <a:pos x="412" y="479"/>
                </a:cxn>
                <a:cxn ang="0">
                  <a:pos x="315" y="359"/>
                </a:cxn>
                <a:cxn ang="0">
                  <a:pos x="208" y="244"/>
                </a:cxn>
                <a:cxn ang="0">
                  <a:pos x="146" y="195"/>
                </a:cxn>
                <a:cxn ang="0">
                  <a:pos x="80" y="151"/>
                </a:cxn>
                <a:cxn ang="0">
                  <a:pos x="4" y="124"/>
                </a:cxn>
                <a:cxn ang="0">
                  <a:pos x="0" y="120"/>
                </a:cxn>
                <a:cxn ang="0">
                  <a:pos x="0" y="111"/>
                </a:cxn>
                <a:cxn ang="0">
                  <a:pos x="0" y="111"/>
                </a:cxn>
              </a:cxnLst>
              <a:rect l="0" t="0" r="r" b="b"/>
              <a:pathLst>
                <a:path w="970" h="718">
                  <a:moveTo>
                    <a:pt x="0" y="111"/>
                  </a:moveTo>
                  <a:lnTo>
                    <a:pt x="75" y="67"/>
                  </a:lnTo>
                  <a:lnTo>
                    <a:pt x="151" y="31"/>
                  </a:lnTo>
                  <a:lnTo>
                    <a:pt x="235" y="9"/>
                  </a:lnTo>
                  <a:lnTo>
                    <a:pt x="297" y="0"/>
                  </a:lnTo>
                  <a:lnTo>
                    <a:pt x="390" y="0"/>
                  </a:lnTo>
                  <a:lnTo>
                    <a:pt x="434" y="5"/>
                  </a:lnTo>
                  <a:lnTo>
                    <a:pt x="492" y="27"/>
                  </a:lnTo>
                  <a:lnTo>
                    <a:pt x="549" y="67"/>
                  </a:lnTo>
                  <a:lnTo>
                    <a:pt x="696" y="222"/>
                  </a:lnTo>
                  <a:lnTo>
                    <a:pt x="833" y="381"/>
                  </a:lnTo>
                  <a:lnTo>
                    <a:pt x="966" y="550"/>
                  </a:lnTo>
                  <a:lnTo>
                    <a:pt x="970" y="554"/>
                  </a:lnTo>
                  <a:lnTo>
                    <a:pt x="970" y="563"/>
                  </a:lnTo>
                  <a:lnTo>
                    <a:pt x="970" y="572"/>
                  </a:lnTo>
                  <a:lnTo>
                    <a:pt x="966" y="577"/>
                  </a:lnTo>
                  <a:lnTo>
                    <a:pt x="820" y="652"/>
                  </a:lnTo>
                  <a:lnTo>
                    <a:pt x="669" y="718"/>
                  </a:lnTo>
                  <a:lnTo>
                    <a:pt x="656" y="718"/>
                  </a:lnTo>
                  <a:lnTo>
                    <a:pt x="642" y="718"/>
                  </a:lnTo>
                  <a:lnTo>
                    <a:pt x="634" y="714"/>
                  </a:lnTo>
                  <a:lnTo>
                    <a:pt x="625" y="705"/>
                  </a:lnTo>
                  <a:lnTo>
                    <a:pt x="514" y="594"/>
                  </a:lnTo>
                  <a:lnTo>
                    <a:pt x="412" y="479"/>
                  </a:lnTo>
                  <a:lnTo>
                    <a:pt x="315" y="359"/>
                  </a:lnTo>
                  <a:lnTo>
                    <a:pt x="208" y="244"/>
                  </a:lnTo>
                  <a:lnTo>
                    <a:pt x="146" y="195"/>
                  </a:lnTo>
                  <a:lnTo>
                    <a:pt x="80" y="151"/>
                  </a:lnTo>
                  <a:lnTo>
                    <a:pt x="4" y="124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75" name="Freeform 627"/>
            <p:cNvSpPr>
              <a:spLocks/>
            </p:cNvSpPr>
            <p:nvPr/>
          </p:nvSpPr>
          <p:spPr bwMode="auto">
            <a:xfrm>
              <a:off x="27416" y="17868"/>
              <a:ext cx="301" cy="679"/>
            </a:xfrm>
            <a:custGeom>
              <a:avLst/>
              <a:gdLst/>
              <a:ahLst/>
              <a:cxnLst>
                <a:cxn ang="0">
                  <a:pos x="297" y="386"/>
                </a:cxn>
                <a:cxn ang="0">
                  <a:pos x="191" y="470"/>
                </a:cxn>
                <a:cxn ang="0">
                  <a:pos x="98" y="572"/>
                </a:cxn>
                <a:cxn ang="0">
                  <a:pos x="22" y="679"/>
                </a:cxn>
                <a:cxn ang="0">
                  <a:pos x="18" y="679"/>
                </a:cxn>
                <a:cxn ang="0">
                  <a:pos x="0" y="563"/>
                </a:cxn>
                <a:cxn ang="0">
                  <a:pos x="0" y="448"/>
                </a:cxn>
                <a:cxn ang="0">
                  <a:pos x="31" y="333"/>
                </a:cxn>
                <a:cxn ang="0">
                  <a:pos x="58" y="222"/>
                </a:cxn>
                <a:cxn ang="0">
                  <a:pos x="75" y="111"/>
                </a:cxn>
                <a:cxn ang="0">
                  <a:pos x="80" y="0"/>
                </a:cxn>
                <a:cxn ang="0">
                  <a:pos x="191" y="129"/>
                </a:cxn>
                <a:cxn ang="0">
                  <a:pos x="301" y="253"/>
                </a:cxn>
                <a:cxn ang="0">
                  <a:pos x="297" y="386"/>
                </a:cxn>
                <a:cxn ang="0">
                  <a:pos x="297" y="386"/>
                </a:cxn>
              </a:cxnLst>
              <a:rect l="0" t="0" r="r" b="b"/>
              <a:pathLst>
                <a:path w="301" h="679">
                  <a:moveTo>
                    <a:pt x="297" y="386"/>
                  </a:moveTo>
                  <a:lnTo>
                    <a:pt x="191" y="470"/>
                  </a:lnTo>
                  <a:lnTo>
                    <a:pt x="98" y="572"/>
                  </a:lnTo>
                  <a:lnTo>
                    <a:pt x="22" y="679"/>
                  </a:lnTo>
                  <a:lnTo>
                    <a:pt x="18" y="679"/>
                  </a:lnTo>
                  <a:lnTo>
                    <a:pt x="0" y="563"/>
                  </a:lnTo>
                  <a:lnTo>
                    <a:pt x="0" y="448"/>
                  </a:lnTo>
                  <a:lnTo>
                    <a:pt x="31" y="333"/>
                  </a:lnTo>
                  <a:lnTo>
                    <a:pt x="58" y="222"/>
                  </a:lnTo>
                  <a:lnTo>
                    <a:pt x="75" y="111"/>
                  </a:lnTo>
                  <a:lnTo>
                    <a:pt x="80" y="0"/>
                  </a:lnTo>
                  <a:lnTo>
                    <a:pt x="191" y="129"/>
                  </a:lnTo>
                  <a:lnTo>
                    <a:pt x="301" y="253"/>
                  </a:lnTo>
                  <a:lnTo>
                    <a:pt x="297" y="386"/>
                  </a:lnTo>
                  <a:lnTo>
                    <a:pt x="297" y="38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5588" y="935038"/>
            <a:ext cx="48006000" cy="1816100"/>
          </a:xfrm>
        </p:spPr>
        <p:txBody>
          <a:bodyPr/>
          <a:lstStyle/>
          <a:p>
            <a:r>
              <a:rPr lang="en-US" sz="9600" dirty="0" smtClean="0"/>
              <a:t>LabVIEW Real Time for High Performance Control Applications</a:t>
            </a:r>
            <a:endParaRPr lang="en-US" sz="9600" dirty="0"/>
          </a:p>
        </p:txBody>
      </p:sp>
      <p:sp>
        <p:nvSpPr>
          <p:cNvPr id="258075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3792200" y="2682081"/>
            <a:ext cx="20497800" cy="1193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Aljosa Vrancic, </a:t>
            </a:r>
            <a:r>
              <a:rPr lang="en-US" sz="4000" dirty="0" err="1" smtClean="0"/>
              <a:t>Lothar</a:t>
            </a:r>
            <a:r>
              <a:rPr lang="en-US" sz="4000" dirty="0" smtClean="0"/>
              <a:t> Wenzel, </a:t>
            </a:r>
            <a:r>
              <a:rPr lang="en-US" sz="4000" dirty="0"/>
              <a:t>LabVIEW R&amp;D,  National Instruments</a:t>
            </a:r>
          </a:p>
        </p:txBody>
      </p:sp>
      <p:sp>
        <p:nvSpPr>
          <p:cNvPr id="258338" name="Text Box 290"/>
          <p:cNvSpPr txBox="1">
            <a:spLocks noChangeArrowheads="1"/>
          </p:cNvSpPr>
          <p:nvPr/>
        </p:nvSpPr>
        <p:spPr bwMode="auto">
          <a:xfrm>
            <a:off x="43114913" y="3965575"/>
            <a:ext cx="1614487" cy="1182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8570" tIns="34285" rIns="68570" bIns="34285">
            <a:spAutoFit/>
          </a:bodyPr>
          <a:lstStyle/>
          <a:p>
            <a:pPr defTabSz="4075113">
              <a:spcBef>
                <a:spcPct val="0"/>
              </a:spcBef>
              <a:buFontTx/>
              <a:buNone/>
            </a:pPr>
            <a:r>
              <a:rPr lang="en-US" sz="7300" dirty="0">
                <a:solidFill>
                  <a:schemeClr val="folHlink"/>
                </a:solidFill>
              </a:rPr>
              <a:t>Tool</a:t>
            </a:r>
          </a:p>
        </p:txBody>
      </p:sp>
      <p:sp>
        <p:nvSpPr>
          <p:cNvPr id="258340" name="Text Box 292"/>
          <p:cNvSpPr txBox="1">
            <a:spLocks noChangeArrowheads="1"/>
          </p:cNvSpPr>
          <p:nvPr/>
        </p:nvSpPr>
        <p:spPr bwMode="auto">
          <a:xfrm>
            <a:off x="10058400" y="3825081"/>
            <a:ext cx="19196582" cy="11926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8570" tIns="34285" rIns="68570" bIns="34285">
            <a:spAutoFit/>
          </a:bodyPr>
          <a:lstStyle/>
          <a:p>
            <a:pPr defTabSz="4075113">
              <a:spcBef>
                <a:spcPct val="0"/>
              </a:spcBef>
              <a:buFontTx/>
              <a:buNone/>
            </a:pPr>
            <a:r>
              <a:rPr lang="en-US" sz="7300" dirty="0" smtClean="0">
                <a:solidFill>
                  <a:schemeClr val="folHlink"/>
                </a:solidFill>
              </a:rPr>
              <a:t>Case studies: Matrix-vector Multiplication &amp; PDE Solver </a:t>
            </a:r>
            <a:endParaRPr lang="en-US" sz="7300" dirty="0">
              <a:solidFill>
                <a:schemeClr val="folHlink"/>
              </a:solidFill>
            </a:endParaRPr>
          </a:p>
        </p:txBody>
      </p:sp>
      <p:pic>
        <p:nvPicPr>
          <p:cNvPr id="258426" name="Picture 3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49400" y="22570281"/>
            <a:ext cx="6353508" cy="3124200"/>
          </a:xfrm>
          <a:prstGeom prst="rect">
            <a:avLst/>
          </a:prstGeom>
          <a:noFill/>
        </p:spPr>
      </p:pic>
      <p:sp>
        <p:nvSpPr>
          <p:cNvPr id="258432" name="Rectangle 384"/>
          <p:cNvSpPr>
            <a:spLocks noChangeArrowheads="1"/>
          </p:cNvSpPr>
          <p:nvPr/>
        </p:nvSpPr>
        <p:spPr bwMode="auto">
          <a:xfrm>
            <a:off x="13411200" y="12435681"/>
            <a:ext cx="8305800" cy="15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Network topology: ring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Network speed: up to 110 MB/s (cable dependent)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Configurable: RX and TX parameters, data sink, data 		source,  data recombine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Development time: </a:t>
            </a:r>
            <a:r>
              <a:rPr lang="en-GB" altLang="zh-CN" sz="2000" b="1" dirty="0" smtClean="0">
                <a:solidFill>
                  <a:srgbClr val="FF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2 weeks</a:t>
            </a:r>
            <a:endParaRPr lang="en-GB" altLang="zh-CN" sz="2000" b="1" dirty="0" smtClean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258433" name="Rectangle 385"/>
          <p:cNvSpPr>
            <a:spLocks noChangeArrowheads="1"/>
          </p:cNvSpPr>
          <p:nvPr/>
        </p:nvSpPr>
        <p:spPr bwMode="auto">
          <a:xfrm>
            <a:off x="28803600" y="6720681"/>
            <a:ext cx="5181600" cy="5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US" sz="3300" b="1" dirty="0" err="1" smtClean="0">
                <a:solidFill>
                  <a:srgbClr val="006699"/>
                </a:solidFill>
                <a:cs typeface="Arial" charset="0"/>
              </a:rPr>
              <a:t>Tokamak</a:t>
            </a:r>
            <a:r>
              <a:rPr lang="en-US" sz="3300" b="1" dirty="0" smtClean="0">
                <a:solidFill>
                  <a:srgbClr val="006699"/>
                </a:solidFill>
                <a:cs typeface="Arial" charset="0"/>
              </a:rPr>
              <a:t> Fusion Reactor</a:t>
            </a:r>
            <a:endParaRPr lang="en-US" sz="3300" b="1" dirty="0">
              <a:solidFill>
                <a:srgbClr val="006699"/>
              </a:solidFill>
              <a:cs typeface="Arial" charset="0"/>
            </a:endParaRPr>
          </a:p>
        </p:txBody>
      </p:sp>
      <p:sp>
        <p:nvSpPr>
          <p:cNvPr id="258435" name="Text Box 387"/>
          <p:cNvSpPr txBox="1">
            <a:spLocks noChangeArrowheads="1"/>
          </p:cNvSpPr>
          <p:nvPr/>
        </p:nvSpPr>
        <p:spPr bwMode="auto">
          <a:xfrm>
            <a:off x="1828800" y="5272881"/>
            <a:ext cx="202692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87" tIns="44994" rIns="89987" bIns="44994"/>
          <a:lstStyle/>
          <a:p>
            <a:pPr algn="just" defTabSz="449263"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8013" algn="l"/>
                <a:tab pos="9142413" algn="l"/>
                <a:tab pos="10056813" algn="l"/>
              </a:tabLst>
            </a:pPr>
            <a:r>
              <a:rPr lang="en-US" sz="2400" b="1" dirty="0" smtClean="0">
                <a:latin typeface="Verdana" pitchFamily="34" charset="0"/>
              </a:rPr>
              <a:t>Most of the basic computational algorithms for high-performance computing are designed to have the best average performance for the most general case as they are used in off-line calculations: the goal is for calculation to end in as little time as possible for an arbitrary set of inputs but each step in general does not have a strict time deadline.  As a result, they do not scale well into hard real-time embedded environments that have much stricter per-iteration timing constraints, often in a 1 ms range.  We found the following approach to work much better for real-time environments:</a:t>
            </a:r>
          </a:p>
          <a:p>
            <a:pPr defTabSz="449263"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8013" algn="l"/>
                <a:tab pos="9142413" algn="l"/>
                <a:tab pos="10056813" algn="l"/>
              </a:tabLst>
            </a:pPr>
            <a:r>
              <a:rPr lang="en-GB" altLang="zh-CN" sz="24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	Divide algorithm into two steps:</a:t>
            </a:r>
          </a:p>
          <a:p>
            <a:pPr marL="914400" lvl="1" indent="-457200" defTabSz="449263"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8013" algn="l"/>
                <a:tab pos="9142413" algn="l"/>
                <a:tab pos="10056813" algn="l"/>
              </a:tabLst>
            </a:pPr>
            <a:r>
              <a:rPr lang="en-GB" altLang="zh-CN" sz="24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Off-line calculation – it is acceptable for this step to be expensive, as it is done up front</a:t>
            </a:r>
          </a:p>
          <a:p>
            <a:pPr marL="914400" lvl="1" indent="-457200" defTabSz="449263"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8013" algn="l"/>
                <a:tab pos="9142413" algn="l"/>
                <a:tab pos="10056813" algn="l"/>
              </a:tabLst>
            </a:pPr>
            <a:r>
              <a:rPr lang="en-GB" altLang="zh-CN" sz="24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On-line calculation – this step uses input and off-line calculation data to compute outputs deterministically</a:t>
            </a:r>
          </a:p>
          <a:p>
            <a:pPr defTabSz="449263"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8013" algn="l"/>
                <a:tab pos="9142413" algn="l"/>
                <a:tab pos="10056813" algn="l"/>
              </a:tabLst>
            </a:pPr>
            <a:r>
              <a:rPr lang="en-GB" altLang="zh-CN" sz="24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We applied this approach to matrix-vector multiplication and PDE solver problems that are at the heart of many control applications.  PDEs are used to describe the system and matrix-vector multiplication is used to apply the model to sensor data in order to generate actuator data.</a:t>
            </a:r>
          </a:p>
          <a:p>
            <a:pPr defTabSz="449263"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8013" algn="l"/>
                <a:tab pos="9142413" algn="l"/>
                <a:tab pos="10056813" algn="l"/>
              </a:tabLst>
            </a:pPr>
            <a:endParaRPr lang="en-GB" altLang="zh-CN" sz="2400" b="1" dirty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</p:txBody>
      </p:sp>
      <p:graphicFrame>
        <p:nvGraphicFramePr>
          <p:cNvPr id="258451" name="Object 6"/>
          <p:cNvGraphicFramePr>
            <a:graphicFrameLocks noChangeAspect="1"/>
          </p:cNvGraphicFramePr>
          <p:nvPr/>
        </p:nvGraphicFramePr>
        <p:xfrm>
          <a:off x="29718000" y="8092281"/>
          <a:ext cx="5286375" cy="1147762"/>
        </p:xfrm>
        <a:graphic>
          <a:graphicData uri="http://schemas.openxmlformats.org/presentationml/2006/ole">
            <p:oleObj spid="_x0000_s258451" name="Equation" r:id="rId7" imgW="2222280" imgH="482400" progId="Equation.3">
              <p:embed/>
            </p:oleObj>
          </a:graphicData>
        </a:graphic>
      </p:graphicFrame>
      <p:sp>
        <p:nvSpPr>
          <p:cNvPr id="258495" name="Rectangle 447"/>
          <p:cNvSpPr>
            <a:spLocks noChangeArrowheads="1"/>
          </p:cNvSpPr>
          <p:nvPr/>
        </p:nvSpPr>
        <p:spPr bwMode="auto">
          <a:xfrm>
            <a:off x="3505200" y="9844881"/>
            <a:ext cx="7162800" cy="5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US" sz="3300" b="1" dirty="0" smtClean="0">
                <a:solidFill>
                  <a:srgbClr val="006699"/>
                </a:solidFill>
                <a:cs typeface="Arial" charset="0"/>
              </a:rPr>
              <a:t>Matrix-Vector Multiplication in real-time</a:t>
            </a:r>
            <a:endParaRPr lang="en-US" sz="3300" b="1" dirty="0">
              <a:solidFill>
                <a:srgbClr val="006699"/>
              </a:solidFill>
              <a:cs typeface="Arial" charset="0"/>
            </a:endParaRPr>
          </a:p>
        </p:txBody>
      </p:sp>
      <p:sp>
        <p:nvSpPr>
          <p:cNvPr id="258506" name="Rectangle 458"/>
          <p:cNvSpPr>
            <a:spLocks noChangeArrowheads="1"/>
          </p:cNvSpPr>
          <p:nvPr/>
        </p:nvSpPr>
        <p:spPr bwMode="auto">
          <a:xfrm>
            <a:off x="28879800" y="9387681"/>
            <a:ext cx="6781800" cy="112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algn="ctr"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300" b="1" dirty="0" smtClean="0">
                <a:solidFill>
                  <a:srgbClr val="006699"/>
                </a:solidFill>
                <a:cs typeface="Arial" charset="0"/>
              </a:rPr>
              <a:t>Grad-</a:t>
            </a:r>
            <a:r>
              <a:rPr lang="en-US" sz="3300" b="1" dirty="0" err="1" smtClean="0">
                <a:solidFill>
                  <a:srgbClr val="006699"/>
                </a:solidFill>
                <a:cs typeface="Arial" charset="0"/>
              </a:rPr>
              <a:t>Shafranov</a:t>
            </a:r>
            <a:r>
              <a:rPr lang="en-US" sz="3300" b="1" dirty="0" smtClean="0">
                <a:solidFill>
                  <a:srgbClr val="006699"/>
                </a:solidFill>
                <a:cs typeface="Arial" charset="0"/>
              </a:rPr>
              <a:t> </a:t>
            </a:r>
            <a:r>
              <a:rPr lang="en-US" sz="3300" b="1" dirty="0" smtClean="0">
                <a:solidFill>
                  <a:srgbClr val="006699"/>
                </a:solidFill>
                <a:cs typeface="Arial" charset="0"/>
              </a:rPr>
              <a:t>PDE</a:t>
            </a:r>
          </a:p>
          <a:p>
            <a:pPr algn="ctr"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US" sz="3300" b="1" dirty="0" err="1" smtClean="0">
                <a:solidFill>
                  <a:srgbClr val="006699"/>
                </a:solidFill>
                <a:cs typeface="Arial" charset="0"/>
              </a:rPr>
              <a:t>Magnetohydrodynamics</a:t>
            </a:r>
            <a:r>
              <a:rPr lang="en-US" sz="3300" b="1" dirty="0" smtClean="0">
                <a:solidFill>
                  <a:srgbClr val="006699"/>
                </a:solidFill>
                <a:cs typeface="Arial" charset="0"/>
              </a:rPr>
              <a:t> </a:t>
            </a:r>
            <a:r>
              <a:rPr lang="en-US" sz="3300" b="1" dirty="0">
                <a:solidFill>
                  <a:srgbClr val="006699"/>
                </a:solidFill>
                <a:cs typeface="Arial" charset="0"/>
              </a:rPr>
              <a:t>Shape Control</a:t>
            </a:r>
          </a:p>
        </p:txBody>
      </p:sp>
      <p:sp>
        <p:nvSpPr>
          <p:cNvPr id="258507" name="Rectangle 459"/>
          <p:cNvSpPr>
            <a:spLocks noChangeArrowheads="1"/>
          </p:cNvSpPr>
          <p:nvPr/>
        </p:nvSpPr>
        <p:spPr bwMode="auto">
          <a:xfrm>
            <a:off x="26441400" y="5349081"/>
            <a:ext cx="5791200" cy="5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algn="ctr"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US" sz="3300" b="1" dirty="0" smtClean="0">
                <a:solidFill>
                  <a:srgbClr val="006699"/>
                </a:solidFill>
                <a:cs typeface="Arial" charset="0"/>
              </a:rPr>
              <a:t>(Non)Linear Elliptic PDE Solver</a:t>
            </a:r>
            <a:endParaRPr lang="en-US" sz="3300" b="1" dirty="0">
              <a:solidFill>
                <a:srgbClr val="006699"/>
              </a:solidFill>
              <a:cs typeface="Arial" charset="0"/>
            </a:endParaRPr>
          </a:p>
        </p:txBody>
      </p:sp>
      <p:sp>
        <p:nvSpPr>
          <p:cNvPr id="258542" name="Oval 494"/>
          <p:cNvSpPr>
            <a:spLocks noChangeArrowheads="1"/>
          </p:cNvSpPr>
          <p:nvPr/>
        </p:nvSpPr>
        <p:spPr bwMode="auto">
          <a:xfrm>
            <a:off x="16002000" y="10835481"/>
            <a:ext cx="554037" cy="544512"/>
          </a:xfrm>
          <a:prstGeom prst="ellipse">
            <a:avLst/>
          </a:prstGeom>
          <a:solidFill>
            <a:srgbClr val="FF3300">
              <a:alpha val="6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8556" name="Picture 508" descr="LabVIEW 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785800" y="11445081"/>
            <a:ext cx="4254500" cy="736600"/>
          </a:xfrm>
          <a:prstGeom prst="rect">
            <a:avLst/>
          </a:prstGeom>
          <a:noFill/>
        </p:spPr>
      </p:pic>
      <p:sp>
        <p:nvSpPr>
          <p:cNvPr id="258559" name="AutoShape 511"/>
          <p:cNvSpPr>
            <a:spLocks noChangeArrowheads="1"/>
          </p:cNvSpPr>
          <p:nvPr/>
        </p:nvSpPr>
        <p:spPr bwMode="auto">
          <a:xfrm>
            <a:off x="39993887" y="12359481"/>
            <a:ext cx="1878013" cy="1557338"/>
          </a:xfrm>
          <a:prstGeom prst="roundRect">
            <a:avLst>
              <a:gd name="adj" fmla="val 16667"/>
            </a:avLst>
          </a:prstGeom>
          <a:solidFill>
            <a:srgbClr val="EDB906"/>
          </a:solidFill>
          <a:ln w="9525" algn="ctr">
            <a:noFill/>
            <a:round/>
            <a:headEnd type="none" w="sm" len="sm"/>
            <a:tailEnd type="none" w="sm" len="sm"/>
          </a:ln>
          <a:effectLst/>
        </p:spPr>
        <p:txBody>
          <a:bodyPr wrap="none" lIns="68580" tIns="34290" rIns="68580" bIns="34290" anchor="ctr"/>
          <a:lstStyle/>
          <a:p>
            <a:pPr algn="ctr" defTabSz="685800" eaLnBrk="0" hangingPunct="0">
              <a:spcBef>
                <a:spcPct val="0"/>
              </a:spcBef>
              <a:buFontTx/>
              <a:buNone/>
            </a:pPr>
            <a:r>
              <a:rPr lang="en-US" sz="1500" b="1">
                <a:solidFill>
                  <a:srgbClr val="FFFFFF"/>
                </a:solidFill>
              </a:rPr>
              <a:t>Real-Time</a:t>
            </a: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500" b="1">
              <a:solidFill>
                <a:srgbClr val="FFFFFF"/>
              </a:solidFill>
            </a:endParaRP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500" b="1">
              <a:solidFill>
                <a:srgbClr val="FFFFFF"/>
              </a:solidFill>
            </a:endParaRP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500" b="1">
              <a:solidFill>
                <a:srgbClr val="FFFFFF"/>
              </a:solidFill>
            </a:endParaRP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500" b="1">
              <a:solidFill>
                <a:srgbClr val="FFFFFF"/>
              </a:solidFill>
            </a:endParaRP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200" b="1">
              <a:solidFill>
                <a:srgbClr val="FFFFFF"/>
              </a:solidFill>
            </a:endParaRP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258560" name="AutoShape 512"/>
          <p:cNvSpPr>
            <a:spLocks noChangeArrowheads="1"/>
          </p:cNvSpPr>
          <p:nvPr/>
        </p:nvSpPr>
        <p:spPr bwMode="auto">
          <a:xfrm>
            <a:off x="41889362" y="12359481"/>
            <a:ext cx="1879600" cy="1557338"/>
          </a:xfrm>
          <a:prstGeom prst="roundRect">
            <a:avLst>
              <a:gd name="adj" fmla="val 16667"/>
            </a:avLst>
          </a:prstGeom>
          <a:solidFill>
            <a:srgbClr val="EDB906"/>
          </a:solidFill>
          <a:ln w="9525" algn="ctr">
            <a:noFill/>
            <a:round/>
            <a:headEnd type="none" w="sm" len="sm"/>
            <a:tailEnd type="none" w="sm" len="sm"/>
          </a:ln>
          <a:effectLst/>
        </p:spPr>
        <p:txBody>
          <a:bodyPr wrap="none" lIns="68580" tIns="34290" rIns="68580" bIns="34290" anchor="ctr"/>
          <a:lstStyle/>
          <a:p>
            <a:pPr algn="ctr" defTabSz="685800" eaLnBrk="0" hangingPunct="0">
              <a:spcBef>
                <a:spcPct val="0"/>
              </a:spcBef>
              <a:buFontTx/>
              <a:buNone/>
            </a:pPr>
            <a:r>
              <a:rPr lang="en-US" sz="1500" b="1">
                <a:solidFill>
                  <a:srgbClr val="FFFFFF"/>
                </a:solidFill>
              </a:rPr>
              <a:t>FPGA</a:t>
            </a: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500" b="1">
              <a:solidFill>
                <a:srgbClr val="FFFFFF"/>
              </a:solidFill>
            </a:endParaRP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500" b="1">
              <a:solidFill>
                <a:srgbClr val="FFFFFF"/>
              </a:solidFill>
            </a:endParaRP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500" b="1">
              <a:solidFill>
                <a:srgbClr val="FFFFFF"/>
              </a:solidFill>
            </a:endParaRP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500" b="1">
              <a:solidFill>
                <a:srgbClr val="FFFFFF"/>
              </a:solidFill>
            </a:endParaRP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200" b="1">
              <a:solidFill>
                <a:srgbClr val="FFFFFF"/>
              </a:solidFill>
            </a:endParaRP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258561" name="AutoShape 513"/>
          <p:cNvSpPr>
            <a:spLocks noChangeArrowheads="1"/>
          </p:cNvSpPr>
          <p:nvPr/>
        </p:nvSpPr>
        <p:spPr bwMode="auto">
          <a:xfrm>
            <a:off x="38100000" y="12359481"/>
            <a:ext cx="1878012" cy="1557338"/>
          </a:xfrm>
          <a:prstGeom prst="roundRect">
            <a:avLst>
              <a:gd name="adj" fmla="val 16667"/>
            </a:avLst>
          </a:prstGeom>
          <a:solidFill>
            <a:srgbClr val="EDB906"/>
          </a:solidFill>
          <a:ln w="9525" algn="ctr">
            <a:noFill/>
            <a:round/>
            <a:headEnd type="none" w="sm" len="sm"/>
            <a:tailEnd type="none" w="sm" len="sm"/>
          </a:ln>
          <a:effectLst/>
        </p:spPr>
        <p:txBody>
          <a:bodyPr wrap="none" lIns="68580" tIns="34290" rIns="68580" bIns="34290" anchor="ctr"/>
          <a:lstStyle/>
          <a:p>
            <a:pPr algn="ctr" defTabSz="685800" eaLnBrk="0" hangingPunct="0">
              <a:spcBef>
                <a:spcPct val="0"/>
              </a:spcBef>
              <a:buFontTx/>
              <a:buNone/>
            </a:pPr>
            <a:r>
              <a:rPr lang="en-US" sz="1500" b="1">
                <a:solidFill>
                  <a:srgbClr val="FFFFFF"/>
                </a:solidFill>
              </a:rPr>
              <a:t>Distributed</a:t>
            </a: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500" b="1">
              <a:solidFill>
                <a:srgbClr val="FFFFFF"/>
              </a:solidFill>
            </a:endParaRP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500" b="1">
              <a:solidFill>
                <a:srgbClr val="FFFFFF"/>
              </a:solidFill>
            </a:endParaRP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500" b="1">
              <a:solidFill>
                <a:srgbClr val="FFFFFF"/>
              </a:solidFill>
            </a:endParaRP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500" b="1">
              <a:solidFill>
                <a:srgbClr val="FFFFFF"/>
              </a:solidFill>
            </a:endParaRP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200" b="1">
              <a:solidFill>
                <a:srgbClr val="FFFFFF"/>
              </a:solidFill>
            </a:endParaRPr>
          </a:p>
          <a:p>
            <a:pPr algn="ctr" defTabSz="685800" eaLnBrk="0" hangingPunct="0">
              <a:spcBef>
                <a:spcPct val="0"/>
              </a:spcBef>
              <a:buFontTx/>
              <a:buNone/>
            </a:pPr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258569" name="Picture 521" descr="Dist L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296850" y="12721431"/>
            <a:ext cx="1377950" cy="1038225"/>
          </a:xfrm>
          <a:prstGeom prst="rect">
            <a:avLst/>
          </a:prstGeom>
          <a:noFill/>
        </p:spPr>
      </p:pic>
      <p:graphicFrame>
        <p:nvGraphicFramePr>
          <p:cNvPr id="258570" name="Object 522"/>
          <p:cNvGraphicFramePr>
            <a:graphicFrameLocks noChangeAspect="1"/>
          </p:cNvGraphicFramePr>
          <p:nvPr/>
        </p:nvGraphicFramePr>
        <p:xfrm>
          <a:off x="40112950" y="12773819"/>
          <a:ext cx="1627187" cy="919162"/>
        </p:xfrm>
        <a:graphic>
          <a:graphicData uri="http://schemas.openxmlformats.org/presentationml/2006/ole">
            <p:oleObj spid="_x0000_s258570" name="Bitmap Image" r:id="rId10" imgW="2114845" imgH="1438095" progId="PBrush">
              <p:embed/>
            </p:oleObj>
          </a:graphicData>
        </a:graphic>
      </p:graphicFrame>
      <p:graphicFrame>
        <p:nvGraphicFramePr>
          <p:cNvPr id="258571" name="Object 523"/>
          <p:cNvGraphicFramePr>
            <a:graphicFrameLocks noChangeAspect="1"/>
          </p:cNvGraphicFramePr>
          <p:nvPr/>
        </p:nvGraphicFramePr>
        <p:xfrm>
          <a:off x="41927462" y="12778581"/>
          <a:ext cx="1792288" cy="850900"/>
        </p:xfrm>
        <a:graphic>
          <a:graphicData uri="http://schemas.openxmlformats.org/presentationml/2006/ole">
            <p:oleObj spid="_x0000_s258571" name="Bitmap Image" r:id="rId11" imgW="2561905" imgH="1467055" progId="PBrush">
              <p:embed/>
            </p:oleObj>
          </a:graphicData>
        </a:graphic>
      </p:graphicFrame>
      <p:pic>
        <p:nvPicPr>
          <p:cNvPr id="258575" name="Picture 527" descr="Sig Gen and Processing - F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471600" y="6486525"/>
            <a:ext cx="2855912" cy="1803400"/>
          </a:xfrm>
          <a:prstGeom prst="rect">
            <a:avLst/>
          </a:prstGeom>
          <a:noFill/>
        </p:spPr>
      </p:pic>
      <p:pic>
        <p:nvPicPr>
          <p:cNvPr id="258576" name="Picture 528" descr="Block Diagram - Spectrum Measurements - Expres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035162" y="7693025"/>
            <a:ext cx="2855913" cy="1790700"/>
          </a:xfrm>
          <a:prstGeom prst="rect">
            <a:avLst/>
          </a:prstGeom>
          <a:noFill/>
        </p:spPr>
      </p:pic>
      <p:sp>
        <p:nvSpPr>
          <p:cNvPr id="258577" name="Rectangle 529"/>
          <p:cNvSpPr>
            <a:spLocks noChangeArrowheads="1"/>
          </p:cNvSpPr>
          <p:nvPr/>
        </p:nvSpPr>
        <p:spPr bwMode="auto">
          <a:xfrm>
            <a:off x="43040300" y="6748463"/>
            <a:ext cx="475773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/>
          <a:lstStyle/>
          <a:p>
            <a:pPr defTabSz="4075113">
              <a:buFontTx/>
              <a:buNone/>
            </a:pPr>
            <a:r>
              <a:rPr lang="en-US" sz="1900"/>
              <a:t>Structured data flow programming</a:t>
            </a:r>
          </a:p>
          <a:p>
            <a:pPr defTabSz="4075113">
              <a:buFontTx/>
              <a:buNone/>
            </a:pPr>
            <a:r>
              <a:rPr lang="en-US" sz="1900"/>
              <a:t>Compiled graphical development </a:t>
            </a:r>
          </a:p>
          <a:p>
            <a:pPr defTabSz="4075113">
              <a:buFontTx/>
              <a:buNone/>
            </a:pPr>
            <a:r>
              <a:rPr lang="en-US" sz="1900"/>
              <a:t>Target desktop, mobile, industrial, and embedded</a:t>
            </a:r>
          </a:p>
          <a:p>
            <a:pPr defTabSz="4075113">
              <a:buFontTx/>
              <a:buNone/>
            </a:pPr>
            <a:r>
              <a:rPr lang="en-US" sz="1900"/>
              <a:t>Thousands of out-of-the box mathematics and signal processing routines</a:t>
            </a:r>
          </a:p>
          <a:p>
            <a:pPr defTabSz="4075113">
              <a:buFontTx/>
              <a:buNone/>
            </a:pPr>
            <a:r>
              <a:rPr lang="en-US" sz="1900"/>
              <a:t>Seamless connectivity to millions of I/O devices</a:t>
            </a:r>
          </a:p>
        </p:txBody>
      </p:sp>
      <p:sp>
        <p:nvSpPr>
          <p:cNvPr id="258578" name="Rectangle 530"/>
          <p:cNvSpPr>
            <a:spLocks noChangeArrowheads="1"/>
          </p:cNvSpPr>
          <p:nvPr/>
        </p:nvSpPr>
        <p:spPr bwMode="auto">
          <a:xfrm>
            <a:off x="37033200" y="5577681"/>
            <a:ext cx="93900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/>
          <a:lstStyle/>
          <a:p>
            <a:pPr defTabSz="4075113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6699"/>
                </a:solidFill>
              </a:rPr>
              <a:t>LabVIEW Graphical Development  Environment</a:t>
            </a:r>
          </a:p>
        </p:txBody>
      </p:sp>
      <p:sp>
        <p:nvSpPr>
          <p:cNvPr id="258581" name="Rectangle 533"/>
          <p:cNvSpPr>
            <a:spLocks noChangeArrowheads="1"/>
          </p:cNvSpPr>
          <p:nvPr/>
        </p:nvSpPr>
        <p:spPr bwMode="auto">
          <a:xfrm>
            <a:off x="37033200" y="11140281"/>
            <a:ext cx="70104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/>
          <a:lstStyle/>
          <a:p>
            <a:pPr defTabSz="4075113">
              <a:spcBef>
                <a:spcPct val="0"/>
              </a:spcBef>
              <a:buFontTx/>
              <a:buNone/>
            </a:pPr>
            <a:r>
              <a:rPr lang="en-US" sz="3300" b="1" dirty="0" smtClean="0">
                <a:solidFill>
                  <a:srgbClr val="006699"/>
                </a:solidFill>
              </a:rPr>
              <a:t>Layer 1</a:t>
            </a:r>
            <a:endParaRPr lang="en-US" sz="3300" b="1" dirty="0">
              <a:solidFill>
                <a:srgbClr val="006699"/>
              </a:solidFill>
            </a:endParaRPr>
          </a:p>
        </p:txBody>
      </p:sp>
      <p:grpSp>
        <p:nvGrpSpPr>
          <p:cNvPr id="258582" name="Group 534"/>
          <p:cNvGrpSpPr>
            <a:grpSpLocks/>
          </p:cNvGrpSpPr>
          <p:nvPr/>
        </p:nvGrpSpPr>
        <p:grpSpPr bwMode="auto">
          <a:xfrm>
            <a:off x="39852600" y="22798881"/>
            <a:ext cx="7623175" cy="3535362"/>
            <a:chOff x="336" y="8016"/>
            <a:chExt cx="5846" cy="3270"/>
          </a:xfrm>
        </p:grpSpPr>
        <p:sp>
          <p:nvSpPr>
            <p:cNvPr id="258583" name="Text Box 535"/>
            <p:cNvSpPr txBox="1">
              <a:spLocks noChangeArrowheads="1"/>
            </p:cNvSpPr>
            <p:nvPr/>
          </p:nvSpPr>
          <p:spPr bwMode="auto">
            <a:xfrm>
              <a:off x="2177" y="10799"/>
              <a:ext cx="552" cy="276"/>
            </a:xfrm>
            <a:prstGeom prst="rect">
              <a:avLst/>
            </a:prstGeom>
            <a:noFill/>
            <a:ln w="127000" cap="rnd">
              <a:noFill/>
              <a:miter lim="800000"/>
              <a:headEnd type="none" w="sm" len="sm"/>
              <a:tailEnd/>
            </a:ln>
            <a:effectLst/>
          </p:spPr>
          <p:txBody>
            <a:bodyPr wrap="none" lIns="68580" tIns="34290" rIns="68580" bIns="34290" anchor="ctr">
              <a:spAutoFit/>
            </a:bodyPr>
            <a:lstStyle/>
            <a:p>
              <a:pPr defTabSz="685800" eaLnBrk="0" hangingPunct="0">
                <a:spcBef>
                  <a:spcPct val="0"/>
                </a:spcBef>
                <a:buFontTx/>
                <a:buNone/>
              </a:pPr>
              <a:r>
                <a:rPr lang="en-US" sz="1500">
                  <a:solidFill>
                    <a:srgbClr val="000000"/>
                  </a:solidFill>
                </a:rPr>
                <a:t>Portable</a:t>
              </a:r>
            </a:p>
          </p:txBody>
        </p:sp>
        <p:sp>
          <p:nvSpPr>
            <p:cNvPr id="258584" name="Text Box 536"/>
            <p:cNvSpPr txBox="1">
              <a:spLocks noChangeArrowheads="1"/>
            </p:cNvSpPr>
            <p:nvPr/>
          </p:nvSpPr>
          <p:spPr bwMode="auto">
            <a:xfrm>
              <a:off x="5075" y="8926"/>
              <a:ext cx="433" cy="276"/>
            </a:xfrm>
            <a:prstGeom prst="rect">
              <a:avLst/>
            </a:prstGeom>
            <a:noFill/>
            <a:ln w="127000" cap="rnd">
              <a:noFill/>
              <a:miter lim="800000"/>
              <a:headEnd type="none" w="sm" len="sm"/>
              <a:tailEnd/>
            </a:ln>
            <a:effectLst/>
          </p:spPr>
          <p:txBody>
            <a:bodyPr wrap="none" lIns="68580" tIns="34290" rIns="68580" bIns="34290" anchor="ctr">
              <a:spAutoFit/>
            </a:bodyPr>
            <a:lstStyle/>
            <a:p>
              <a:pPr defTabSz="685800" eaLnBrk="0" hangingPunct="0">
                <a:spcBef>
                  <a:spcPct val="0"/>
                </a:spcBef>
                <a:buFontTx/>
                <a:buNone/>
              </a:pPr>
              <a:r>
                <a:rPr lang="en-US" sz="1500">
                  <a:solidFill>
                    <a:srgbClr val="000000"/>
                  </a:solidFill>
                </a:rPr>
                <a:t>FPGA</a:t>
              </a:r>
              <a:endParaRPr lang="en-US" sz="1500" i="1">
                <a:solidFill>
                  <a:srgbClr val="000000"/>
                </a:solidFill>
              </a:endParaRPr>
            </a:p>
          </p:txBody>
        </p:sp>
        <p:sp>
          <p:nvSpPr>
            <p:cNvPr id="258585" name="Text Box 537"/>
            <p:cNvSpPr txBox="1">
              <a:spLocks noChangeArrowheads="1"/>
            </p:cNvSpPr>
            <p:nvPr/>
          </p:nvSpPr>
          <p:spPr bwMode="auto">
            <a:xfrm>
              <a:off x="3600" y="10195"/>
              <a:ext cx="1300" cy="276"/>
            </a:xfrm>
            <a:prstGeom prst="rect">
              <a:avLst/>
            </a:prstGeom>
            <a:noFill/>
            <a:ln w="127000" cap="rnd">
              <a:noFill/>
              <a:miter lim="800000"/>
              <a:headEnd type="none" w="sm" len="sm"/>
              <a:tailEnd/>
            </a:ln>
            <a:effectLst/>
          </p:spPr>
          <p:txBody>
            <a:bodyPr wrap="none" lIns="68580" tIns="34290" rIns="68580" bIns="34290" anchor="ctr">
              <a:spAutoFit/>
            </a:bodyPr>
            <a:lstStyle/>
            <a:p>
              <a:pPr defTabSz="685800" eaLnBrk="0" hangingPunct="0">
                <a:spcBef>
                  <a:spcPct val="0"/>
                </a:spcBef>
                <a:buFontTx/>
                <a:buNone/>
              </a:pPr>
              <a:r>
                <a:rPr lang="en-US" sz="1500">
                  <a:solidFill>
                    <a:srgbClr val="000000"/>
                  </a:solidFill>
                </a:rPr>
                <a:t>Embedded Controllers</a:t>
              </a:r>
            </a:p>
          </p:txBody>
        </p:sp>
        <p:pic>
          <p:nvPicPr>
            <p:cNvPr id="258586" name="Picture 538" descr="workstations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43" y="10614"/>
              <a:ext cx="701" cy="605"/>
            </a:xfrm>
            <a:prstGeom prst="rect">
              <a:avLst/>
            </a:prstGeom>
            <a:noFill/>
          </p:spPr>
        </p:pic>
        <p:sp>
          <p:nvSpPr>
            <p:cNvPr id="258587" name="Text Box 539"/>
            <p:cNvSpPr txBox="1">
              <a:spLocks noChangeArrowheads="1"/>
            </p:cNvSpPr>
            <p:nvPr/>
          </p:nvSpPr>
          <p:spPr bwMode="auto">
            <a:xfrm>
              <a:off x="1580" y="11010"/>
              <a:ext cx="272" cy="276"/>
            </a:xfrm>
            <a:prstGeom prst="rect">
              <a:avLst/>
            </a:prstGeom>
            <a:noFill/>
            <a:ln w="127000" cap="rnd">
              <a:noFill/>
              <a:miter lim="800000"/>
              <a:headEnd type="none" w="sm" len="sm"/>
              <a:tailEnd/>
            </a:ln>
            <a:effectLst/>
          </p:spPr>
          <p:txBody>
            <a:bodyPr wrap="none" lIns="68580" tIns="34290" rIns="68580" bIns="34290" anchor="ctr">
              <a:spAutoFit/>
            </a:bodyPr>
            <a:lstStyle/>
            <a:p>
              <a:pPr defTabSz="685800" eaLnBrk="0" hangingPunct="0">
                <a:spcBef>
                  <a:spcPct val="0"/>
                </a:spcBef>
                <a:buFontTx/>
                <a:buNone/>
              </a:pPr>
              <a:r>
                <a:rPr lang="en-US" sz="1500">
                  <a:solidFill>
                    <a:srgbClr val="000000"/>
                  </a:solidFill>
                </a:rPr>
                <a:t>PC</a:t>
              </a:r>
            </a:p>
          </p:txBody>
        </p:sp>
        <p:pic>
          <p:nvPicPr>
            <p:cNvPr id="258588" name="Picture 540" descr="PDA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320" y="8987"/>
              <a:ext cx="469" cy="469"/>
            </a:xfrm>
            <a:prstGeom prst="rect">
              <a:avLst/>
            </a:prstGeom>
            <a:noFill/>
          </p:spPr>
        </p:pic>
        <p:sp>
          <p:nvSpPr>
            <p:cNvPr id="258589" name="Text Box 541"/>
            <p:cNvSpPr txBox="1">
              <a:spLocks noChangeArrowheads="1"/>
            </p:cNvSpPr>
            <p:nvPr/>
          </p:nvSpPr>
          <p:spPr bwMode="auto">
            <a:xfrm>
              <a:off x="4704" y="9310"/>
              <a:ext cx="653" cy="276"/>
            </a:xfrm>
            <a:prstGeom prst="rect">
              <a:avLst/>
            </a:prstGeom>
            <a:noFill/>
            <a:ln w="127000" cap="rnd">
              <a:noFill/>
              <a:miter lim="800000"/>
              <a:headEnd type="none" w="sm" len="sm"/>
              <a:tailEnd/>
            </a:ln>
            <a:effectLst/>
          </p:spPr>
          <p:txBody>
            <a:bodyPr wrap="none" lIns="68580" tIns="34290" rIns="68580" bIns="34290" anchor="ctr">
              <a:spAutoFit/>
            </a:bodyPr>
            <a:lstStyle/>
            <a:p>
              <a:pPr defTabSz="685800" eaLnBrk="0" hangingPunct="0">
                <a:spcBef>
                  <a:spcPct val="0"/>
                </a:spcBef>
                <a:buFontTx/>
                <a:buNone/>
              </a:pPr>
              <a:r>
                <a:rPr lang="en-US" sz="1500">
                  <a:solidFill>
                    <a:srgbClr val="000000"/>
                  </a:solidFill>
                </a:rPr>
                <a:t>Handheld </a:t>
              </a:r>
            </a:p>
          </p:txBody>
        </p:sp>
        <p:grpSp>
          <p:nvGrpSpPr>
            <p:cNvPr id="258590" name="Group 542"/>
            <p:cNvGrpSpPr>
              <a:grpSpLocks/>
            </p:cNvGrpSpPr>
            <p:nvPr/>
          </p:nvGrpSpPr>
          <p:grpSpPr bwMode="auto">
            <a:xfrm>
              <a:off x="2181" y="10051"/>
              <a:ext cx="1016" cy="653"/>
              <a:chOff x="824" y="892"/>
              <a:chExt cx="3725" cy="2719"/>
            </a:xfrm>
          </p:grpSpPr>
          <p:pic>
            <p:nvPicPr>
              <p:cNvPr id="258591" name="Picture 543" descr="4 slot PXI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24" y="892"/>
                <a:ext cx="3725" cy="2719"/>
              </a:xfrm>
              <a:prstGeom prst="rect">
                <a:avLst/>
              </a:prstGeom>
              <a:noFill/>
            </p:spPr>
          </p:pic>
          <p:sp>
            <p:nvSpPr>
              <p:cNvPr id="258592" name="Rectangle 544"/>
              <p:cNvSpPr>
                <a:spLocks noChangeArrowheads="1"/>
              </p:cNvSpPr>
              <p:nvPr/>
            </p:nvSpPr>
            <p:spPr bwMode="auto">
              <a:xfrm>
                <a:off x="1307" y="2958"/>
                <a:ext cx="2783" cy="5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8593" name="Text Box 545"/>
            <p:cNvSpPr txBox="1">
              <a:spLocks noChangeArrowheads="1"/>
            </p:cNvSpPr>
            <p:nvPr/>
          </p:nvSpPr>
          <p:spPr bwMode="auto">
            <a:xfrm>
              <a:off x="2784" y="10509"/>
              <a:ext cx="1512" cy="276"/>
            </a:xfrm>
            <a:prstGeom prst="rect">
              <a:avLst/>
            </a:prstGeom>
            <a:noFill/>
            <a:ln w="127000" cap="rnd">
              <a:noFill/>
              <a:miter lim="800000"/>
              <a:headEnd type="none" w="sm" len="sm"/>
              <a:tailEnd/>
            </a:ln>
            <a:effectLst/>
          </p:spPr>
          <p:txBody>
            <a:bodyPr wrap="none" lIns="68580" tIns="34290" rIns="68580" bIns="34290" anchor="ctr">
              <a:spAutoFit/>
            </a:bodyPr>
            <a:lstStyle/>
            <a:p>
              <a:pPr defTabSz="685800" eaLnBrk="0" hangingPunct="0">
                <a:spcBef>
                  <a:spcPct val="0"/>
                </a:spcBef>
                <a:buFontTx/>
                <a:buNone/>
              </a:pPr>
              <a:r>
                <a:rPr lang="en-US" sz="1500">
                  <a:solidFill>
                    <a:srgbClr val="000000"/>
                  </a:solidFill>
                </a:rPr>
                <a:t>Industrial Controllers (PXI)</a:t>
              </a:r>
            </a:p>
          </p:txBody>
        </p:sp>
        <p:sp>
          <p:nvSpPr>
            <p:cNvPr id="258594" name="AutoShape 546"/>
            <p:cNvSpPr>
              <a:spLocks noChangeArrowheads="1"/>
            </p:cNvSpPr>
            <p:nvPr/>
          </p:nvSpPr>
          <p:spPr bwMode="auto">
            <a:xfrm rot="19858389">
              <a:off x="336" y="9072"/>
              <a:ext cx="5389" cy="426"/>
            </a:xfrm>
            <a:prstGeom prst="leftRightArrow">
              <a:avLst>
                <a:gd name="adj1" fmla="val 50000"/>
                <a:gd name="adj2" fmla="val 253005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cap="rnd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8595" name="Object 547"/>
            <p:cNvGraphicFramePr>
              <a:graphicFrameLocks noChangeAspect="1"/>
            </p:cNvGraphicFramePr>
            <p:nvPr/>
          </p:nvGraphicFramePr>
          <p:xfrm>
            <a:off x="2551" y="8829"/>
            <a:ext cx="1028" cy="939"/>
          </p:xfrm>
          <a:graphic>
            <a:graphicData uri="http://schemas.openxmlformats.org/presentationml/2006/ole">
              <p:oleObj spid="_x0000_s258595" name="Bitmap Image" r:id="rId17" imgW="2419048" imgH="2209524" progId="PBrush">
                <p:embed/>
              </p:oleObj>
            </a:graphicData>
          </a:graphic>
        </p:graphicFrame>
        <p:grpSp>
          <p:nvGrpSpPr>
            <p:cNvPr id="258596" name="Group 548"/>
            <p:cNvGrpSpPr>
              <a:grpSpLocks/>
            </p:cNvGrpSpPr>
            <p:nvPr/>
          </p:nvGrpSpPr>
          <p:grpSpPr bwMode="auto">
            <a:xfrm>
              <a:off x="4800" y="8655"/>
              <a:ext cx="332" cy="336"/>
              <a:chOff x="4272" y="2304"/>
              <a:chExt cx="332" cy="336"/>
            </a:xfrm>
          </p:grpSpPr>
          <p:graphicFrame>
            <p:nvGraphicFramePr>
              <p:cNvPr id="258597" name="Object 549"/>
              <p:cNvGraphicFramePr>
                <a:graphicFrameLocks noChangeAspect="1"/>
              </p:cNvGraphicFramePr>
              <p:nvPr/>
            </p:nvGraphicFramePr>
            <p:xfrm>
              <a:off x="4368" y="2400"/>
              <a:ext cx="236" cy="240"/>
            </p:xfrm>
            <a:graphic>
              <a:graphicData uri="http://schemas.openxmlformats.org/presentationml/2006/ole">
                <p:oleObj spid="_x0000_s258597" name="Bitmap Image" r:id="rId18" imgW="1733333" imgH="1762371" progId="PBrush">
                  <p:embed/>
                </p:oleObj>
              </a:graphicData>
            </a:graphic>
          </p:graphicFrame>
          <p:pic>
            <p:nvPicPr>
              <p:cNvPr id="258598" name="Picture 550" descr="xcs10xl_plcc">
                <a:hlinkClick r:id="rId19"/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272" y="2304"/>
                <a:ext cx="240" cy="238"/>
              </a:xfrm>
              <a:prstGeom prst="rect">
                <a:avLst/>
              </a:prstGeom>
              <a:noFill/>
            </p:spPr>
          </p:pic>
        </p:grpSp>
        <p:graphicFrame>
          <p:nvGraphicFramePr>
            <p:cNvPr id="258599" name="Object 551"/>
            <p:cNvGraphicFramePr>
              <a:graphicFrameLocks noChangeAspect="1"/>
            </p:cNvGraphicFramePr>
            <p:nvPr/>
          </p:nvGraphicFramePr>
          <p:xfrm>
            <a:off x="5546" y="8016"/>
            <a:ext cx="214" cy="322"/>
          </p:xfrm>
          <a:graphic>
            <a:graphicData uri="http://schemas.openxmlformats.org/presentationml/2006/ole">
              <p:oleObj spid="_x0000_s258599" name="Image" r:id="rId21" imgW="380818" imgH="571227" progId="">
                <p:embed/>
              </p:oleObj>
            </a:graphicData>
          </a:graphic>
        </p:graphicFrame>
        <p:sp>
          <p:nvSpPr>
            <p:cNvPr id="258600" name="Text Box 552"/>
            <p:cNvSpPr txBox="1">
              <a:spLocks noChangeArrowheads="1"/>
            </p:cNvSpPr>
            <p:nvPr/>
          </p:nvSpPr>
          <p:spPr bwMode="auto">
            <a:xfrm>
              <a:off x="5696" y="8252"/>
              <a:ext cx="486" cy="276"/>
            </a:xfrm>
            <a:prstGeom prst="rect">
              <a:avLst/>
            </a:prstGeom>
            <a:noFill/>
            <a:ln w="127000" cap="rnd">
              <a:noFill/>
              <a:miter lim="800000"/>
              <a:headEnd type="none" w="sm" len="sm"/>
              <a:tailEnd/>
            </a:ln>
            <a:effectLst/>
          </p:spPr>
          <p:txBody>
            <a:bodyPr wrap="none" lIns="68580" tIns="34290" rIns="68580" bIns="34290" anchor="ctr">
              <a:spAutoFit/>
            </a:bodyPr>
            <a:lstStyle/>
            <a:p>
              <a:pPr defTabSz="685800" eaLnBrk="0" hangingPunct="0">
                <a:spcBef>
                  <a:spcPct val="0"/>
                </a:spcBef>
                <a:buFontTx/>
                <a:buNone/>
              </a:pPr>
              <a:r>
                <a:rPr lang="en-US" sz="1500">
                  <a:solidFill>
                    <a:srgbClr val="000000"/>
                  </a:solidFill>
                </a:rPr>
                <a:t>Sensor</a:t>
              </a:r>
              <a:endParaRPr lang="en-US" sz="1500" i="1">
                <a:solidFill>
                  <a:srgbClr val="000000"/>
                </a:solidFill>
              </a:endParaRPr>
            </a:p>
          </p:txBody>
        </p:sp>
        <p:pic>
          <p:nvPicPr>
            <p:cNvPr id="258601" name="Picture 553"/>
            <p:cNvPicPr>
              <a:picLocks noChangeAspect="1" noChangeArrowheads="1"/>
            </p:cNvPicPr>
            <p:nvPr/>
          </p:nvPicPr>
          <p:blipFill>
            <a:blip r:embed="rId22">
              <a:lum bright="10000"/>
            </a:blip>
            <a:srcRect/>
            <a:stretch>
              <a:fillRect/>
            </a:stretch>
          </p:blipFill>
          <p:spPr bwMode="auto">
            <a:xfrm>
              <a:off x="3884" y="9287"/>
              <a:ext cx="436" cy="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58602" name="Picture 554" descr="laptop"/>
            <p:cNvPicPr>
              <a:picLocks noChangeAspect="1" noChangeArrowheads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0" y="10379"/>
              <a:ext cx="678" cy="556"/>
            </a:xfrm>
            <a:prstGeom prst="rect">
              <a:avLst/>
            </a:prstGeom>
            <a:noFill/>
          </p:spPr>
        </p:pic>
        <p:sp>
          <p:nvSpPr>
            <p:cNvPr id="258603" name="Text Box 555"/>
            <p:cNvSpPr txBox="1">
              <a:spLocks noChangeArrowheads="1"/>
            </p:cNvSpPr>
            <p:nvPr/>
          </p:nvSpPr>
          <p:spPr bwMode="auto">
            <a:xfrm>
              <a:off x="4224" y="9693"/>
              <a:ext cx="865" cy="276"/>
            </a:xfrm>
            <a:prstGeom prst="rect">
              <a:avLst/>
            </a:prstGeom>
            <a:noFill/>
            <a:ln w="127000" cap="rnd">
              <a:noFill/>
              <a:miter lim="800000"/>
              <a:headEnd type="none" w="sm" len="sm"/>
              <a:tailEnd/>
            </a:ln>
            <a:effectLst/>
          </p:spPr>
          <p:txBody>
            <a:bodyPr wrap="none" lIns="68580" tIns="34290" rIns="68580" bIns="34290" anchor="ctr">
              <a:spAutoFit/>
            </a:bodyPr>
            <a:lstStyle/>
            <a:p>
              <a:pPr defTabSz="685800" eaLnBrk="0" hangingPunct="0">
                <a:spcBef>
                  <a:spcPct val="0"/>
                </a:spcBef>
                <a:buFontTx/>
                <a:buNone/>
              </a:pPr>
              <a:r>
                <a:rPr lang="en-US" sz="1500">
                  <a:solidFill>
                    <a:srgbClr val="000000"/>
                  </a:solidFill>
                </a:rPr>
                <a:t>Vision System</a:t>
              </a:r>
            </a:p>
          </p:txBody>
        </p:sp>
        <p:sp>
          <p:nvSpPr>
            <p:cNvPr id="258604" name="Text Box 556"/>
            <p:cNvSpPr txBox="1">
              <a:spLocks noChangeArrowheads="1"/>
            </p:cNvSpPr>
            <p:nvPr/>
          </p:nvSpPr>
          <p:spPr bwMode="auto">
            <a:xfrm>
              <a:off x="1360" y="9053"/>
              <a:ext cx="1417" cy="4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68580" tIns="34290" rIns="68580" bIns="34290">
              <a:spAutoFit/>
            </a:bodyPr>
            <a:lstStyle/>
            <a:p>
              <a:pPr defTabSz="685800" eaLnBrk="0" hangingPunct="0">
                <a:spcBef>
                  <a:spcPct val="50000"/>
                </a:spcBef>
                <a:buFontTx/>
                <a:buNone/>
              </a:pPr>
              <a:endParaRPr lang="en-US" sz="2700" b="1"/>
            </a:p>
          </p:txBody>
        </p:sp>
        <p:pic>
          <p:nvPicPr>
            <p:cNvPr id="258605" name="Picture 557" descr="04290412"/>
            <p:cNvPicPr>
              <a:picLocks noChangeAspect="1" noChangeArrowheads="1"/>
            </p:cNvPicPr>
            <p:nvPr/>
          </p:nvPicPr>
          <p:blipFill>
            <a:blip r:embed="rId24" cstate="print"/>
            <a:srcRect l="7692" t="12514" r="10770" b="14911"/>
            <a:stretch>
              <a:fillRect/>
            </a:stretch>
          </p:blipFill>
          <p:spPr bwMode="auto">
            <a:xfrm>
              <a:off x="3168" y="9839"/>
              <a:ext cx="672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8606" name="Text Box 558"/>
            <p:cNvSpPr txBox="1">
              <a:spLocks noChangeArrowheads="1"/>
            </p:cNvSpPr>
            <p:nvPr/>
          </p:nvSpPr>
          <p:spPr bwMode="auto">
            <a:xfrm>
              <a:off x="5400" y="8589"/>
              <a:ext cx="652" cy="276"/>
            </a:xfrm>
            <a:prstGeom prst="rect">
              <a:avLst/>
            </a:prstGeom>
            <a:noFill/>
            <a:ln w="127000" cap="rnd">
              <a:noFill/>
              <a:miter lim="800000"/>
              <a:headEnd type="none" w="sm" len="sm"/>
              <a:tailEnd/>
            </a:ln>
            <a:effectLst/>
          </p:spPr>
          <p:txBody>
            <a:bodyPr wrap="none" lIns="68580" tIns="34290" rIns="68580" bIns="34290" anchor="ctr">
              <a:spAutoFit/>
            </a:bodyPr>
            <a:lstStyle/>
            <a:p>
              <a:pPr defTabSz="685800" eaLnBrk="0" hangingPunct="0">
                <a:spcBef>
                  <a:spcPct val="0"/>
                </a:spcBef>
                <a:buFontTx/>
                <a:buNone/>
              </a:pPr>
              <a:r>
                <a:rPr lang="en-US" sz="1500">
                  <a:solidFill>
                    <a:srgbClr val="000000"/>
                  </a:solidFill>
                </a:rPr>
                <a:t>DSP/MPU</a:t>
              </a:r>
              <a:endParaRPr lang="en-US" sz="1500" i="1">
                <a:solidFill>
                  <a:srgbClr val="000000"/>
                </a:solidFill>
              </a:endParaRPr>
            </a:p>
          </p:txBody>
        </p:sp>
        <p:pic>
          <p:nvPicPr>
            <p:cNvPr id="258607" name="Picture 559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5251" y="8323"/>
              <a:ext cx="317" cy="317"/>
            </a:xfrm>
            <a:prstGeom prst="rect">
              <a:avLst/>
            </a:prstGeom>
            <a:noFill/>
          </p:spPr>
        </p:pic>
      </p:grpSp>
      <p:sp>
        <p:nvSpPr>
          <p:cNvPr id="258622" name="Text Box 574"/>
          <p:cNvSpPr txBox="1">
            <a:spLocks noChangeArrowheads="1"/>
          </p:cNvSpPr>
          <p:nvPr/>
        </p:nvSpPr>
        <p:spPr bwMode="auto">
          <a:xfrm>
            <a:off x="1981200" y="28057475"/>
            <a:ext cx="2667000" cy="8239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  <a:flatTx/>
          </a:bodyPr>
          <a:lstStyle/>
          <a:p>
            <a:pPr marL="128588" indent="-128588" defTabSz="4075113">
              <a:buFontTx/>
              <a:buNone/>
              <a:tabLst>
                <a:tab pos="728663" algn="l"/>
              </a:tabLst>
            </a:pPr>
            <a:r>
              <a:rPr lang="en-US" sz="4800" b="1">
                <a:solidFill>
                  <a:schemeClr val="bg1"/>
                </a:solidFill>
                <a:latin typeface="Arial" charset="0"/>
              </a:rPr>
              <a:t>ni.com</a:t>
            </a:r>
          </a:p>
        </p:txBody>
      </p:sp>
      <p:pic>
        <p:nvPicPr>
          <p:cNvPr id="258614" name="Picture 6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752600" y="10987881"/>
            <a:ext cx="3200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Rectangle 447"/>
          <p:cNvSpPr>
            <a:spLocks noChangeArrowheads="1"/>
          </p:cNvSpPr>
          <p:nvPr/>
        </p:nvSpPr>
        <p:spPr bwMode="auto">
          <a:xfrm>
            <a:off x="13487400" y="9844881"/>
            <a:ext cx="8458200" cy="5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US" sz="3300" b="1" dirty="0" smtClean="0">
                <a:solidFill>
                  <a:srgbClr val="006699"/>
                </a:solidFill>
                <a:cs typeface="Arial" charset="0"/>
              </a:rPr>
              <a:t>Custom FPGA-based Communication Protocol</a:t>
            </a:r>
            <a:endParaRPr lang="en-US" sz="3300" b="1" dirty="0">
              <a:solidFill>
                <a:srgbClr val="006699"/>
              </a:solidFill>
              <a:cs typeface="Arial" charset="0"/>
            </a:endParaRPr>
          </a:p>
        </p:txBody>
      </p:sp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8382000" y="13654881"/>
            <a:ext cx="3707183" cy="357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1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9067800" y="17388681"/>
            <a:ext cx="2743200" cy="189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" name="Rectangle 384"/>
          <p:cNvSpPr>
            <a:spLocks noChangeArrowheads="1"/>
          </p:cNvSpPr>
          <p:nvPr/>
        </p:nvSpPr>
        <p:spPr bwMode="auto">
          <a:xfrm>
            <a:off x="22860000" y="10759281"/>
            <a:ext cx="13258800" cy="48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Currently:  3-12 ms, 39x63 grid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Goal: 1ms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endParaRPr lang="en-GB" altLang="zh-CN" sz="2000" b="1" dirty="0" smtClean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Geometry-aware algorithm:</a:t>
            </a:r>
          </a:p>
          <a:p>
            <a:pPr marL="457200" indent="-457200"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Cast PDE into a set of equations: 	</a:t>
            </a:r>
            <a:r>
              <a:rPr lang="en-GB" altLang="zh-CN" sz="2000" b="1" dirty="0" err="1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Mx</a:t>
            </a: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 – b = f(x)</a:t>
            </a:r>
          </a:p>
          <a:p>
            <a:pPr marL="457200" indent="-457200"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Use iterative algorithm: 		x</a:t>
            </a:r>
            <a:r>
              <a:rPr lang="en-GB" altLang="zh-CN" sz="2000" b="1" baseline="30000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(n+1)</a:t>
            </a: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 = M</a:t>
            </a:r>
            <a:r>
              <a:rPr lang="en-GB" altLang="zh-CN" sz="2000" b="1" baseline="30000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-1</a:t>
            </a: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{f[x</a:t>
            </a:r>
            <a:r>
              <a:rPr lang="en-GB" altLang="zh-CN" sz="2000" b="1" baseline="30000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(n)</a:t>
            </a: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] + b}</a:t>
            </a:r>
          </a:p>
          <a:p>
            <a:pPr marL="457200" indent="-457200"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Reduce problem  for each iteration by finding a set of points  (pink) that, when calculated, exactly split the problem into two or more smaller independent sub-problems (blue and green)</a:t>
            </a:r>
          </a:p>
          <a:p>
            <a:pPr marL="457200" indent="-457200"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Calculate the exact solution for the points using corresponding rows of M</a:t>
            </a:r>
            <a:r>
              <a:rPr lang="en-GB" altLang="zh-CN" sz="2000" b="1" baseline="30000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-1</a:t>
            </a:r>
          </a:p>
          <a:p>
            <a:pPr marL="457200" indent="-457200"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Repeat for each sub-problem</a:t>
            </a:r>
            <a:endParaRPr lang="en-GB" altLang="zh-CN" sz="2000" b="1" baseline="30000" dirty="0" smtClean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  <a:p>
            <a:pPr marL="457200" indent="-457200"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GB" altLang="zh-CN" sz="2000" b="1" dirty="0" smtClean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endParaRPr lang="en-GB" altLang="zh-CN" sz="2000" b="1" dirty="0" smtClean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endParaRPr lang="en-GB" altLang="zh-CN" sz="2000" b="1" dirty="0" smtClean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endParaRPr lang="en-GB" altLang="zh-CN" sz="2000" b="1" dirty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endParaRPr lang="en-US" altLang="zh-CN" sz="2000" b="1" dirty="0">
              <a:solidFill>
                <a:srgbClr val="6600CC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</p:txBody>
      </p:sp>
      <p:pic>
        <p:nvPicPr>
          <p:cNvPr id="145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52600" y="23408481"/>
            <a:ext cx="3352800" cy="29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" name="Rectangle 384"/>
          <p:cNvSpPr>
            <a:spLocks noChangeArrowheads="1"/>
          </p:cNvSpPr>
          <p:nvPr/>
        </p:nvSpPr>
        <p:spPr bwMode="auto">
          <a:xfrm>
            <a:off x="5715000" y="23918386"/>
            <a:ext cx="7620000" cy="30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6000-9000 </a:t>
            </a: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actuators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1ms control cycle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Math: 9k x 15k matrix by 15k vector multiplication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endParaRPr lang="en-GB" altLang="zh-CN" sz="2000" b="1" dirty="0" smtClean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Both CPU bandwidth and cache size limited 	</a:t>
            </a: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  <a:sym typeface="Wingdings" pitchFamily="2" charset="2"/>
              </a:rPr>
              <a:t></a:t>
            </a: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distributed computation required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Custom FPGA-based communication protocol:</a:t>
            </a:r>
          </a:p>
          <a:p>
            <a:pPr marL="457200" indent="-457200"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Deterministic communication</a:t>
            </a:r>
          </a:p>
          <a:p>
            <a:pPr marL="457200" indent="-457200"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On-the-fly data recombination</a:t>
            </a:r>
            <a:endParaRPr lang="en-GB" altLang="zh-CN" sz="2000" b="1" dirty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endParaRPr lang="en-US" altLang="zh-CN" sz="2000" b="1" dirty="0">
              <a:solidFill>
                <a:srgbClr val="6600CC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151" name="Oval 494"/>
          <p:cNvSpPr>
            <a:spLocks noChangeArrowheads="1"/>
          </p:cNvSpPr>
          <p:nvPr/>
        </p:nvSpPr>
        <p:spPr bwMode="auto">
          <a:xfrm>
            <a:off x="14249400" y="11292681"/>
            <a:ext cx="554037" cy="544512"/>
          </a:xfrm>
          <a:prstGeom prst="ellipse">
            <a:avLst/>
          </a:prstGeom>
          <a:solidFill>
            <a:srgbClr val="FF3300">
              <a:alpha val="6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Oval 494"/>
          <p:cNvSpPr>
            <a:spLocks noChangeArrowheads="1"/>
          </p:cNvSpPr>
          <p:nvPr/>
        </p:nvSpPr>
        <p:spPr bwMode="auto">
          <a:xfrm>
            <a:off x="15544800" y="11749881"/>
            <a:ext cx="554037" cy="544512"/>
          </a:xfrm>
          <a:prstGeom prst="ellipse">
            <a:avLst/>
          </a:prstGeom>
          <a:solidFill>
            <a:srgbClr val="FF3300">
              <a:alpha val="6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Oval 494"/>
          <p:cNvSpPr>
            <a:spLocks noChangeArrowheads="1"/>
          </p:cNvSpPr>
          <p:nvPr/>
        </p:nvSpPr>
        <p:spPr bwMode="auto">
          <a:xfrm>
            <a:off x="17297400" y="11826081"/>
            <a:ext cx="554037" cy="544512"/>
          </a:xfrm>
          <a:prstGeom prst="ellipse">
            <a:avLst/>
          </a:prstGeom>
          <a:solidFill>
            <a:srgbClr val="FF3300">
              <a:alpha val="6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" name="Oval 494"/>
          <p:cNvSpPr>
            <a:spLocks noChangeArrowheads="1"/>
          </p:cNvSpPr>
          <p:nvPr/>
        </p:nvSpPr>
        <p:spPr bwMode="auto">
          <a:xfrm>
            <a:off x="18973800" y="11749881"/>
            <a:ext cx="554037" cy="544512"/>
          </a:xfrm>
          <a:prstGeom prst="ellipse">
            <a:avLst/>
          </a:prstGeom>
          <a:solidFill>
            <a:srgbClr val="FF3300">
              <a:alpha val="6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Oval 494"/>
          <p:cNvSpPr>
            <a:spLocks noChangeArrowheads="1"/>
          </p:cNvSpPr>
          <p:nvPr/>
        </p:nvSpPr>
        <p:spPr bwMode="auto">
          <a:xfrm>
            <a:off x="18973800" y="10835481"/>
            <a:ext cx="554037" cy="544512"/>
          </a:xfrm>
          <a:prstGeom prst="ellipse">
            <a:avLst/>
          </a:prstGeom>
          <a:solidFill>
            <a:srgbClr val="FF3300">
              <a:alpha val="6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Oval 494"/>
          <p:cNvSpPr>
            <a:spLocks noChangeArrowheads="1"/>
          </p:cNvSpPr>
          <p:nvPr/>
        </p:nvSpPr>
        <p:spPr bwMode="auto">
          <a:xfrm>
            <a:off x="20497800" y="11521281"/>
            <a:ext cx="554037" cy="544512"/>
          </a:xfrm>
          <a:prstGeom prst="ellipse">
            <a:avLst/>
          </a:prstGeom>
          <a:solidFill>
            <a:srgbClr val="FF3300">
              <a:alpha val="6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14097000" y="18607881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/>
              <a:t>FPGA</a:t>
            </a:r>
            <a:endParaRPr lang="en-US" sz="2400" b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16967949" y="18226881"/>
            <a:ext cx="710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DMA</a:t>
            </a:r>
            <a:endParaRPr lang="en-US" b="1" dirty="0"/>
          </a:p>
        </p:txBody>
      </p:sp>
      <p:sp>
        <p:nvSpPr>
          <p:cNvPr id="179" name="TextBox 178"/>
          <p:cNvSpPr txBox="1"/>
          <p:nvPr/>
        </p:nvSpPr>
        <p:spPr>
          <a:xfrm>
            <a:off x="17602200" y="20351551"/>
            <a:ext cx="10739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f32 ADD</a:t>
            </a:r>
            <a:endParaRPr lang="en-US" b="1" dirty="0"/>
          </a:p>
        </p:txBody>
      </p:sp>
      <p:sp>
        <p:nvSpPr>
          <p:cNvPr id="182" name="TextBox 181"/>
          <p:cNvSpPr txBox="1"/>
          <p:nvPr/>
        </p:nvSpPr>
        <p:spPr>
          <a:xfrm>
            <a:off x="14554200" y="20275351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0"/>
              </a:spcBef>
              <a:buNone/>
            </a:pPr>
            <a:r>
              <a:rPr lang="en-US" sz="1800" b="1" dirty="0" smtClean="0"/>
              <a:t>Hold time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b="1" dirty="0" smtClean="0"/>
              <a:t>Packet Size</a:t>
            </a:r>
            <a:endParaRPr lang="en-US" sz="1800" b="1" dirty="0"/>
          </a:p>
        </p:txBody>
      </p:sp>
      <p:sp>
        <p:nvSpPr>
          <p:cNvPr id="183" name="TextBox 182"/>
          <p:cNvSpPr txBox="1"/>
          <p:nvPr/>
        </p:nvSpPr>
        <p:spPr>
          <a:xfrm>
            <a:off x="19050000" y="20351551"/>
            <a:ext cx="1229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1" dirty="0" smtClean="0"/>
              <a:t>Hold time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b="1" dirty="0" smtClean="0"/>
              <a:t>Packet Size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b="1" dirty="0" smtClean="0"/>
              <a:t>Retry</a:t>
            </a:r>
            <a:endParaRPr lang="en-US" sz="1800" b="1" dirty="0"/>
          </a:p>
        </p:txBody>
      </p:sp>
      <p:sp>
        <p:nvSpPr>
          <p:cNvPr id="189" name="Rectangle 384"/>
          <p:cNvSpPr>
            <a:spLocks noChangeArrowheads="1"/>
          </p:cNvSpPr>
          <p:nvPr/>
        </p:nvSpPr>
        <p:spPr bwMode="auto">
          <a:xfrm>
            <a:off x="5562600" y="11368881"/>
            <a:ext cx="5715000" cy="2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endParaRPr lang="en-GB" altLang="zh-CN" sz="2000" b="1" dirty="0" smtClean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ESO (European Southern Observatory)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Five mirrors (M1 through M5)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National Instruments involvement: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 Data Acquisition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 M1 – 42m primary segmented mirror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 M4 – adaptive mirror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endParaRPr lang="en-US" altLang="zh-CN" sz="2000" b="1" dirty="0">
              <a:solidFill>
                <a:srgbClr val="6600CC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190" name="Rectangle 384"/>
          <p:cNvSpPr>
            <a:spLocks noChangeArrowheads="1"/>
          </p:cNvSpPr>
          <p:nvPr/>
        </p:nvSpPr>
        <p:spPr bwMode="auto">
          <a:xfrm>
            <a:off x="1676400" y="14950281"/>
            <a:ext cx="7086600" cy="48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984 hexagonal segments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6 sensors/3 </a:t>
            </a: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actuators per segment</a:t>
            </a:r>
            <a:endParaRPr lang="en-GB" altLang="zh-CN" sz="2000" b="1" dirty="0" smtClean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1 ms control cycle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endParaRPr lang="en-GB" altLang="zh-CN" sz="2000" b="1" dirty="0" smtClean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Math tricks to reduce problem to  3k x 3k symmetric matrix by 3k vector multiplication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endParaRPr lang="en-GB" altLang="zh-CN" sz="2000" b="1" dirty="0" smtClean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New multiplication algorithm needed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GB" altLang="zh-CN" sz="2000" b="1" dirty="0" smtClean="0">
                <a:solidFill>
                  <a:srgbClr val="FF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750 </a:t>
            </a:r>
            <a:r>
              <a:rPr lang="en-GB" altLang="zh-CN" sz="2000" b="1" dirty="0" smtClean="0">
                <a:solidFill>
                  <a:srgbClr val="FF0000"/>
                </a:solidFill>
                <a:latin typeface="Symbol" pitchFamily="18" charset="2"/>
                <a:ea typeface="宋体" pitchFamily="2" charset="-122"/>
                <a:cs typeface="Arial" charset="0"/>
              </a:rPr>
              <a:t>m</a:t>
            </a:r>
            <a:r>
              <a:rPr lang="en-GB" altLang="zh-CN" sz="2000" b="1" dirty="0" smtClean="0">
                <a:solidFill>
                  <a:srgbClr val="FF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s </a:t>
            </a: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(worst case)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	Dell T7400 (2x2.6GHz 12MB L2 	Quad 	Core Xeon)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Matrix restructured off-line in L1/L2 cache optimized sub-problems and loaded into the CPU caches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GPU (dual Tesla): </a:t>
            </a:r>
            <a:r>
              <a:rPr lang="en-GB" altLang="zh-CN" sz="2000" b="1" dirty="0" smtClean="0">
                <a:solidFill>
                  <a:srgbClr val="FF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850 </a:t>
            </a:r>
            <a:r>
              <a:rPr lang="en-GB" altLang="zh-CN" sz="2000" b="1" dirty="0" smtClean="0">
                <a:solidFill>
                  <a:srgbClr val="FF0000"/>
                </a:solidFill>
                <a:latin typeface="Symbol" pitchFamily="18" charset="2"/>
                <a:ea typeface="宋体" pitchFamily="2" charset="-122"/>
                <a:cs typeface="Arial" charset="0"/>
              </a:rPr>
              <a:t>m</a:t>
            </a:r>
            <a:r>
              <a:rPr lang="en-GB" altLang="zh-CN" sz="2000" b="1" dirty="0" smtClean="0">
                <a:solidFill>
                  <a:srgbClr val="FF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s </a:t>
            </a:r>
            <a:endParaRPr lang="en-GB" altLang="zh-CN" sz="2000" b="1" dirty="0" smtClean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endParaRPr lang="en-US" altLang="zh-CN" sz="2000" b="1" dirty="0" smtClean="0">
              <a:solidFill>
                <a:srgbClr val="6600CC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258616" name="Rectangle 568"/>
          <p:cNvSpPr>
            <a:spLocks noChangeArrowheads="1"/>
          </p:cNvSpPr>
          <p:nvPr/>
        </p:nvSpPr>
        <p:spPr bwMode="auto">
          <a:xfrm>
            <a:off x="15621000" y="0"/>
            <a:ext cx="512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23164800" y="19914949"/>
            <a:ext cx="4343400" cy="3505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23393400" y="20143549"/>
            <a:ext cx="3810000" cy="3048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Connector 199"/>
          <p:cNvCxnSpPr>
            <a:stCxn id="199" idx="0"/>
            <a:endCxn id="199" idx="2"/>
          </p:cNvCxnSpPr>
          <p:nvPr/>
        </p:nvCxnSpPr>
        <p:spPr>
          <a:xfrm rot="16200000" flipH="1">
            <a:off x="23774400" y="21667549"/>
            <a:ext cx="3048000" cy="1588"/>
          </a:xfrm>
          <a:prstGeom prst="line">
            <a:avLst/>
          </a:prstGeom>
          <a:ln w="508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10800000">
            <a:off x="23393400" y="21667549"/>
            <a:ext cx="1905000" cy="1588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10800000">
            <a:off x="25298400" y="21667549"/>
            <a:ext cx="1905000" cy="1588"/>
          </a:xfrm>
          <a:prstGeom prst="line">
            <a:avLst/>
          </a:prstGeom>
          <a:ln w="50800">
            <a:solidFill>
              <a:srgbClr val="92D050"/>
            </a:solidFill>
            <a:prstDash val="dash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16200000" flipH="1">
            <a:off x="23546594" y="20904755"/>
            <a:ext cx="1524000" cy="1588"/>
          </a:xfrm>
          <a:prstGeom prst="line">
            <a:avLst/>
          </a:prstGeom>
          <a:ln w="508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23393400" y="20905549"/>
            <a:ext cx="1905000" cy="1588"/>
          </a:xfrm>
          <a:prstGeom prst="line">
            <a:avLst/>
          </a:prstGeom>
          <a:ln w="508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23393400" y="20143549"/>
            <a:ext cx="457200" cy="381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Connector 205"/>
          <p:cNvCxnSpPr/>
          <p:nvPr/>
        </p:nvCxnSpPr>
        <p:spPr>
          <a:xfrm rot="16200000" flipH="1">
            <a:off x="23470394" y="20523755"/>
            <a:ext cx="762000" cy="1588"/>
          </a:xfrm>
          <a:prstGeom prst="line">
            <a:avLst/>
          </a:prstGeom>
          <a:ln w="508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23393400" y="20524549"/>
            <a:ext cx="914400" cy="1588"/>
          </a:xfrm>
          <a:prstGeom prst="line">
            <a:avLst/>
          </a:prstGeom>
          <a:ln w="508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23622000" y="24246681"/>
            <a:ext cx="156004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latin typeface="Verdana" pitchFamily="34" charset="0"/>
              </a:rPr>
              <a:t>Boundary</a:t>
            </a:r>
          </a:p>
          <a:p>
            <a:pPr>
              <a:buNone/>
            </a:pPr>
            <a:r>
              <a:rPr lang="en-US" sz="1800" b="1" dirty="0" smtClean="0">
                <a:latin typeface="Verdana" pitchFamily="34" charset="0"/>
              </a:rPr>
              <a:t>Conditions</a:t>
            </a:r>
            <a:endParaRPr lang="en-US" sz="1800" b="1" dirty="0">
              <a:latin typeface="Verdana" pitchFamily="34" charset="0"/>
            </a:endParaRPr>
          </a:p>
        </p:txBody>
      </p:sp>
      <p:cxnSp>
        <p:nvCxnSpPr>
          <p:cNvPr id="209" name="Straight Arrow Connector 208"/>
          <p:cNvCxnSpPr/>
          <p:nvPr/>
        </p:nvCxnSpPr>
        <p:spPr>
          <a:xfrm rot="5400000" flipH="1" flipV="1">
            <a:off x="24275534" y="23376215"/>
            <a:ext cx="826532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22631400" y="1898888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latin typeface="Verdana" pitchFamily="34" charset="0"/>
              </a:rPr>
              <a:t>Minimum Grid Size</a:t>
            </a:r>
            <a:endParaRPr lang="en-US" sz="1800" b="1" dirty="0">
              <a:latin typeface="Verdana" pitchFamily="34" charset="0"/>
            </a:endParaRPr>
          </a:p>
        </p:txBody>
      </p:sp>
      <p:cxnSp>
        <p:nvCxnSpPr>
          <p:cNvPr id="211" name="Straight Arrow Connector 210"/>
          <p:cNvCxnSpPr>
            <a:stCxn id="210" idx="2"/>
          </p:cNvCxnSpPr>
          <p:nvPr/>
        </p:nvCxnSpPr>
        <p:spPr>
          <a:xfrm rot="5400000">
            <a:off x="23386088" y="19870330"/>
            <a:ext cx="737731" cy="26749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rot="16200000" flipV="1">
            <a:off x="25228034" y="22499915"/>
            <a:ext cx="1359932" cy="1219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25603200" y="2378948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latin typeface="Verdana" pitchFamily="34" charset="0"/>
              </a:rPr>
              <a:t>Grid points calculated with full set of boundary conditions</a:t>
            </a:r>
            <a:endParaRPr lang="en-US" sz="1800" b="1" dirty="0">
              <a:latin typeface="Verdana" pitchFamily="34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25527000" y="18684081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latin typeface="Verdana" pitchFamily="34" charset="0"/>
              </a:rPr>
              <a:t>Grid points calculated with reduced set of boundary conditions</a:t>
            </a:r>
            <a:endParaRPr lang="en-US" sz="1800" b="1" dirty="0">
              <a:latin typeface="Verdana" pitchFamily="34" charset="0"/>
            </a:endParaRPr>
          </a:p>
        </p:txBody>
      </p:sp>
      <p:cxnSp>
        <p:nvCxnSpPr>
          <p:cNvPr id="215" name="Straight Arrow Connector 214"/>
          <p:cNvCxnSpPr/>
          <p:nvPr/>
        </p:nvCxnSpPr>
        <p:spPr>
          <a:xfrm rot="5400000">
            <a:off x="25031700" y="20550981"/>
            <a:ext cx="2057403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rot="5400000">
            <a:off x="24231600" y="19827081"/>
            <a:ext cx="2133600" cy="1524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rot="10800000" flipV="1">
            <a:off x="24307800" y="19522280"/>
            <a:ext cx="1752600" cy="11385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22783800" y="23713281"/>
            <a:ext cx="1345240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latin typeface="Verdana" pitchFamily="34" charset="0"/>
              </a:rPr>
              <a:t>Problem </a:t>
            </a:r>
          </a:p>
          <a:p>
            <a:pPr>
              <a:buNone/>
            </a:pPr>
            <a:r>
              <a:rPr lang="en-US" sz="1800" b="1" dirty="0" smtClean="0">
                <a:latin typeface="Verdana" pitchFamily="34" charset="0"/>
              </a:rPr>
              <a:t>Grid</a:t>
            </a:r>
            <a:endParaRPr lang="en-US" sz="1800" b="1" dirty="0">
              <a:latin typeface="Verdana" pitchFamily="34" charset="0"/>
            </a:endParaRPr>
          </a:p>
        </p:txBody>
      </p:sp>
      <p:cxnSp>
        <p:nvCxnSpPr>
          <p:cNvPr id="219" name="Straight Arrow Connector 218"/>
          <p:cNvCxnSpPr/>
          <p:nvPr/>
        </p:nvCxnSpPr>
        <p:spPr>
          <a:xfrm rot="5400000" flipH="1" flipV="1">
            <a:off x="23469600" y="22581949"/>
            <a:ext cx="1219200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rot="10800000" flipV="1">
            <a:off x="23850600" y="19522281"/>
            <a:ext cx="2209800" cy="838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rot="10800000" flipV="1">
            <a:off x="24612600" y="19522281"/>
            <a:ext cx="1447800" cy="1371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3" name="Rectangle 384"/>
          <p:cNvSpPr>
            <a:spLocks noChangeArrowheads="1"/>
          </p:cNvSpPr>
          <p:nvPr/>
        </p:nvSpPr>
        <p:spPr bwMode="auto">
          <a:xfrm>
            <a:off x="44196000" y="11368881"/>
            <a:ext cx="5791200" cy="277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Off-line calculations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Data distribution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CPU affinity feature for cache control (keep fixed data in cache)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Read sensor data, distribute across CPUs (machines). Collate and update outputs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Program FPGA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Call </a:t>
            </a:r>
            <a:r>
              <a:rPr lang="en-GB" altLang="zh-CN" sz="2000" b="1" dirty="0" err="1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dll</a:t>
            </a:r>
            <a:endParaRPr lang="en-GB" altLang="zh-CN" sz="2000" b="1" dirty="0" smtClean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224" name="Rectangle 533"/>
          <p:cNvSpPr>
            <a:spLocks noChangeArrowheads="1"/>
          </p:cNvSpPr>
          <p:nvPr/>
        </p:nvSpPr>
        <p:spPr bwMode="auto">
          <a:xfrm>
            <a:off x="37033200" y="14416881"/>
            <a:ext cx="70104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/>
          <a:lstStyle/>
          <a:p>
            <a:pPr defTabSz="4075113">
              <a:spcBef>
                <a:spcPct val="0"/>
              </a:spcBef>
              <a:buFontTx/>
              <a:buNone/>
            </a:pPr>
            <a:r>
              <a:rPr lang="en-US" sz="3300" b="1" dirty="0" smtClean="0">
                <a:solidFill>
                  <a:srgbClr val="006699"/>
                </a:solidFill>
              </a:rPr>
              <a:t>Layer 2</a:t>
            </a:r>
            <a:endParaRPr lang="en-US" sz="3300" b="1" dirty="0">
              <a:solidFill>
                <a:srgbClr val="006699"/>
              </a:solidFill>
            </a:endParaRPr>
          </a:p>
        </p:txBody>
      </p:sp>
      <p:graphicFrame>
        <p:nvGraphicFramePr>
          <p:cNvPr id="3" name="Object 574"/>
          <p:cNvGraphicFramePr>
            <a:graphicFrameLocks noChangeAspect="1"/>
          </p:cNvGraphicFramePr>
          <p:nvPr/>
        </p:nvGraphicFramePr>
        <p:xfrm>
          <a:off x="40157400" y="14778831"/>
          <a:ext cx="1524000" cy="1619250"/>
        </p:xfrm>
        <a:graphic>
          <a:graphicData uri="http://schemas.openxmlformats.org/presentationml/2006/ole">
            <p:oleObj spid="_x0000_s258622" name="Package" r:id="rId30" imgW="457200" imgH="485640" progId="Package">
              <p:embed/>
            </p:oleObj>
          </a:graphicData>
        </a:graphic>
      </p:graphicFrame>
      <p:sp>
        <p:nvSpPr>
          <p:cNvPr id="226" name="Rectangle 384"/>
          <p:cNvSpPr>
            <a:spLocks noChangeArrowheads="1"/>
          </p:cNvSpPr>
          <p:nvPr/>
        </p:nvSpPr>
        <p:spPr bwMode="auto">
          <a:xfrm>
            <a:off x="44119800" y="14797881"/>
            <a:ext cx="5791200" cy="15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C code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Memory management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	data alignment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Iterate over sub-problems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endParaRPr lang="en-GB" altLang="zh-CN" sz="2000" b="1" dirty="0" smtClean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227" name="Rectangle 533"/>
          <p:cNvSpPr>
            <a:spLocks noChangeArrowheads="1"/>
          </p:cNvSpPr>
          <p:nvPr/>
        </p:nvSpPr>
        <p:spPr bwMode="auto">
          <a:xfrm>
            <a:off x="37033200" y="16702881"/>
            <a:ext cx="70104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/>
          <a:lstStyle/>
          <a:p>
            <a:pPr defTabSz="4075113">
              <a:spcBef>
                <a:spcPct val="0"/>
              </a:spcBef>
              <a:buFontTx/>
              <a:buNone/>
            </a:pPr>
            <a:r>
              <a:rPr lang="en-US" sz="3300" b="1" dirty="0" smtClean="0">
                <a:solidFill>
                  <a:srgbClr val="006699"/>
                </a:solidFill>
              </a:rPr>
              <a:t>Layer 3</a:t>
            </a:r>
            <a:endParaRPr lang="en-US" sz="3300" b="1" dirty="0">
              <a:solidFill>
                <a:srgbClr val="006699"/>
              </a:solidFill>
            </a:endParaRPr>
          </a:p>
        </p:txBody>
      </p:sp>
      <p:sp>
        <p:nvSpPr>
          <p:cNvPr id="229" name="Rectangle 384"/>
          <p:cNvSpPr>
            <a:spLocks noChangeArrowheads="1"/>
          </p:cNvSpPr>
          <p:nvPr/>
        </p:nvSpPr>
        <p:spPr bwMode="auto">
          <a:xfrm>
            <a:off x="44043600" y="17160081"/>
            <a:ext cx="5791200" cy="128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Assembly code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Hand coded SSE2 assembly for solving sub-problems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L2 &amp; L1 cache optimized</a:t>
            </a:r>
          </a:p>
        </p:txBody>
      </p:sp>
      <p:sp>
        <p:nvSpPr>
          <p:cNvPr id="233" name="Rectangle 533"/>
          <p:cNvSpPr>
            <a:spLocks noChangeArrowheads="1"/>
          </p:cNvSpPr>
          <p:nvPr/>
        </p:nvSpPr>
        <p:spPr bwMode="auto">
          <a:xfrm>
            <a:off x="37033200" y="19141281"/>
            <a:ext cx="70104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/>
          <a:lstStyle/>
          <a:p>
            <a:pPr defTabSz="4075113">
              <a:spcBef>
                <a:spcPct val="0"/>
              </a:spcBef>
              <a:buFontTx/>
              <a:buNone/>
            </a:pPr>
            <a:r>
              <a:rPr lang="en-US" sz="3300" b="1" dirty="0" smtClean="0">
                <a:solidFill>
                  <a:srgbClr val="006699"/>
                </a:solidFill>
              </a:rPr>
              <a:t>Layer 4 </a:t>
            </a:r>
            <a:endParaRPr lang="en-US" sz="3300" b="1" dirty="0">
              <a:solidFill>
                <a:srgbClr val="006699"/>
              </a:solidFill>
            </a:endParaRPr>
          </a:p>
        </p:txBody>
      </p:sp>
      <p:sp>
        <p:nvSpPr>
          <p:cNvPr id="235" name="Rectangle 533"/>
          <p:cNvSpPr>
            <a:spLocks noChangeArrowheads="1"/>
          </p:cNvSpPr>
          <p:nvPr/>
        </p:nvSpPr>
        <p:spPr bwMode="auto">
          <a:xfrm>
            <a:off x="37109400" y="22265481"/>
            <a:ext cx="70104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/>
          <a:lstStyle/>
          <a:p>
            <a:pPr defTabSz="4075113">
              <a:spcBef>
                <a:spcPct val="0"/>
              </a:spcBef>
              <a:buFontTx/>
              <a:buNone/>
            </a:pPr>
            <a:r>
              <a:rPr lang="en-US" sz="3300" b="1" dirty="0">
                <a:solidFill>
                  <a:srgbClr val="006699"/>
                </a:solidFill>
              </a:rPr>
              <a:t>LabVIEW Targets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endParaRPr lang="en-US" sz="3300" b="1" dirty="0">
              <a:solidFill>
                <a:srgbClr val="006699"/>
              </a:solidFill>
            </a:endParaRPr>
          </a:p>
        </p:txBody>
      </p:sp>
      <p:sp>
        <p:nvSpPr>
          <p:cNvPr id="237" name="Rectangle 384"/>
          <p:cNvSpPr>
            <a:spLocks noChangeArrowheads="1"/>
          </p:cNvSpPr>
          <p:nvPr/>
        </p:nvSpPr>
        <p:spPr bwMode="auto">
          <a:xfrm>
            <a:off x="43967400" y="19293681"/>
            <a:ext cx="5791200" cy="188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Custom communication protocol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CPU of-load for data recombination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Fully hand-</a:t>
            </a:r>
            <a:r>
              <a:rPr lang="en-GB" altLang="zh-CN" sz="2000" b="1" dirty="0" err="1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shaked</a:t>
            </a: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, with retries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Slower nodes will gate data delivery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DMA for data access directly from memory</a:t>
            </a:r>
          </a:p>
        </p:txBody>
      </p:sp>
      <p:graphicFrame>
        <p:nvGraphicFramePr>
          <p:cNvPr id="242" name="Chart 241"/>
          <p:cNvGraphicFramePr/>
          <p:nvPr/>
        </p:nvGraphicFramePr>
        <p:xfrm>
          <a:off x="1295400" y="20055681"/>
          <a:ext cx="10820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243" name="Rectangle 458"/>
          <p:cNvSpPr>
            <a:spLocks noChangeArrowheads="1"/>
          </p:cNvSpPr>
          <p:nvPr/>
        </p:nvSpPr>
        <p:spPr bwMode="auto">
          <a:xfrm>
            <a:off x="5562600" y="10987881"/>
            <a:ext cx="4267199" cy="5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US" sz="3300" b="1" dirty="0" smtClean="0">
                <a:solidFill>
                  <a:srgbClr val="006699"/>
                </a:solidFill>
                <a:cs typeface="Arial" charset="0"/>
              </a:rPr>
              <a:t>E-ELT Telescope</a:t>
            </a:r>
            <a:endParaRPr lang="en-US" sz="3300" b="1" dirty="0">
              <a:solidFill>
                <a:srgbClr val="006699"/>
              </a:solidFill>
              <a:cs typeface="Arial" charset="0"/>
            </a:endParaRPr>
          </a:p>
        </p:txBody>
      </p:sp>
      <p:sp>
        <p:nvSpPr>
          <p:cNvPr id="244" name="Rectangle 458"/>
          <p:cNvSpPr>
            <a:spLocks noChangeArrowheads="1"/>
          </p:cNvSpPr>
          <p:nvPr/>
        </p:nvSpPr>
        <p:spPr bwMode="auto">
          <a:xfrm>
            <a:off x="1676399" y="14340681"/>
            <a:ext cx="5210407" cy="5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US" sz="3300" b="1" dirty="0" smtClean="0">
                <a:solidFill>
                  <a:srgbClr val="006699"/>
                </a:solidFill>
                <a:cs typeface="Arial" charset="0"/>
              </a:rPr>
              <a:t>E-ELT Telescope: M1 Mirror</a:t>
            </a:r>
            <a:endParaRPr lang="en-US" sz="3300" b="1" dirty="0">
              <a:solidFill>
                <a:srgbClr val="006699"/>
              </a:solidFill>
              <a:cs typeface="Arial" charset="0"/>
            </a:endParaRPr>
          </a:p>
        </p:txBody>
      </p:sp>
      <p:cxnSp>
        <p:nvCxnSpPr>
          <p:cNvPr id="249" name="Straight Arrow Connector 248"/>
          <p:cNvCxnSpPr/>
          <p:nvPr/>
        </p:nvCxnSpPr>
        <p:spPr>
          <a:xfrm rot="5400000">
            <a:off x="5715000" y="20893881"/>
            <a:ext cx="1981200" cy="1588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2" name="Rectangle 384"/>
          <p:cNvSpPr>
            <a:spLocks noChangeArrowheads="1"/>
          </p:cNvSpPr>
          <p:nvPr/>
        </p:nvSpPr>
        <p:spPr bwMode="auto">
          <a:xfrm>
            <a:off x="6781800" y="19827081"/>
            <a:ext cx="2438400" cy="36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18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Matrix too big</a:t>
            </a:r>
            <a:endParaRPr lang="en-GB" altLang="zh-CN" sz="1800" b="1" dirty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257" name="Rectangle 384"/>
          <p:cNvSpPr>
            <a:spLocks noChangeArrowheads="1"/>
          </p:cNvSpPr>
          <p:nvPr/>
        </p:nvSpPr>
        <p:spPr bwMode="auto">
          <a:xfrm>
            <a:off x="5181600" y="19522281"/>
            <a:ext cx="3810000" cy="3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L2 Cache Threshold</a:t>
            </a:r>
            <a:endParaRPr lang="en-GB" altLang="zh-CN" sz="2000" b="1" dirty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</p:txBody>
      </p:sp>
      <p:cxnSp>
        <p:nvCxnSpPr>
          <p:cNvPr id="258" name="Straight Arrow Connector 257"/>
          <p:cNvCxnSpPr/>
          <p:nvPr/>
        </p:nvCxnSpPr>
        <p:spPr>
          <a:xfrm rot="10800000">
            <a:off x="4648200" y="20208081"/>
            <a:ext cx="2133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1" name="Rectangle 384"/>
          <p:cNvSpPr>
            <a:spLocks noChangeArrowheads="1"/>
          </p:cNvSpPr>
          <p:nvPr/>
        </p:nvSpPr>
        <p:spPr bwMode="auto">
          <a:xfrm>
            <a:off x="4953000" y="19827081"/>
            <a:ext cx="1676400" cy="36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18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Matrix fits</a:t>
            </a:r>
            <a:endParaRPr lang="en-GB" altLang="zh-CN" sz="1800" b="1" dirty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</p:txBody>
      </p:sp>
      <p:cxnSp>
        <p:nvCxnSpPr>
          <p:cNvPr id="262" name="Straight Arrow Connector 261"/>
          <p:cNvCxnSpPr/>
          <p:nvPr/>
        </p:nvCxnSpPr>
        <p:spPr>
          <a:xfrm>
            <a:off x="1447800" y="9692481"/>
            <a:ext cx="20878800" cy="1588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9" name="Rectangle 458"/>
          <p:cNvSpPr>
            <a:spLocks noChangeArrowheads="1"/>
          </p:cNvSpPr>
          <p:nvPr/>
        </p:nvSpPr>
        <p:spPr bwMode="auto">
          <a:xfrm>
            <a:off x="5715000" y="23332281"/>
            <a:ext cx="4800600" cy="5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US" sz="3300" b="1" dirty="0" smtClean="0">
                <a:solidFill>
                  <a:srgbClr val="006699"/>
                </a:solidFill>
                <a:cs typeface="Arial" charset="0"/>
              </a:rPr>
              <a:t>E-ELT Telescope: M4 Mirror</a:t>
            </a:r>
            <a:endParaRPr lang="en-US" sz="3300" b="1" dirty="0">
              <a:solidFill>
                <a:srgbClr val="006699"/>
              </a:solidFill>
              <a:cs typeface="Arial" charset="0"/>
            </a:endParaRPr>
          </a:p>
        </p:txBody>
      </p:sp>
      <p:cxnSp>
        <p:nvCxnSpPr>
          <p:cNvPr id="277" name="Straight Arrow Connector 276"/>
          <p:cNvCxnSpPr/>
          <p:nvPr/>
        </p:nvCxnSpPr>
        <p:spPr>
          <a:xfrm>
            <a:off x="1447800" y="10530681"/>
            <a:ext cx="20878800" cy="1588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rot="5400000">
            <a:off x="6515901" y="15826574"/>
            <a:ext cx="12267407" cy="807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12649200" y="21960681"/>
            <a:ext cx="9677400" cy="1588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 rot="5400000">
            <a:off x="11734800" y="15788481"/>
            <a:ext cx="21183600" cy="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1447800" y="5120481"/>
            <a:ext cx="48844200" cy="1588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Oval 494"/>
          <p:cNvSpPr>
            <a:spLocks noChangeArrowheads="1"/>
          </p:cNvSpPr>
          <p:nvPr/>
        </p:nvSpPr>
        <p:spPr bwMode="auto">
          <a:xfrm>
            <a:off x="17449800" y="10759281"/>
            <a:ext cx="554037" cy="544512"/>
          </a:xfrm>
          <a:prstGeom prst="ellipse">
            <a:avLst/>
          </a:prstGeom>
          <a:solidFill>
            <a:srgbClr val="FF3300">
              <a:alpha val="6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0" name="TextBox 319"/>
          <p:cNvSpPr txBox="1"/>
          <p:nvPr/>
        </p:nvSpPr>
        <p:spPr>
          <a:xfrm>
            <a:off x="13944600" y="17464881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/>
              <a:t>PC</a:t>
            </a:r>
            <a:endParaRPr lang="en-US" sz="2400" b="1" dirty="0"/>
          </a:p>
        </p:txBody>
      </p:sp>
      <p:sp>
        <p:nvSpPr>
          <p:cNvPr id="323" name="Right Arrow 322"/>
          <p:cNvSpPr/>
          <p:nvPr/>
        </p:nvSpPr>
        <p:spPr bwMode="auto">
          <a:xfrm>
            <a:off x="16383000" y="20199151"/>
            <a:ext cx="533400" cy="3322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3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16078200" y="20122951"/>
            <a:ext cx="3129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12" name="Right Arrow 311"/>
          <p:cNvSpPr/>
          <p:nvPr/>
        </p:nvSpPr>
        <p:spPr bwMode="auto">
          <a:xfrm>
            <a:off x="13335000" y="19741951"/>
            <a:ext cx="1295400" cy="3322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3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14630400" y="19446081"/>
            <a:ext cx="10668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ctr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>
                <a:tab pos="7286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Receive</a:t>
            </a:r>
          </a:p>
          <a:p>
            <a:pPr marL="128588" marR="0" indent="-128588" algn="ctr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>
                <a:tab pos="728663" algn="l"/>
              </a:tabLst>
            </a:pPr>
            <a:r>
              <a:rPr lang="en-US" dirty="0" smtClean="0"/>
              <a:t>Block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9" name="Right Arrow 168"/>
          <p:cNvSpPr/>
          <p:nvPr/>
        </p:nvSpPr>
        <p:spPr bwMode="auto">
          <a:xfrm>
            <a:off x="15697200" y="19750881"/>
            <a:ext cx="1219200" cy="3322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3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0" name="Right Arrow 169"/>
          <p:cNvSpPr/>
          <p:nvPr/>
        </p:nvSpPr>
        <p:spPr bwMode="auto">
          <a:xfrm rot="16200000">
            <a:off x="15520416" y="18860865"/>
            <a:ext cx="1600200" cy="3322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3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14" name="Trapezoid 313"/>
          <p:cNvSpPr/>
          <p:nvPr/>
        </p:nvSpPr>
        <p:spPr bwMode="auto">
          <a:xfrm rot="5400000">
            <a:off x="16383000" y="19894351"/>
            <a:ext cx="1447800" cy="381000"/>
          </a:xfrm>
          <a:prstGeom prst="trapezoid">
            <a:avLst>
              <a:gd name="adj" fmla="val 75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3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15" name="Right Arrow 314"/>
          <p:cNvSpPr/>
          <p:nvPr/>
        </p:nvSpPr>
        <p:spPr bwMode="auto">
          <a:xfrm>
            <a:off x="17297400" y="19894351"/>
            <a:ext cx="685800" cy="3322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3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3" name="Flowchart: Or 172"/>
          <p:cNvSpPr/>
          <p:nvPr/>
        </p:nvSpPr>
        <p:spPr bwMode="auto">
          <a:xfrm>
            <a:off x="17983200" y="19818151"/>
            <a:ext cx="533400" cy="457200"/>
          </a:xfrm>
          <a:prstGeom prst="flowChartOr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3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>
                <a:tab pos="728663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+</a:t>
            </a:r>
          </a:p>
        </p:txBody>
      </p:sp>
      <p:sp>
        <p:nvSpPr>
          <p:cNvPr id="176" name="Right Arrow 175"/>
          <p:cNvSpPr/>
          <p:nvPr/>
        </p:nvSpPr>
        <p:spPr bwMode="auto">
          <a:xfrm>
            <a:off x="18516600" y="19894351"/>
            <a:ext cx="685800" cy="3322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3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19202400" y="19513351"/>
            <a:ext cx="10668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ctr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>
                <a:tab pos="728663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Transmit</a:t>
            </a:r>
          </a:p>
          <a:p>
            <a:pPr marL="128588" marR="0" indent="-128588" algn="ctr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>
                <a:tab pos="728663" algn="l"/>
              </a:tabLst>
            </a:pPr>
            <a:r>
              <a:rPr lang="en-US" dirty="0" smtClean="0"/>
              <a:t>Block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13" name="Right Arrow 312"/>
          <p:cNvSpPr/>
          <p:nvPr/>
        </p:nvSpPr>
        <p:spPr bwMode="auto">
          <a:xfrm>
            <a:off x="20269200" y="19818151"/>
            <a:ext cx="1143000" cy="3322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3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325" name="Table 324"/>
          <p:cNvGraphicFramePr>
            <a:graphicFrameLocks noGrp="1"/>
          </p:cNvGraphicFramePr>
          <p:nvPr/>
        </p:nvGraphicFramePr>
        <p:xfrm>
          <a:off x="13487400" y="14569281"/>
          <a:ext cx="8382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324213"/>
                <a:gridCol w="32637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Packet length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(f32s)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Throughput 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(MB/s)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First byte latency per node (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s)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46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57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1.5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65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2.5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64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70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4.5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6" name="Rectangle 458"/>
          <p:cNvSpPr>
            <a:spLocks noChangeArrowheads="1"/>
          </p:cNvSpPr>
          <p:nvPr/>
        </p:nvSpPr>
        <p:spPr bwMode="auto">
          <a:xfrm>
            <a:off x="13335000" y="14035881"/>
            <a:ext cx="8839200" cy="5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US" sz="3300" b="1" dirty="0" smtClean="0">
                <a:solidFill>
                  <a:srgbClr val="006699"/>
                </a:solidFill>
                <a:cs typeface="Arial" charset="0"/>
              </a:rPr>
              <a:t>Throughput/Latency for 80MB/s network setup</a:t>
            </a:r>
            <a:endParaRPr lang="en-US" sz="3300" b="1" dirty="0">
              <a:solidFill>
                <a:srgbClr val="006699"/>
              </a:solidFill>
              <a:cs typeface="Arial" charset="0"/>
            </a:endParaRPr>
          </a:p>
        </p:txBody>
      </p:sp>
      <p:sp>
        <p:nvSpPr>
          <p:cNvPr id="327" name="Rectangle 458"/>
          <p:cNvSpPr>
            <a:spLocks noChangeArrowheads="1"/>
          </p:cNvSpPr>
          <p:nvPr/>
        </p:nvSpPr>
        <p:spPr bwMode="auto">
          <a:xfrm>
            <a:off x="13716000" y="16702881"/>
            <a:ext cx="3886200" cy="5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US" sz="3300" b="1" dirty="0" smtClean="0">
                <a:solidFill>
                  <a:srgbClr val="006699"/>
                </a:solidFill>
                <a:cs typeface="Arial" charset="0"/>
              </a:rPr>
              <a:t>FPGA Block Diagram</a:t>
            </a:r>
            <a:endParaRPr lang="en-US" sz="3300" b="1" dirty="0">
              <a:solidFill>
                <a:srgbClr val="006699"/>
              </a:solidFill>
              <a:cs typeface="Arial" charset="0"/>
            </a:endParaRPr>
          </a:p>
        </p:txBody>
      </p:sp>
      <p:sp>
        <p:nvSpPr>
          <p:cNvPr id="330" name="Rectangle 458"/>
          <p:cNvSpPr>
            <a:spLocks noChangeArrowheads="1"/>
          </p:cNvSpPr>
          <p:nvPr/>
        </p:nvSpPr>
        <p:spPr bwMode="auto">
          <a:xfrm>
            <a:off x="22631400" y="25008681"/>
            <a:ext cx="5715000" cy="107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sz="3300" b="1" dirty="0" smtClean="0">
                <a:solidFill>
                  <a:srgbClr val="006699"/>
                </a:solidFill>
                <a:cs typeface="Arial" charset="0"/>
              </a:rPr>
              <a:t>Geometry-aware algorithm applied to a rectangular PDE grid</a:t>
            </a:r>
            <a:endParaRPr lang="en-US" sz="3300" b="1" dirty="0">
              <a:solidFill>
                <a:srgbClr val="006699"/>
              </a:solidFill>
              <a:cs typeface="Arial" charset="0"/>
            </a:endParaRPr>
          </a:p>
        </p:txBody>
      </p:sp>
      <p:sp>
        <p:nvSpPr>
          <p:cNvPr id="331" name="Flowchart: Connector 330"/>
          <p:cNvSpPr/>
          <p:nvPr/>
        </p:nvSpPr>
        <p:spPr bwMode="auto">
          <a:xfrm>
            <a:off x="34899600" y="15102681"/>
            <a:ext cx="381000" cy="3810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2" name="Flowchart: Connector 331"/>
          <p:cNvSpPr/>
          <p:nvPr/>
        </p:nvSpPr>
        <p:spPr bwMode="auto">
          <a:xfrm>
            <a:off x="33909000" y="15255081"/>
            <a:ext cx="381000" cy="3810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3" name="Flowchart: Connector 332"/>
          <p:cNvSpPr/>
          <p:nvPr/>
        </p:nvSpPr>
        <p:spPr bwMode="auto">
          <a:xfrm>
            <a:off x="33223200" y="15940881"/>
            <a:ext cx="381000" cy="381000"/>
          </a:xfrm>
          <a:prstGeom prst="flowChartConnector">
            <a:avLst/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4" name="Flowchart: Connector 333"/>
          <p:cNvSpPr/>
          <p:nvPr/>
        </p:nvSpPr>
        <p:spPr bwMode="auto">
          <a:xfrm>
            <a:off x="33909000" y="16931481"/>
            <a:ext cx="381000" cy="381000"/>
          </a:xfrm>
          <a:prstGeom prst="flowChartConnector">
            <a:avLst/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5" name="Flowchart: Connector 334"/>
          <p:cNvSpPr/>
          <p:nvPr/>
        </p:nvSpPr>
        <p:spPr bwMode="auto">
          <a:xfrm>
            <a:off x="32308800" y="17047150"/>
            <a:ext cx="381000" cy="381000"/>
          </a:xfrm>
          <a:prstGeom prst="flowChartConnector">
            <a:avLst/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6" name="Flowchart: Connector 335"/>
          <p:cNvSpPr/>
          <p:nvPr/>
        </p:nvSpPr>
        <p:spPr bwMode="auto">
          <a:xfrm>
            <a:off x="33375600" y="17428150"/>
            <a:ext cx="381000" cy="3810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7" name="Flowchart: Connector 336"/>
          <p:cNvSpPr/>
          <p:nvPr/>
        </p:nvSpPr>
        <p:spPr bwMode="auto">
          <a:xfrm>
            <a:off x="32994600" y="15178881"/>
            <a:ext cx="381000" cy="3810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8" name="Flowchart: Connector 337"/>
          <p:cNvSpPr/>
          <p:nvPr/>
        </p:nvSpPr>
        <p:spPr bwMode="auto">
          <a:xfrm>
            <a:off x="34594800" y="17504350"/>
            <a:ext cx="381000" cy="3810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9" name="Flowchart: Connector 338"/>
          <p:cNvSpPr/>
          <p:nvPr/>
        </p:nvSpPr>
        <p:spPr bwMode="auto">
          <a:xfrm>
            <a:off x="33909000" y="16132750"/>
            <a:ext cx="381000" cy="3810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0" name="Flowchart: Connector 339"/>
          <p:cNvSpPr/>
          <p:nvPr/>
        </p:nvSpPr>
        <p:spPr bwMode="auto">
          <a:xfrm>
            <a:off x="35356800" y="17199550"/>
            <a:ext cx="381000" cy="3810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1" name="Flowchart: Connector 340"/>
          <p:cNvSpPr/>
          <p:nvPr/>
        </p:nvSpPr>
        <p:spPr bwMode="auto">
          <a:xfrm>
            <a:off x="35128200" y="15980350"/>
            <a:ext cx="381000" cy="3810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3" name="Flowchart: Connector 342"/>
          <p:cNvSpPr/>
          <p:nvPr/>
        </p:nvSpPr>
        <p:spPr bwMode="auto">
          <a:xfrm>
            <a:off x="32613600" y="17961550"/>
            <a:ext cx="381000" cy="3810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45" name="Straight Connector 344"/>
          <p:cNvCxnSpPr/>
          <p:nvPr/>
        </p:nvCxnSpPr>
        <p:spPr bwMode="auto">
          <a:xfrm rot="10800000" flipV="1">
            <a:off x="32766000" y="15218350"/>
            <a:ext cx="6096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</p:cxnSp>
      <p:cxnSp>
        <p:nvCxnSpPr>
          <p:cNvPr id="346" name="Straight Arrow Connector 345"/>
          <p:cNvCxnSpPr/>
          <p:nvPr/>
        </p:nvCxnSpPr>
        <p:spPr>
          <a:xfrm>
            <a:off x="33375600" y="15331281"/>
            <a:ext cx="533400" cy="7620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9" name="Straight Arrow Connector 348"/>
          <p:cNvCxnSpPr/>
          <p:nvPr/>
        </p:nvCxnSpPr>
        <p:spPr>
          <a:xfrm rot="5400000" flipH="1" flipV="1">
            <a:off x="32080200" y="16017081"/>
            <a:ext cx="1447800" cy="53340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4" name="Straight Arrow Connector 353"/>
          <p:cNvCxnSpPr/>
          <p:nvPr/>
        </p:nvCxnSpPr>
        <p:spPr>
          <a:xfrm flipV="1">
            <a:off x="33528000" y="15573375"/>
            <a:ext cx="400050" cy="367507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 rot="16200000" flipV="1">
            <a:off x="33108903" y="15674183"/>
            <a:ext cx="380998" cy="152397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8" name="Straight Arrow Connector 357"/>
          <p:cNvCxnSpPr/>
          <p:nvPr/>
        </p:nvCxnSpPr>
        <p:spPr>
          <a:xfrm rot="10800000">
            <a:off x="32689800" y="17275750"/>
            <a:ext cx="685800" cy="22860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2" name="Straight Arrow Connector 361"/>
          <p:cNvCxnSpPr/>
          <p:nvPr/>
        </p:nvCxnSpPr>
        <p:spPr>
          <a:xfrm rot="16200000" flipV="1">
            <a:off x="32366635" y="17598916"/>
            <a:ext cx="493931" cy="15240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4" name="Straight Arrow Connector 363"/>
          <p:cNvCxnSpPr/>
          <p:nvPr/>
        </p:nvCxnSpPr>
        <p:spPr>
          <a:xfrm rot="10800000" flipV="1">
            <a:off x="32994600" y="17769681"/>
            <a:ext cx="1600200" cy="30480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6" name="Straight Arrow Connector 365"/>
          <p:cNvCxnSpPr/>
          <p:nvPr/>
        </p:nvCxnSpPr>
        <p:spPr>
          <a:xfrm flipV="1">
            <a:off x="32994600" y="17693481"/>
            <a:ext cx="381000" cy="304801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8" name="Straight Arrow Connector 367"/>
          <p:cNvCxnSpPr>
            <a:stCxn id="339" idx="0"/>
            <a:endCxn id="332" idx="4"/>
          </p:cNvCxnSpPr>
          <p:nvPr/>
        </p:nvCxnSpPr>
        <p:spPr>
          <a:xfrm rot="5400000" flipH="1" flipV="1">
            <a:off x="33851166" y="15884416"/>
            <a:ext cx="496669" cy="1588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0" name="Straight Arrow Connector 369"/>
          <p:cNvCxnSpPr>
            <a:stCxn id="331" idx="2"/>
          </p:cNvCxnSpPr>
          <p:nvPr/>
        </p:nvCxnSpPr>
        <p:spPr>
          <a:xfrm rot="10800000" flipV="1">
            <a:off x="34290000" y="15293181"/>
            <a:ext cx="609600" cy="11430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>
            <a:stCxn id="331" idx="3"/>
          </p:cNvCxnSpPr>
          <p:nvPr/>
        </p:nvCxnSpPr>
        <p:spPr>
          <a:xfrm rot="5400000">
            <a:off x="34213799" y="15427886"/>
            <a:ext cx="741598" cy="741596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5" name="Straight Arrow Connector 374"/>
          <p:cNvCxnSpPr/>
          <p:nvPr/>
        </p:nvCxnSpPr>
        <p:spPr>
          <a:xfrm rot="10800000" flipV="1">
            <a:off x="34290000" y="16169480"/>
            <a:ext cx="838200" cy="115669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7" name="Straight Arrow Connector 376"/>
          <p:cNvCxnSpPr/>
          <p:nvPr/>
        </p:nvCxnSpPr>
        <p:spPr>
          <a:xfrm rot="10800000">
            <a:off x="33604200" y="16169483"/>
            <a:ext cx="304800" cy="76198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9" name="Straight Arrow Connector 378"/>
          <p:cNvCxnSpPr>
            <a:endCxn id="333" idx="4"/>
          </p:cNvCxnSpPr>
          <p:nvPr/>
        </p:nvCxnSpPr>
        <p:spPr>
          <a:xfrm rot="16200000" flipV="1">
            <a:off x="32917716" y="16817866"/>
            <a:ext cx="1106269" cy="11430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 rot="5400000">
            <a:off x="33680400" y="17236281"/>
            <a:ext cx="228600" cy="22860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>
            <a:stCxn id="339" idx="4"/>
            <a:endCxn id="334" idx="0"/>
          </p:cNvCxnSpPr>
          <p:nvPr/>
        </p:nvCxnSpPr>
        <p:spPr>
          <a:xfrm rot="5400000">
            <a:off x="33890635" y="16722615"/>
            <a:ext cx="417731" cy="1588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/>
          <p:nvPr/>
        </p:nvCxnSpPr>
        <p:spPr>
          <a:xfrm rot="16200000" flipH="1">
            <a:off x="34975799" y="15636080"/>
            <a:ext cx="457202" cy="152399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 rot="10800000">
            <a:off x="33756600" y="17617281"/>
            <a:ext cx="838200" cy="7620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/>
          <p:nvPr/>
        </p:nvCxnSpPr>
        <p:spPr>
          <a:xfrm rot="10800000" flipV="1">
            <a:off x="34975800" y="17464879"/>
            <a:ext cx="381000" cy="152401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>
            <a:stCxn id="338" idx="1"/>
            <a:endCxn id="334" idx="5"/>
          </p:cNvCxnSpPr>
          <p:nvPr/>
        </p:nvCxnSpPr>
        <p:spPr>
          <a:xfrm rot="16200000" flipV="1">
            <a:off x="34290670" y="17200220"/>
            <a:ext cx="303461" cy="416392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 rot="10800000">
            <a:off x="34290000" y="17160081"/>
            <a:ext cx="1066800" cy="152402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6" name="Straight Arrow Connector 395"/>
          <p:cNvCxnSpPr>
            <a:endCxn id="341" idx="3"/>
          </p:cNvCxnSpPr>
          <p:nvPr/>
        </p:nvCxnSpPr>
        <p:spPr>
          <a:xfrm flipV="1">
            <a:off x="34290000" y="16305554"/>
            <a:ext cx="893996" cy="702129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8" name="TextBox 397"/>
          <p:cNvSpPr txBox="1"/>
          <p:nvPr/>
        </p:nvSpPr>
        <p:spPr>
          <a:xfrm>
            <a:off x="32689800" y="14151550"/>
            <a:ext cx="312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latin typeface="Verdana" pitchFamily="34" charset="0"/>
              </a:rPr>
              <a:t>Graph representation of solution grid points</a:t>
            </a:r>
            <a:endParaRPr lang="en-US" sz="1800" b="1" dirty="0">
              <a:latin typeface="Verdana" pitchFamily="34" charset="0"/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31546800" y="18607881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latin typeface="Verdana" pitchFamily="34" charset="0"/>
              </a:rPr>
              <a:t>Interaction between solution grid points (represents matrix M)</a:t>
            </a:r>
            <a:endParaRPr lang="en-US" sz="1800" b="1" dirty="0">
              <a:latin typeface="Verdana" pitchFamily="34" charset="0"/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27508200" y="14112081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latin typeface="Verdana" pitchFamily="34" charset="0"/>
              </a:rPr>
              <a:t>Calculating the exact solution for these grid points splits grid into two independent sections of smaller size</a:t>
            </a:r>
            <a:endParaRPr lang="en-US" sz="1800" b="1" dirty="0">
              <a:latin typeface="Verdana" pitchFamily="34" charset="0"/>
            </a:endParaRPr>
          </a:p>
        </p:txBody>
      </p:sp>
      <p:cxnSp>
        <p:nvCxnSpPr>
          <p:cNvPr id="419" name="Straight Arrow Connector 418"/>
          <p:cNvCxnSpPr/>
          <p:nvPr/>
        </p:nvCxnSpPr>
        <p:spPr>
          <a:xfrm rot="16200000" flipV="1">
            <a:off x="33718500" y="18188781"/>
            <a:ext cx="60960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1" name="Straight Arrow Connector 420"/>
          <p:cNvCxnSpPr/>
          <p:nvPr/>
        </p:nvCxnSpPr>
        <p:spPr>
          <a:xfrm rot="5400000">
            <a:off x="33983723" y="14911496"/>
            <a:ext cx="421263" cy="11509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0" name="Straight Arrow Connector 429"/>
          <p:cNvCxnSpPr/>
          <p:nvPr/>
        </p:nvCxnSpPr>
        <p:spPr>
          <a:xfrm>
            <a:off x="31623000" y="15178881"/>
            <a:ext cx="1524000" cy="838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/>
          <p:nvPr/>
        </p:nvCxnSpPr>
        <p:spPr>
          <a:xfrm>
            <a:off x="31623000" y="15178881"/>
            <a:ext cx="2209800" cy="18303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/>
          <p:nvPr/>
        </p:nvCxnSpPr>
        <p:spPr>
          <a:xfrm rot="16200000" flipH="1">
            <a:off x="31069072" y="15732808"/>
            <a:ext cx="1869856" cy="7620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9" name="Rectangle 384"/>
          <p:cNvSpPr>
            <a:spLocks noChangeArrowheads="1"/>
          </p:cNvSpPr>
          <p:nvPr/>
        </p:nvSpPr>
        <p:spPr bwMode="auto">
          <a:xfrm>
            <a:off x="28575000" y="19674681"/>
            <a:ext cx="7696200" cy="218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111x63 grid (6993 non-linear equations with 6993 	unknowns)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7</a:t>
            </a:r>
            <a:r>
              <a:rPr lang="en-GB" altLang="zh-CN" sz="2000" b="1" baseline="30000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th</a:t>
            </a: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 order RHS polynomial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One iteration: &lt; </a:t>
            </a:r>
            <a:r>
              <a:rPr lang="en-GB" altLang="zh-CN" sz="2000" b="1" dirty="0" smtClean="0">
                <a:solidFill>
                  <a:srgbClr val="FF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250 </a:t>
            </a:r>
            <a:r>
              <a:rPr lang="en-GB" altLang="zh-CN" sz="2000" b="1" dirty="0" smtClean="0">
                <a:solidFill>
                  <a:srgbClr val="FF0000"/>
                </a:solidFill>
                <a:latin typeface="Symbol" pitchFamily="18" charset="2"/>
                <a:ea typeface="宋体" pitchFamily="2" charset="-122"/>
                <a:cs typeface="Arial" charset="0"/>
              </a:rPr>
              <a:t>m</a:t>
            </a:r>
            <a:r>
              <a:rPr lang="en-GB" altLang="zh-CN" sz="2000" b="1" dirty="0" smtClean="0">
                <a:solidFill>
                  <a:srgbClr val="FF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s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10</a:t>
            </a:r>
            <a:r>
              <a:rPr lang="en-GB" altLang="zh-CN" sz="2000" b="1" baseline="30000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-5</a:t>
            </a: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 error: 4 iterations starting from 0s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Total time for solution: &lt;1 ms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Dell 7400T (2x2.6GHz Quad Core Xeons)</a:t>
            </a:r>
          </a:p>
        </p:txBody>
      </p:sp>
      <p:sp>
        <p:nvSpPr>
          <p:cNvPr id="486" name="Rectangle 384"/>
          <p:cNvSpPr>
            <a:spLocks noChangeArrowheads="1"/>
          </p:cNvSpPr>
          <p:nvPr/>
        </p:nvSpPr>
        <p:spPr bwMode="auto">
          <a:xfrm>
            <a:off x="22783800" y="14874081"/>
            <a:ext cx="9067800" cy="36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Problem: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	For a 1000x1000 grid, M dimensions are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		M(1,000,000 x 1,000,000)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	Calculating M</a:t>
            </a:r>
            <a:r>
              <a:rPr lang="en-GB" altLang="zh-CN" sz="2000" b="1" baseline="30000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-1 </a:t>
            </a: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directly may be impossible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endParaRPr lang="en-GB" altLang="zh-CN" sz="2000" b="1" dirty="0" smtClean="0">
              <a:solidFill>
                <a:srgbClr val="000000"/>
              </a:solidFill>
              <a:latin typeface="Verdana" pitchFamily="34" charset="0"/>
              <a:ea typeface="宋体" pitchFamily="2" charset="-122"/>
              <a:cs typeface="Arial" charset="0"/>
            </a:endParaRP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Solution:</a:t>
            </a:r>
          </a:p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Solve the problem for the unit boundary vector using any method (for example, iteration over smaller subsets of the problem for which M-1 can be calculated directly).  Values for  the  solution corresponding to the pink points represent elements in the M</a:t>
            </a:r>
            <a:r>
              <a:rPr lang="en-GB" altLang="zh-CN" sz="2000" b="1" baseline="30000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-1</a:t>
            </a:r>
            <a:r>
              <a:rPr lang="en-GB" altLang="zh-CN" sz="2000" b="1" dirty="0" smtClean="0">
                <a:solidFill>
                  <a:srgbClr val="000000"/>
                </a:solidFill>
                <a:latin typeface="Verdana" pitchFamily="34" charset="0"/>
                <a:ea typeface="宋体" pitchFamily="2" charset="-122"/>
                <a:cs typeface="Arial" charset="0"/>
              </a:rPr>
              <a:t> rows corresponding to the unit boundary vector.  Repeat the process for all unit vectors.</a:t>
            </a:r>
          </a:p>
        </p:txBody>
      </p:sp>
      <p:cxnSp>
        <p:nvCxnSpPr>
          <p:cNvPr id="230" name="Straight Arrow Connector 229"/>
          <p:cNvCxnSpPr/>
          <p:nvPr/>
        </p:nvCxnSpPr>
        <p:spPr>
          <a:xfrm>
            <a:off x="22326600" y="6111081"/>
            <a:ext cx="14020800" cy="1588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" name="Rectangle 458"/>
          <p:cNvSpPr>
            <a:spLocks noChangeArrowheads="1"/>
          </p:cNvSpPr>
          <p:nvPr/>
        </p:nvSpPr>
        <p:spPr bwMode="auto">
          <a:xfrm>
            <a:off x="13792200" y="25846881"/>
            <a:ext cx="7772400" cy="5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US" sz="3300" b="1" dirty="0" smtClean="0">
                <a:solidFill>
                  <a:srgbClr val="006699"/>
                </a:solidFill>
                <a:cs typeface="Arial" charset="0"/>
              </a:rPr>
              <a:t>Multi-blade setup for distributed calculation</a:t>
            </a:r>
            <a:endParaRPr lang="en-US" sz="3300" b="1" dirty="0">
              <a:solidFill>
                <a:srgbClr val="006699"/>
              </a:solidFill>
              <a:cs typeface="Arial" charset="0"/>
            </a:endParaRPr>
          </a:p>
        </p:txBody>
      </p:sp>
      <p:graphicFrame>
        <p:nvGraphicFramePr>
          <p:cNvPr id="296" name="Table 295"/>
          <p:cNvGraphicFramePr>
            <a:graphicFrameLocks noGrp="1"/>
          </p:cNvGraphicFramePr>
          <p:nvPr/>
        </p:nvGraphicFramePr>
        <p:xfrm>
          <a:off x="28498800" y="22946201"/>
          <a:ext cx="7467601" cy="3357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18309"/>
                <a:gridCol w="962890"/>
                <a:gridCol w="914400"/>
                <a:gridCol w="1066800"/>
                <a:gridCol w="838200"/>
                <a:gridCol w="838200"/>
                <a:gridCol w="914400"/>
                <a:gridCol w="91440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Grid Size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Laplace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General Elliptic Liner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PDE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Spectral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Method (CPUs)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31x31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63x63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127x127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2130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157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129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255x255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10321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1498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296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6073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2866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2408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308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319x319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16594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2589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459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1416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511x511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45748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10883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29195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15171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13873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11814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4" name="Rectangle 458"/>
          <p:cNvSpPr>
            <a:spLocks noChangeArrowheads="1"/>
          </p:cNvSpPr>
          <p:nvPr/>
        </p:nvSpPr>
        <p:spPr bwMode="auto">
          <a:xfrm>
            <a:off x="28346400" y="22341681"/>
            <a:ext cx="5715000" cy="5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eaLnBrk="0" hangingPunct="0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sz="3300" b="1" dirty="0" smtClean="0">
                <a:solidFill>
                  <a:srgbClr val="006699"/>
                </a:solidFill>
                <a:cs typeface="Arial" charset="0"/>
              </a:rPr>
              <a:t>Linear PDE Benchmarks (</a:t>
            </a:r>
            <a:r>
              <a:rPr lang="en-US" sz="3300" b="1" dirty="0" smtClean="0">
                <a:solidFill>
                  <a:srgbClr val="006699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sz="3300" b="1" dirty="0" smtClean="0">
                <a:solidFill>
                  <a:srgbClr val="006699"/>
                </a:solidFill>
                <a:cs typeface="Arial" charset="0"/>
              </a:rPr>
              <a:t>s)</a:t>
            </a:r>
            <a:endParaRPr lang="en-US" sz="3300" b="1" dirty="0">
              <a:solidFill>
                <a:srgbClr val="006699"/>
              </a:solidFill>
              <a:cs typeface="Arial" charset="0"/>
            </a:endParaRPr>
          </a:p>
        </p:txBody>
      </p:sp>
      <p:cxnSp>
        <p:nvCxnSpPr>
          <p:cNvPr id="305" name="Straight Arrow Connector 304"/>
          <p:cNvCxnSpPr/>
          <p:nvPr/>
        </p:nvCxnSpPr>
        <p:spPr>
          <a:xfrm rot="5400000">
            <a:off x="25146001" y="15102682"/>
            <a:ext cx="22402799" cy="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" name="Rectangle 530"/>
          <p:cNvSpPr>
            <a:spLocks noChangeArrowheads="1"/>
          </p:cNvSpPr>
          <p:nvPr/>
        </p:nvSpPr>
        <p:spPr bwMode="auto">
          <a:xfrm>
            <a:off x="37033200" y="10149681"/>
            <a:ext cx="93900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/>
          <a:lstStyle/>
          <a:p>
            <a:pPr defTabSz="4075113">
              <a:spcBef>
                <a:spcPct val="0"/>
              </a:spcBef>
              <a:buFontTx/>
              <a:buNone/>
            </a:pPr>
            <a:r>
              <a:rPr lang="en-US" altLang="en-US" sz="3300" b="1" dirty="0" smtClean="0">
                <a:solidFill>
                  <a:srgbClr val="006699"/>
                </a:solidFill>
              </a:rPr>
              <a:t>Application Layers</a:t>
            </a:r>
            <a:endParaRPr lang="en-US" altLang="en-US" sz="3300" b="1" dirty="0">
              <a:solidFill>
                <a:srgbClr val="006699"/>
              </a:solidFill>
            </a:endParaRPr>
          </a:p>
        </p:txBody>
      </p:sp>
      <p:pic>
        <p:nvPicPr>
          <p:cNvPr id="258625" name="Picture 577" descr="http://www.ni.com/images/features/us/080206_fg_fpga.jp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9014400" y="19369881"/>
            <a:ext cx="4495800" cy="1650556"/>
          </a:xfrm>
          <a:prstGeom prst="rect">
            <a:avLst/>
          </a:prstGeom>
          <a:noFill/>
        </p:spPr>
      </p:pic>
      <p:graphicFrame>
        <p:nvGraphicFramePr>
          <p:cNvPr id="231" name="Object 574"/>
          <p:cNvGraphicFramePr>
            <a:graphicFrameLocks noChangeAspect="1"/>
          </p:cNvGraphicFramePr>
          <p:nvPr/>
        </p:nvGraphicFramePr>
        <p:xfrm>
          <a:off x="40233600" y="17217231"/>
          <a:ext cx="1524000" cy="1619250"/>
        </p:xfrm>
        <a:graphic>
          <a:graphicData uri="http://schemas.openxmlformats.org/presentationml/2006/ole">
            <p:oleObj spid="_x0000_s258624" name="Package" r:id="rId33" imgW="457200" imgH="485640" progId="Package">
              <p:embed/>
            </p:oleObj>
          </a:graphicData>
        </a:graphic>
      </p:graphicFrame>
      <p:sp>
        <p:nvSpPr>
          <p:cNvPr id="236" name="Right Arrow 235"/>
          <p:cNvSpPr/>
          <p:nvPr/>
        </p:nvSpPr>
        <p:spPr bwMode="auto">
          <a:xfrm rot="5400000">
            <a:off x="18077581" y="19427900"/>
            <a:ext cx="448270" cy="3322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3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2" name="Trapezoid 231"/>
          <p:cNvSpPr/>
          <p:nvPr/>
        </p:nvSpPr>
        <p:spPr bwMode="auto">
          <a:xfrm rot="10800000">
            <a:off x="17602200" y="18988881"/>
            <a:ext cx="1447800" cy="381000"/>
          </a:xfrm>
          <a:prstGeom prst="trapezoid">
            <a:avLst>
              <a:gd name="adj" fmla="val 75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3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4" name="Right Arrow 173"/>
          <p:cNvSpPr/>
          <p:nvPr/>
        </p:nvSpPr>
        <p:spPr bwMode="auto">
          <a:xfrm rot="5400000">
            <a:off x="17692116" y="18441765"/>
            <a:ext cx="762000" cy="3322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3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11" name="Rectangle 310"/>
          <p:cNvSpPr/>
          <p:nvPr/>
        </p:nvSpPr>
        <p:spPr bwMode="auto">
          <a:xfrm>
            <a:off x="15316200" y="17693481"/>
            <a:ext cx="39624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2000" b="1" dirty="0" smtClean="0"/>
              <a:t> PC Memory</a:t>
            </a:r>
            <a:endParaRPr lang="en-US" sz="2000" b="1" dirty="0"/>
          </a:p>
        </p:txBody>
      </p:sp>
      <p:sp>
        <p:nvSpPr>
          <p:cNvPr id="245" name="Right Arrow 244"/>
          <p:cNvSpPr/>
          <p:nvPr/>
        </p:nvSpPr>
        <p:spPr bwMode="auto">
          <a:xfrm rot="5400000">
            <a:off x="18454116" y="18670365"/>
            <a:ext cx="304800" cy="3322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3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8588" marR="0" indent="-128588" algn="l" defTabSz="40751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8663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18516600" y="18176994"/>
            <a:ext cx="3129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2006">
  <a:themeElements>
    <a:clrScheme name="Corporate 2006 2">
      <a:dk1>
        <a:srgbClr val="000000"/>
      </a:dk1>
      <a:lt1>
        <a:srgbClr val="FFFFFF"/>
      </a:lt1>
      <a:dk2>
        <a:srgbClr val="006699"/>
      </a:dk2>
      <a:lt2>
        <a:srgbClr val="B5BABD"/>
      </a:lt2>
      <a:accent1>
        <a:srgbClr val="BBE0E3"/>
      </a:accent1>
      <a:accent2>
        <a:srgbClr val="565D24"/>
      </a:accent2>
      <a:accent3>
        <a:srgbClr val="FFFFFF"/>
      </a:accent3>
      <a:accent4>
        <a:srgbClr val="000000"/>
      </a:accent4>
      <a:accent5>
        <a:srgbClr val="DAEDEF"/>
      </a:accent5>
      <a:accent6>
        <a:srgbClr val="4D5320"/>
      </a:accent6>
      <a:hlink>
        <a:srgbClr val="EDB906"/>
      </a:hlink>
      <a:folHlink>
        <a:srgbClr val="7B465F"/>
      </a:folHlink>
    </a:clrScheme>
    <a:fontScheme name="Corporate 2006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28588" marR="0" indent="-128588" algn="l" defTabSz="40751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728663" algn="l"/>
          </a:tabLst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28588" marR="0" indent="-128588" algn="l" defTabSz="40751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728663" algn="l"/>
          </a:tabLst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orporate 2006 1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2006 2">
        <a:dk1>
          <a:srgbClr val="000000"/>
        </a:dk1>
        <a:lt1>
          <a:srgbClr val="FFFFFF"/>
        </a:lt1>
        <a:dk2>
          <a:srgbClr val="006699"/>
        </a:dk2>
        <a:lt2>
          <a:srgbClr val="B5BABD"/>
        </a:lt2>
        <a:accent1>
          <a:srgbClr val="BBE0E3"/>
        </a:accent1>
        <a:accent2>
          <a:srgbClr val="565D2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D5320"/>
        </a:accent6>
        <a:hlink>
          <a:srgbClr val="EDB906"/>
        </a:hlink>
        <a:folHlink>
          <a:srgbClr val="7B46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NIWeek2006PresentTemplate</Template>
  <TotalTime>5075</TotalTime>
  <Words>679</Words>
  <Application>Microsoft Office PowerPoint</Application>
  <PresentationFormat>Custom</PresentationFormat>
  <Paragraphs>238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Corporate 2006</vt:lpstr>
      <vt:lpstr>Equation</vt:lpstr>
      <vt:lpstr>Bitmap Image</vt:lpstr>
      <vt:lpstr>Image</vt:lpstr>
      <vt:lpstr>Package</vt:lpstr>
      <vt:lpstr>LabVIEW Real Time for High Performance Control Applications</vt:lpstr>
    </vt:vector>
  </TitlesOfParts>
  <Company>LabVIEW R&amp;D,  National Instruments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multi-core PDE Solvers in LabVIEW</dc:title>
  <dc:creator>Shawn McCaslin, Michael Cerna, Michael Chen, Bin Wang, Lothar Wenzel, Nanxiong Zhang</dc:creator>
  <cp:lastModifiedBy>avrancic</cp:lastModifiedBy>
  <cp:revision>257</cp:revision>
  <dcterms:created xsi:type="dcterms:W3CDTF">2007-04-23T22:56:36Z</dcterms:created>
  <dcterms:modified xsi:type="dcterms:W3CDTF">2008-08-01T22:00:03Z</dcterms:modified>
</cp:coreProperties>
</file>