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50" r:id="rId2"/>
    <p:sldId id="552" r:id="rId3"/>
    <p:sldId id="615" r:id="rId4"/>
    <p:sldId id="647" r:id="rId5"/>
  </p:sldIdLst>
  <p:sldSz cx="9144000" cy="6858000" type="screen4x3"/>
  <p:notesSz cx="7302500" cy="9586913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9999"/>
    <a:srgbClr val="0066FF"/>
    <a:srgbClr val="CC00CC"/>
    <a:srgbClr val="FFFF00"/>
    <a:srgbClr val="777777"/>
    <a:srgbClr val="5F5F5F"/>
    <a:srgbClr val="EAEAEA"/>
    <a:srgbClr val="99CCFF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6248" autoAdjust="0"/>
    <p:restoredTop sz="92502" autoAdjust="0"/>
  </p:normalViewPr>
  <p:slideViewPr>
    <p:cSldViewPr snapToGrid="0">
      <p:cViewPr varScale="1">
        <p:scale>
          <a:sx n="186" d="100"/>
          <a:sy n="186" d="100"/>
        </p:scale>
        <p:origin x="-13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Times New Roman" pitchFamily="18" charset="0"/>
              </a:defRPr>
            </a:lvl1pPr>
          </a:lstStyle>
          <a:p>
            <a:fld id="{EDA4F202-4014-4642-AA6A-DF14ED1AF7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8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4A2DBE91-E9D0-4B61-A834-5338017D7A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F6454-9204-4431-AD39-2D00A9721685}" type="slidenum">
              <a:rPr lang="en-US"/>
              <a:pPr/>
              <a:t>1</a:t>
            </a:fld>
            <a:endParaRPr lang="en-US"/>
          </a:p>
        </p:txBody>
      </p:sp>
      <p:sp>
        <p:nvSpPr>
          <p:cNvPr id="181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Intro: 0:00 - 0:11</a:t>
            </a:r>
          </a:p>
          <a:p>
            <a:r>
              <a:rPr lang="en-US" dirty="0" smtClean="0"/>
              <a:t>Spiral: 0:11 - 0:19</a:t>
            </a:r>
          </a:p>
          <a:p>
            <a:r>
              <a:rPr lang="en-US" dirty="0" smtClean="0"/>
              <a:t>Parallelism: 0:19 - 0:35</a:t>
            </a:r>
          </a:p>
          <a:p>
            <a:r>
              <a:rPr lang="en-US" dirty="0" smtClean="0"/>
              <a:t>OL: 0:35 - 0:47</a:t>
            </a:r>
          </a:p>
          <a:p>
            <a:r>
              <a:rPr lang="en-US" dirty="0" smtClean="0"/>
              <a:t>DPA: 0:47 - 0:53</a:t>
            </a:r>
          </a:p>
          <a:p>
            <a:r>
              <a:rPr lang="en-US" dirty="0" smtClean="0"/>
              <a:t>Summary: 0:53 - 0:55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0:55 Intro</a:t>
            </a:r>
          </a:p>
          <a:p>
            <a:r>
              <a:rPr lang="en-US" dirty="0" smtClean="0"/>
              <a:t>0:45 Spiral</a:t>
            </a:r>
          </a:p>
          <a:p>
            <a:r>
              <a:rPr lang="en-US" dirty="0" smtClean="0"/>
              <a:t>0:36 Parallel</a:t>
            </a:r>
          </a:p>
          <a:p>
            <a:r>
              <a:rPr lang="en-US" dirty="0" smtClean="0"/>
              <a:t>0:20 OL</a:t>
            </a:r>
          </a:p>
          <a:p>
            <a:r>
              <a:rPr lang="en-US" dirty="0" smtClean="0"/>
              <a:t>0:08 DPPA</a:t>
            </a:r>
          </a:p>
          <a:p>
            <a:r>
              <a:rPr lang="en-US" dirty="0" smtClean="0"/>
              <a:t>0:02 Summary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47017-BFB4-4091-BECA-9D064684E707}" type="slidenum">
              <a:rPr lang="en-US"/>
              <a:pPr/>
              <a:t>2</a:t>
            </a:fld>
            <a:endParaRPr lang="en-US"/>
          </a:p>
        </p:txBody>
      </p:sp>
      <p:sp>
        <p:nvSpPr>
          <p:cNvPr id="181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36F56-11DD-47FF-879D-1AF31C1505A5}" type="slidenum">
              <a:rPr lang="en-US"/>
              <a:pPr/>
              <a:t>3</a:t>
            </a:fld>
            <a:endParaRPr lang="en-US"/>
          </a:p>
        </p:txBody>
      </p:sp>
      <p:sp>
        <p:nvSpPr>
          <p:cNvPr id="185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2D33B-6137-47F6-A44C-D20D302E2AEF}" type="slidenum">
              <a:rPr lang="en-US"/>
              <a:pPr/>
              <a:t>4</a:t>
            </a:fld>
            <a:endParaRPr lang="en-US"/>
          </a:p>
        </p:txBody>
      </p:sp>
      <p:sp>
        <p:nvSpPr>
          <p:cNvPr id="176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3725" y="350838"/>
            <a:ext cx="2185988" cy="5983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2588" y="350838"/>
            <a:ext cx="6408737" cy="5983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350838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25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6900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5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6900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2588" y="350838"/>
            <a:ext cx="8747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588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0">
              <a:latin typeface="Times New Roman" pitchFamily="18" charset="0"/>
            </a:endParaRPr>
          </a:p>
        </p:txBody>
      </p:sp>
      <p:sp>
        <p:nvSpPr>
          <p:cNvPr id="1056" name="Text Box 32"/>
          <p:cNvSpPr txBox="1">
            <a:spLocks noChangeArrowheads="1"/>
          </p:cNvSpPr>
          <p:nvPr userDrawn="1"/>
        </p:nvSpPr>
        <p:spPr bwMode="auto">
          <a:xfrm>
            <a:off x="7851775" y="-20638"/>
            <a:ext cx="127476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pic>
        <p:nvPicPr>
          <p:cNvPr id="7" name="Picture 1" descr="C:\Daten\talks\invited\research-scientist-cmu-2008\material\ECE-Logos\ecelogo1.gif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15179" y="237753"/>
            <a:ext cx="1153459" cy="26508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55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7.xml"/><Relationship Id="rId7" Type="http://schemas.openxmlformats.org/officeDocument/2006/relationships/image" Target="../media/image5.png"/><Relationship Id="rId12" Type="http://schemas.openxmlformats.org/officeDocument/2006/relationships/image" Target="../media/image10.emf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4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8.png"/><Relationship Id="rId4" Type="http://schemas.openxmlformats.org/officeDocument/2006/relationships/tags" Target="../tags/tag8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9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700" y="625475"/>
            <a:ext cx="8559800" cy="1749425"/>
          </a:xfrm>
        </p:spPr>
        <p:txBody>
          <a:bodyPr/>
          <a:lstStyle/>
          <a:p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Program Generation with Spiral: </a:t>
            </a:r>
            <a:r>
              <a:rPr lang="en-US" sz="4000" dirty="0" smtClean="0"/>
              <a:t>Beyond Transforms</a:t>
            </a:r>
            <a:endParaRPr lang="en-US" sz="4000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09411" name="Text Box 3"/>
          <p:cNvSpPr txBox="1">
            <a:spLocks noChangeArrowheads="1"/>
          </p:cNvSpPr>
          <p:nvPr/>
        </p:nvSpPr>
        <p:spPr bwMode="auto">
          <a:xfrm>
            <a:off x="411161" y="6007790"/>
            <a:ext cx="7581756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This work was supported by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DARPA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DESA program, NSF-NGS/ITR, NSF-ACR,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Mercury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Inc.,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and Intel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809412" name="Rectangle 4"/>
          <p:cNvSpPr>
            <a:spLocks noChangeArrowheads="1"/>
          </p:cNvSpPr>
          <p:nvPr/>
        </p:nvSpPr>
        <p:spPr bwMode="auto">
          <a:xfrm>
            <a:off x="411161" y="2786734"/>
            <a:ext cx="8406267" cy="283154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Franz Franchetti, Daniel Mcfarlin, </a:t>
            </a:r>
            <a:r>
              <a:rPr lang="en-US" sz="2400" dirty="0" err="1" smtClean="0">
                <a:latin typeface="Calibri" pitchFamily="34" charset="0"/>
              </a:rPr>
              <a:t>Fréd</a:t>
            </a:r>
            <a:r>
              <a:rPr lang="en-US" sz="2400" dirty="0" err="1" smtClean="0">
                <a:latin typeface="Calibri" pitchFamily="34" charset="0"/>
              </a:rPr>
              <a:t>é</a:t>
            </a:r>
            <a:r>
              <a:rPr lang="en-US" sz="2400" dirty="0" err="1" smtClean="0">
                <a:latin typeface="Calibri" pitchFamily="34" charset="0"/>
              </a:rPr>
              <a:t>ric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de Mesmay, </a:t>
            </a:r>
            <a:r>
              <a:rPr lang="en-US" sz="2400" dirty="0" smtClean="0">
                <a:latin typeface="Calibri" pitchFamily="34" charset="0"/>
              </a:rPr>
              <a:t/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Hao </a:t>
            </a:r>
            <a:r>
              <a:rPr lang="en-US" sz="2400" dirty="0" smtClean="0">
                <a:latin typeface="Calibri" pitchFamily="34" charset="0"/>
              </a:rPr>
              <a:t>Shen, Tomasz </a:t>
            </a:r>
            <a:r>
              <a:rPr lang="en-US" sz="2400" dirty="0" smtClean="0">
                <a:latin typeface="Calibri" pitchFamily="34" charset="0"/>
              </a:rPr>
              <a:t>W. </a:t>
            </a:r>
            <a:r>
              <a:rPr lang="en-US" sz="2400" dirty="0" err="1" smtClean="0">
                <a:latin typeface="Calibri" pitchFamily="34" charset="0"/>
              </a:rPr>
              <a:t>Włodarczyk</a:t>
            </a:r>
            <a:r>
              <a:rPr lang="en-US" sz="2400" dirty="0" smtClean="0">
                <a:latin typeface="Calibri" pitchFamily="34" charset="0"/>
              </a:rPr>
              <a:t>, Srinivas </a:t>
            </a:r>
            <a:r>
              <a:rPr lang="en-US" sz="2400" dirty="0" smtClean="0">
                <a:latin typeface="Calibri" pitchFamily="34" charset="0"/>
              </a:rPr>
              <a:t>Chellappa, </a:t>
            </a:r>
            <a:r>
              <a:rPr lang="en-US" sz="2400" dirty="0" smtClean="0">
                <a:latin typeface="Calibri" pitchFamily="34" charset="0"/>
              </a:rPr>
              <a:t/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Marek </a:t>
            </a:r>
            <a:r>
              <a:rPr lang="en-US" sz="2400" dirty="0" smtClean="0">
                <a:latin typeface="Calibri" pitchFamily="34" charset="0"/>
              </a:rPr>
              <a:t>R. Telgarsky, Peter A. Milder, Yevgen Voronenko, Qian Yu</a:t>
            </a:r>
            <a:r>
              <a:rPr lang="en-US" sz="2400" dirty="0" smtClean="0">
                <a:latin typeface="Calibri" pitchFamily="34" charset="0"/>
              </a:rPr>
              <a:t>, James </a:t>
            </a:r>
            <a:r>
              <a:rPr lang="en-US" sz="2400" dirty="0" smtClean="0">
                <a:latin typeface="Calibri" pitchFamily="34" charset="0"/>
              </a:rPr>
              <a:t>C. Hoe, </a:t>
            </a:r>
            <a:r>
              <a:rPr lang="en-US" sz="2400" dirty="0" smtClean="0">
                <a:latin typeface="Calibri" pitchFamily="34" charset="0"/>
              </a:rPr>
              <a:t>Jos</a:t>
            </a:r>
            <a:r>
              <a:rPr lang="en-US" sz="2400" dirty="0" smtClean="0">
                <a:latin typeface="Calibri" pitchFamily="34" charset="0"/>
              </a:rPr>
              <a:t>é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M. F. Moura, Markus </a:t>
            </a:r>
            <a:r>
              <a:rPr lang="en-US" sz="2400" dirty="0" err="1" smtClean="0">
                <a:latin typeface="Calibri" pitchFamily="34" charset="0"/>
              </a:rPr>
              <a:t>Püschel</a:t>
            </a:r>
            <a:endParaRPr lang="en-US" sz="2400" dirty="0" smtClean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Calibri" pitchFamily="34" charset="0"/>
              </a:rPr>
              <a:t>Electrical </a:t>
            </a:r>
            <a:r>
              <a:rPr lang="en-US" sz="2400" dirty="0">
                <a:latin typeface="Calibri" pitchFamily="34" charset="0"/>
              </a:rPr>
              <a:t>and </a:t>
            </a:r>
            <a:r>
              <a:rPr lang="en-US" sz="2400" dirty="0" smtClean="0">
                <a:latin typeface="Calibri" pitchFamily="34" charset="0"/>
              </a:rPr>
              <a:t>Computer </a:t>
            </a:r>
            <a:r>
              <a:rPr lang="en-US" sz="2400" dirty="0">
                <a:latin typeface="Calibri" pitchFamily="34" charset="0"/>
              </a:rPr>
              <a:t>Engineering</a:t>
            </a:r>
          </a:p>
          <a:p>
            <a:r>
              <a:rPr lang="en-US" sz="2400" dirty="0">
                <a:latin typeface="Calibri" pitchFamily="34" charset="0"/>
              </a:rPr>
              <a:t>Carnegie Mellon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3506" name="Rectangle 2"/>
          <p:cNvSpPr>
            <a:spLocks noChangeArrowheads="1"/>
          </p:cNvSpPr>
          <p:nvPr/>
        </p:nvSpPr>
        <p:spPr bwMode="auto">
          <a:xfrm>
            <a:off x="4849813" y="1887538"/>
            <a:ext cx="4151312" cy="3894137"/>
          </a:xfrm>
          <a:prstGeom prst="rect">
            <a:avLst/>
          </a:prstGeom>
          <a:solidFill>
            <a:srgbClr val="DDDDDD"/>
          </a:solidFill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13507" name="Rectangle 3"/>
          <p:cNvSpPr>
            <a:spLocks noChangeArrowheads="1"/>
          </p:cNvSpPr>
          <p:nvPr/>
        </p:nvSpPr>
        <p:spPr bwMode="auto">
          <a:xfrm>
            <a:off x="128588" y="1887538"/>
            <a:ext cx="4513262" cy="3894137"/>
          </a:xfrm>
          <a:prstGeom prst="rect">
            <a:avLst/>
          </a:prstGeom>
          <a:solidFill>
            <a:srgbClr val="DDDDDD"/>
          </a:solidFill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13508" name="AutoShape 4"/>
          <p:cNvSpPr>
            <a:spLocks noChangeArrowheads="1"/>
          </p:cNvSpPr>
          <p:nvPr/>
        </p:nvSpPr>
        <p:spPr bwMode="auto">
          <a:xfrm flipV="1">
            <a:off x="876300" y="2447925"/>
            <a:ext cx="1341438" cy="13938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9999"/>
              </a:gs>
              <a:gs pos="100000">
                <a:srgbClr val="CC0000"/>
              </a:gs>
            </a:gsLst>
            <a:lin ang="5400000" scaled="1"/>
          </a:gra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13509" name="Rectangle 5"/>
          <p:cNvSpPr>
            <a:spLocks noGrp="1" noChangeArrowheads="1"/>
          </p:cNvSpPr>
          <p:nvPr>
            <p:ph type="title"/>
          </p:nvPr>
        </p:nvSpPr>
        <p:spPr>
          <a:xfrm>
            <a:off x="67462" y="350838"/>
            <a:ext cx="8747125" cy="762000"/>
          </a:xfrm>
        </p:spPr>
        <p:txBody>
          <a:bodyPr/>
          <a:lstStyle/>
          <a:p>
            <a:r>
              <a:rPr lang="en-US" dirty="0" smtClean="0"/>
              <a:t>Vision </a:t>
            </a:r>
            <a:r>
              <a:rPr lang="en-US" dirty="0" smtClean="0"/>
              <a:t>B</a:t>
            </a:r>
            <a:r>
              <a:rPr lang="en-US" dirty="0" smtClean="0"/>
              <a:t>ehind Spiral</a:t>
            </a:r>
            <a:endParaRPr lang="en-US" dirty="0"/>
          </a:p>
        </p:txBody>
      </p:sp>
      <p:sp>
        <p:nvSpPr>
          <p:cNvPr id="1813510" name="AutoShape 6"/>
          <p:cNvSpPr>
            <a:spLocks noChangeArrowheads="1"/>
          </p:cNvSpPr>
          <p:nvPr/>
        </p:nvSpPr>
        <p:spPr bwMode="auto">
          <a:xfrm>
            <a:off x="874713" y="3848100"/>
            <a:ext cx="1341437" cy="13938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9999"/>
              </a:gs>
              <a:gs pos="100000">
                <a:srgbClr val="CC0000"/>
              </a:gs>
            </a:gsLst>
            <a:lin ang="5400000" scaled="1"/>
          </a:gra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13511" name="Text Box 7"/>
          <p:cNvSpPr txBox="1">
            <a:spLocks noChangeArrowheads="1"/>
          </p:cNvSpPr>
          <p:nvPr/>
        </p:nvSpPr>
        <p:spPr bwMode="auto">
          <a:xfrm>
            <a:off x="496888" y="2001838"/>
            <a:ext cx="2238305" cy="40011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Numerical problem</a:t>
            </a:r>
          </a:p>
        </p:txBody>
      </p:sp>
      <p:sp>
        <p:nvSpPr>
          <p:cNvPr id="1813512" name="Text Box 8"/>
          <p:cNvSpPr txBox="1">
            <a:spLocks noChangeArrowheads="1"/>
          </p:cNvSpPr>
          <p:nvPr/>
        </p:nvSpPr>
        <p:spPr bwMode="auto">
          <a:xfrm>
            <a:off x="463550" y="5295900"/>
            <a:ext cx="2339230" cy="40011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Computing platform</a:t>
            </a:r>
          </a:p>
        </p:txBody>
      </p:sp>
      <p:sp>
        <p:nvSpPr>
          <p:cNvPr id="1813513" name="Text Box 9"/>
          <p:cNvSpPr txBox="1">
            <a:spLocks noChangeArrowheads="1"/>
          </p:cNvSpPr>
          <p:nvPr/>
        </p:nvSpPr>
        <p:spPr bwMode="auto">
          <a:xfrm>
            <a:off x="1966913" y="2916238"/>
            <a:ext cx="1824154" cy="33855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4D4D4D"/>
                </a:solidFill>
                <a:latin typeface="Calibri" pitchFamily="34" charset="0"/>
              </a:rPr>
              <a:t>algorithm selection</a:t>
            </a:r>
          </a:p>
        </p:txBody>
      </p:sp>
      <p:sp>
        <p:nvSpPr>
          <p:cNvPr id="1813514" name="Text Box 10"/>
          <p:cNvSpPr txBox="1">
            <a:spLocks noChangeArrowheads="1"/>
          </p:cNvSpPr>
          <p:nvPr/>
        </p:nvSpPr>
        <p:spPr bwMode="auto">
          <a:xfrm>
            <a:off x="1966913" y="4265613"/>
            <a:ext cx="1198020" cy="33855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4D4D4D"/>
                </a:solidFill>
                <a:latin typeface="Calibri" pitchFamily="34" charset="0"/>
              </a:rPr>
              <a:t>compilation</a:t>
            </a:r>
          </a:p>
        </p:txBody>
      </p:sp>
      <p:sp>
        <p:nvSpPr>
          <p:cNvPr id="1813515" name="Oval 11"/>
          <p:cNvSpPr>
            <a:spLocks noChangeArrowheads="1"/>
          </p:cNvSpPr>
          <p:nvPr/>
        </p:nvSpPr>
        <p:spPr bwMode="auto">
          <a:xfrm>
            <a:off x="1455738" y="3771900"/>
            <a:ext cx="171450" cy="155575"/>
          </a:xfrm>
          <a:prstGeom prst="ellipse">
            <a:avLst/>
          </a:prstGeom>
          <a:solidFill>
            <a:schemeClr val="tx1"/>
          </a:solidFill>
          <a:ln w="508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13516" name="Line 12"/>
          <p:cNvSpPr>
            <a:spLocks noChangeShapeType="1"/>
          </p:cNvSpPr>
          <p:nvPr/>
        </p:nvSpPr>
        <p:spPr bwMode="auto">
          <a:xfrm>
            <a:off x="854075" y="3856038"/>
            <a:ext cx="3659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13517" name="AutoShape 13"/>
          <p:cNvSpPr>
            <a:spLocks noChangeArrowheads="1"/>
          </p:cNvSpPr>
          <p:nvPr/>
        </p:nvSpPr>
        <p:spPr bwMode="auto">
          <a:xfrm>
            <a:off x="3487738" y="2057400"/>
            <a:ext cx="990600" cy="1782763"/>
          </a:xfrm>
          <a:prstGeom prst="upArrow">
            <a:avLst>
              <a:gd name="adj1" fmla="val 50000"/>
              <a:gd name="adj2" fmla="val 44992"/>
            </a:avLst>
          </a:prstGeom>
          <a:gradFill rotWithShape="1">
            <a:gsLst>
              <a:gs pos="0">
                <a:srgbClr val="C0C0C0"/>
              </a:gs>
              <a:gs pos="100000">
                <a:schemeClr val="tx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13518" name="Text Box 14"/>
          <p:cNvSpPr txBox="1">
            <a:spLocks noChangeArrowheads="1"/>
          </p:cNvSpPr>
          <p:nvPr/>
        </p:nvSpPr>
        <p:spPr bwMode="auto">
          <a:xfrm rot="-5400000">
            <a:off x="3041650" y="2740025"/>
            <a:ext cx="1581150" cy="6413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human effort</a:t>
            </a:r>
          </a:p>
        </p:txBody>
      </p:sp>
      <p:sp>
        <p:nvSpPr>
          <p:cNvPr id="1813519" name="AutoShape 15"/>
          <p:cNvSpPr>
            <a:spLocks noChangeArrowheads="1"/>
          </p:cNvSpPr>
          <p:nvPr/>
        </p:nvSpPr>
        <p:spPr bwMode="auto">
          <a:xfrm flipV="1">
            <a:off x="3487738" y="3870325"/>
            <a:ext cx="990600" cy="1670050"/>
          </a:xfrm>
          <a:prstGeom prst="upArrow">
            <a:avLst>
              <a:gd name="adj1" fmla="val 50000"/>
              <a:gd name="adj2" fmla="val 42147"/>
            </a:avLst>
          </a:prstGeom>
          <a:gradFill rotWithShape="1">
            <a:gsLst>
              <a:gs pos="0">
                <a:srgbClr val="FF7C80"/>
              </a:gs>
              <a:gs pos="100000">
                <a:srgbClr val="CC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13520" name="Text Box 16"/>
          <p:cNvSpPr txBox="1">
            <a:spLocks noChangeArrowheads="1"/>
          </p:cNvSpPr>
          <p:nvPr/>
        </p:nvSpPr>
        <p:spPr bwMode="auto">
          <a:xfrm rot="5400000" flipV="1">
            <a:off x="3309144" y="4350544"/>
            <a:ext cx="1339850" cy="3667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solidFill>
                  <a:schemeClr val="bg1"/>
                </a:solidFill>
                <a:latin typeface="Arial" charset="0"/>
              </a:rPr>
              <a:t>automated</a:t>
            </a:r>
          </a:p>
        </p:txBody>
      </p:sp>
      <p:sp>
        <p:nvSpPr>
          <p:cNvPr id="1813521" name="Rectangle 17"/>
          <p:cNvSpPr>
            <a:spLocks noChangeArrowheads="1"/>
          </p:cNvSpPr>
          <p:nvPr/>
        </p:nvSpPr>
        <p:spPr bwMode="auto">
          <a:xfrm>
            <a:off x="1966913" y="3306763"/>
            <a:ext cx="1551002" cy="33855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4D4D4D"/>
                </a:solidFill>
                <a:latin typeface="Calibri" pitchFamily="34" charset="0"/>
              </a:rPr>
              <a:t>implementation</a:t>
            </a:r>
          </a:p>
        </p:txBody>
      </p:sp>
      <p:sp>
        <p:nvSpPr>
          <p:cNvPr id="1813522" name="Line 18"/>
          <p:cNvSpPr>
            <a:spLocks noChangeShapeType="1"/>
          </p:cNvSpPr>
          <p:nvPr/>
        </p:nvSpPr>
        <p:spPr bwMode="auto">
          <a:xfrm>
            <a:off x="615950" y="3413125"/>
            <a:ext cx="781050" cy="3825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13523" name="Text Box 19"/>
          <p:cNvSpPr txBox="1">
            <a:spLocks noChangeArrowheads="1"/>
          </p:cNvSpPr>
          <p:nvPr/>
        </p:nvSpPr>
        <p:spPr bwMode="auto">
          <a:xfrm>
            <a:off x="96838" y="3055938"/>
            <a:ext cx="1067343" cy="33855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C program</a:t>
            </a:r>
          </a:p>
        </p:txBody>
      </p:sp>
      <p:sp>
        <p:nvSpPr>
          <p:cNvPr id="1813524" name="Rectangle 20"/>
          <p:cNvSpPr>
            <a:spLocks noChangeArrowheads="1"/>
          </p:cNvSpPr>
          <p:nvPr/>
        </p:nvSpPr>
        <p:spPr bwMode="auto">
          <a:xfrm>
            <a:off x="5283200" y="2447925"/>
            <a:ext cx="1319213" cy="1389063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FF9999"/>
              </a:gs>
            </a:gsLst>
            <a:lin ang="5400000" scaled="1"/>
          </a:gradFill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13525" name="Rectangle 21"/>
          <p:cNvSpPr>
            <a:spLocks noChangeArrowheads="1"/>
          </p:cNvSpPr>
          <p:nvPr/>
        </p:nvSpPr>
        <p:spPr bwMode="auto">
          <a:xfrm flipV="1">
            <a:off x="5286375" y="3824288"/>
            <a:ext cx="1319213" cy="1389062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FF9999"/>
              </a:gs>
            </a:gsLst>
            <a:lin ang="5400000" scaled="1"/>
          </a:gradFill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13526" name="Freeform 22"/>
          <p:cNvSpPr>
            <a:spLocks/>
          </p:cNvSpPr>
          <p:nvPr/>
        </p:nvSpPr>
        <p:spPr bwMode="auto">
          <a:xfrm>
            <a:off x="5268913" y="2438400"/>
            <a:ext cx="387350" cy="2792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5" y="890"/>
              </a:cxn>
              <a:cxn ang="0">
                <a:pos x="10" y="1759"/>
              </a:cxn>
            </a:cxnLst>
            <a:rect l="0" t="0" r="r" b="b"/>
            <a:pathLst>
              <a:path w="367" h="1759">
                <a:moveTo>
                  <a:pt x="0" y="0"/>
                </a:moveTo>
                <a:cubicBezTo>
                  <a:pt x="181" y="298"/>
                  <a:pt x="363" y="597"/>
                  <a:pt x="365" y="890"/>
                </a:cubicBezTo>
                <a:cubicBezTo>
                  <a:pt x="367" y="1183"/>
                  <a:pt x="188" y="1471"/>
                  <a:pt x="10" y="1759"/>
                </a:cubicBezTo>
              </a:path>
            </a:pathLst>
          </a:custGeom>
          <a:solidFill>
            <a:srgbClr val="DDDDDD"/>
          </a:solidFill>
          <a:ln w="508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13527" name="Freeform 23"/>
          <p:cNvSpPr>
            <a:spLocks/>
          </p:cNvSpPr>
          <p:nvPr/>
        </p:nvSpPr>
        <p:spPr bwMode="auto">
          <a:xfrm flipH="1">
            <a:off x="6235700" y="2416175"/>
            <a:ext cx="387350" cy="283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5" y="890"/>
              </a:cxn>
              <a:cxn ang="0">
                <a:pos x="10" y="1759"/>
              </a:cxn>
            </a:cxnLst>
            <a:rect l="0" t="0" r="r" b="b"/>
            <a:pathLst>
              <a:path w="367" h="1759">
                <a:moveTo>
                  <a:pt x="0" y="0"/>
                </a:moveTo>
                <a:cubicBezTo>
                  <a:pt x="181" y="298"/>
                  <a:pt x="363" y="597"/>
                  <a:pt x="365" y="890"/>
                </a:cubicBezTo>
                <a:cubicBezTo>
                  <a:pt x="367" y="1183"/>
                  <a:pt x="188" y="1471"/>
                  <a:pt x="10" y="1759"/>
                </a:cubicBezTo>
              </a:path>
            </a:pathLst>
          </a:custGeom>
          <a:solidFill>
            <a:srgbClr val="DDDDDD"/>
          </a:solidFill>
          <a:ln w="508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13528" name="AutoShape 24"/>
          <p:cNvSpPr>
            <a:spLocks noChangeArrowheads="1"/>
          </p:cNvSpPr>
          <p:nvPr/>
        </p:nvSpPr>
        <p:spPr bwMode="auto">
          <a:xfrm>
            <a:off x="7926388" y="2343150"/>
            <a:ext cx="971550" cy="3052763"/>
          </a:xfrm>
          <a:prstGeom prst="upDownArrow">
            <a:avLst>
              <a:gd name="adj1" fmla="val 50000"/>
              <a:gd name="adj2" fmla="val 62843"/>
            </a:avLst>
          </a:prstGeom>
          <a:gradFill rotWithShape="1">
            <a:gsLst>
              <a:gs pos="0">
                <a:srgbClr val="FF9999"/>
              </a:gs>
              <a:gs pos="50000">
                <a:srgbClr val="CC0000"/>
              </a:gs>
              <a:gs pos="100000">
                <a:srgbClr val="FF9999"/>
              </a:gs>
            </a:gsLst>
            <a:lin ang="540000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13529" name="Text Box 25"/>
          <p:cNvSpPr txBox="1">
            <a:spLocks noChangeArrowheads="1"/>
          </p:cNvSpPr>
          <p:nvPr/>
        </p:nvSpPr>
        <p:spPr bwMode="auto">
          <a:xfrm rot="5400000" flipV="1">
            <a:off x="7731919" y="3644107"/>
            <a:ext cx="1339850" cy="3667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solidFill>
                  <a:schemeClr val="bg1"/>
                </a:solidFill>
                <a:latin typeface="Arial" charset="0"/>
              </a:rPr>
              <a:t>automated</a:t>
            </a:r>
          </a:p>
        </p:txBody>
      </p:sp>
      <p:sp>
        <p:nvSpPr>
          <p:cNvPr id="1813530" name="Text Box 26"/>
          <p:cNvSpPr txBox="1">
            <a:spLocks noChangeArrowheads="1"/>
          </p:cNvSpPr>
          <p:nvPr/>
        </p:nvSpPr>
        <p:spPr bwMode="auto">
          <a:xfrm>
            <a:off x="6364288" y="3249613"/>
            <a:ext cx="1824154" cy="33855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4D4D4D"/>
                </a:solidFill>
                <a:latin typeface="Calibri" pitchFamily="34" charset="0"/>
              </a:rPr>
              <a:t>algorithm selection</a:t>
            </a:r>
          </a:p>
        </p:txBody>
      </p:sp>
      <p:sp>
        <p:nvSpPr>
          <p:cNvPr id="1813531" name="Text Box 27"/>
          <p:cNvSpPr txBox="1">
            <a:spLocks noChangeArrowheads="1"/>
          </p:cNvSpPr>
          <p:nvPr/>
        </p:nvSpPr>
        <p:spPr bwMode="auto">
          <a:xfrm>
            <a:off x="6364288" y="4095750"/>
            <a:ext cx="1198020" cy="33855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4D4D4D"/>
                </a:solidFill>
                <a:latin typeface="Calibri" pitchFamily="34" charset="0"/>
              </a:rPr>
              <a:t>compilation</a:t>
            </a:r>
          </a:p>
        </p:txBody>
      </p:sp>
      <p:sp>
        <p:nvSpPr>
          <p:cNvPr id="1813532" name="Rectangle 28"/>
          <p:cNvSpPr>
            <a:spLocks noChangeArrowheads="1"/>
          </p:cNvSpPr>
          <p:nvPr/>
        </p:nvSpPr>
        <p:spPr bwMode="auto">
          <a:xfrm>
            <a:off x="6364288" y="3671888"/>
            <a:ext cx="1551002" cy="33855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4D4D4D"/>
                </a:solidFill>
                <a:latin typeface="Calibri" pitchFamily="34" charset="0"/>
              </a:rPr>
              <a:t>implementation</a:t>
            </a:r>
          </a:p>
        </p:txBody>
      </p:sp>
      <p:sp>
        <p:nvSpPr>
          <p:cNvPr id="1813533" name="Text Box 29"/>
          <p:cNvSpPr txBox="1">
            <a:spLocks noChangeArrowheads="1"/>
          </p:cNvSpPr>
          <p:nvPr/>
        </p:nvSpPr>
        <p:spPr bwMode="auto">
          <a:xfrm>
            <a:off x="4875213" y="2001838"/>
            <a:ext cx="2238305" cy="40011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Numerical problem</a:t>
            </a:r>
          </a:p>
        </p:txBody>
      </p:sp>
      <p:sp>
        <p:nvSpPr>
          <p:cNvPr id="1813534" name="Text Box 30"/>
          <p:cNvSpPr txBox="1">
            <a:spLocks noChangeArrowheads="1"/>
          </p:cNvSpPr>
          <p:nvPr/>
        </p:nvSpPr>
        <p:spPr bwMode="auto">
          <a:xfrm>
            <a:off x="4841875" y="5295900"/>
            <a:ext cx="2339230" cy="40011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Computing platform</a:t>
            </a:r>
          </a:p>
        </p:txBody>
      </p:sp>
      <p:sp>
        <p:nvSpPr>
          <p:cNvPr id="1813535" name="Text Box 31"/>
          <p:cNvSpPr txBox="1">
            <a:spLocks noChangeArrowheads="1"/>
          </p:cNvSpPr>
          <p:nvPr/>
        </p:nvSpPr>
        <p:spPr bwMode="auto">
          <a:xfrm>
            <a:off x="20638" y="1247775"/>
            <a:ext cx="1460080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rgbClr val="5F5F5F"/>
                </a:solidFill>
                <a:latin typeface="Calibri" pitchFamily="34" charset="0"/>
              </a:rPr>
              <a:t>Current</a:t>
            </a:r>
          </a:p>
        </p:txBody>
      </p:sp>
      <p:sp>
        <p:nvSpPr>
          <p:cNvPr id="1813536" name="Text Box 32"/>
          <p:cNvSpPr txBox="1">
            <a:spLocks noChangeArrowheads="1"/>
          </p:cNvSpPr>
          <p:nvPr/>
        </p:nvSpPr>
        <p:spPr bwMode="auto">
          <a:xfrm>
            <a:off x="4748213" y="1252538"/>
            <a:ext cx="1291507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rgbClr val="5F5F5F"/>
                </a:solidFill>
                <a:latin typeface="Calibri" pitchFamily="34" charset="0"/>
              </a:rPr>
              <a:t>Future</a:t>
            </a:r>
          </a:p>
        </p:txBody>
      </p:sp>
      <p:sp>
        <p:nvSpPr>
          <p:cNvPr id="1813537" name="Text Box 33"/>
          <p:cNvSpPr txBox="1">
            <a:spLocks noChangeArrowheads="1"/>
          </p:cNvSpPr>
          <p:nvPr/>
        </p:nvSpPr>
        <p:spPr bwMode="auto">
          <a:xfrm>
            <a:off x="55966" y="5937250"/>
            <a:ext cx="3877023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C code a singularity: Compiler has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no access to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high level information</a:t>
            </a:r>
            <a:endParaRPr lang="en-US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813538" name="Text Box 34"/>
          <p:cNvSpPr txBox="1">
            <a:spLocks noChangeArrowheads="1"/>
          </p:cNvSpPr>
          <p:nvPr/>
        </p:nvSpPr>
        <p:spPr bwMode="auto">
          <a:xfrm>
            <a:off x="4757950" y="5938838"/>
            <a:ext cx="4478085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Challenge: conquer the high abstraction 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level  for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complete automation</a:t>
            </a:r>
            <a:endParaRPr lang="en-US" i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3506" grpId="0" animBg="1"/>
      <p:bldP spid="1813524" grpId="0" animBg="1"/>
      <p:bldP spid="1813525" grpId="0" animBg="1"/>
      <p:bldP spid="1813526" grpId="0" animBg="1"/>
      <p:bldP spid="1813527" grpId="0" animBg="1"/>
      <p:bldP spid="1813528" grpId="0" animBg="1"/>
      <p:bldP spid="1813529" grpId="0"/>
      <p:bldP spid="1813530" grpId="0"/>
      <p:bldP spid="1813531" grpId="0"/>
      <p:bldP spid="1813532" grpId="0"/>
      <p:bldP spid="1813533" grpId="0"/>
      <p:bldP spid="1813534" grpId="0"/>
      <p:bldP spid="1813536" grpId="0"/>
      <p:bldP spid="18135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val 74"/>
          <p:cNvSpPr>
            <a:spLocks noChangeArrowheads="1"/>
          </p:cNvSpPr>
          <p:nvPr/>
        </p:nvSpPr>
        <p:spPr bwMode="auto">
          <a:xfrm>
            <a:off x="7129463" y="3234539"/>
            <a:ext cx="1752600" cy="1752600"/>
          </a:xfrm>
          <a:prstGeom prst="ellipse">
            <a:avLst/>
          </a:prstGeom>
          <a:solidFill>
            <a:srgbClr val="3333CC">
              <a:lumMod val="75000"/>
              <a:alpha val="66000"/>
            </a:srgbClr>
          </a:solidFill>
          <a:ln w="25400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rgbClr val="3333CC"/>
              </a:solidFill>
            </a:endParaRPr>
          </a:p>
        </p:txBody>
      </p:sp>
      <p:sp>
        <p:nvSpPr>
          <p:cNvPr id="77" name="Oval 76"/>
          <p:cNvSpPr>
            <a:spLocks noChangeArrowheads="1"/>
          </p:cNvSpPr>
          <p:nvPr/>
        </p:nvSpPr>
        <p:spPr bwMode="auto">
          <a:xfrm>
            <a:off x="461317" y="3234539"/>
            <a:ext cx="1752600" cy="1752600"/>
          </a:xfrm>
          <a:prstGeom prst="ellipse">
            <a:avLst/>
          </a:prstGeom>
          <a:solidFill>
            <a:srgbClr val="C00000">
              <a:alpha val="58000"/>
            </a:srgbClr>
          </a:solidFill>
          <a:ln w="25400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ysClr val="windowText" lastClr="000000"/>
              </a:solidFill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Idea: Program Generation</a:t>
            </a:r>
            <a:endParaRPr lang="en-US" dirty="0"/>
          </a:p>
        </p:txBody>
      </p:sp>
      <p:sp>
        <p:nvSpPr>
          <p:cNvPr id="39" name="Oval 2"/>
          <p:cNvSpPr>
            <a:spLocks noChangeArrowheads="1"/>
          </p:cNvSpPr>
          <p:nvPr/>
        </p:nvSpPr>
        <p:spPr bwMode="auto">
          <a:xfrm>
            <a:off x="4033045" y="3300004"/>
            <a:ext cx="1371600" cy="838200"/>
          </a:xfrm>
          <a:prstGeom prst="ellipse">
            <a:avLst/>
          </a:prstGeom>
          <a:solidFill>
            <a:srgbClr val="EAEAEA">
              <a:alpha val="50195"/>
            </a:srgbClr>
          </a:solidFill>
          <a:ln w="63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2585245" y="2690404"/>
            <a:ext cx="396875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i="1" kern="0">
                <a:solidFill>
                  <a:sysClr val="windowText" lastClr="000000"/>
                </a:solidFill>
                <a:latin typeface="Calibri" pitchFamily="34" charset="0"/>
              </a:rPr>
              <a:t>ν</a:t>
            </a:r>
            <a:r>
              <a:rPr lang="en-US" sz="2000" i="1" kern="0">
                <a:solidFill>
                  <a:sysClr val="windowText" lastClr="000000"/>
                </a:solidFill>
                <a:latin typeface="Calibri" pitchFamily="34" charset="0"/>
              </a:rPr>
              <a:t>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i="1" kern="0">
                <a:solidFill>
                  <a:sysClr val="windowText" lastClr="000000"/>
                </a:solidFill>
                <a:latin typeface="Calibri" pitchFamily="34" charset="0"/>
              </a:rPr>
              <a:t>μ</a:t>
            </a:r>
          </a:p>
        </p:txBody>
      </p:sp>
      <p:grpSp>
        <p:nvGrpSpPr>
          <p:cNvPr id="45" name="Group 9"/>
          <p:cNvGrpSpPr>
            <a:grpSpLocks/>
          </p:cNvGrpSpPr>
          <p:nvPr/>
        </p:nvGrpSpPr>
        <p:grpSpPr bwMode="auto">
          <a:xfrm>
            <a:off x="2632870" y="2766604"/>
            <a:ext cx="228600" cy="2514600"/>
            <a:chOff x="1566" y="1065"/>
            <a:chExt cx="144" cy="1584"/>
          </a:xfrm>
        </p:grpSpPr>
        <p:sp>
          <p:nvSpPr>
            <p:cNvPr id="46" name="Rectangle 10"/>
            <p:cNvSpPr>
              <a:spLocks noChangeArrowheads="1"/>
            </p:cNvSpPr>
            <p:nvPr/>
          </p:nvSpPr>
          <p:spPr bwMode="auto">
            <a:xfrm>
              <a:off x="1566" y="1065"/>
              <a:ext cx="144" cy="158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47" name="Line 11"/>
            <p:cNvSpPr>
              <a:spLocks noChangeShapeType="1"/>
            </p:cNvSpPr>
            <p:nvPr/>
          </p:nvSpPr>
          <p:spPr bwMode="auto">
            <a:xfrm>
              <a:off x="1638" y="1692"/>
              <a:ext cx="0" cy="816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290955" y="5484180"/>
            <a:ext cx="2558714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kern="0" dirty="0" smtClean="0">
                <a:latin typeface="Calibri" pitchFamily="34" charset="0"/>
              </a:rPr>
              <a:t>Architectural </a:t>
            </a:r>
            <a:r>
              <a:rPr lang="en-US" sz="1800" b="0" kern="0" dirty="0">
                <a:latin typeface="Calibri" pitchFamily="34" charset="0"/>
              </a:rPr>
              <a:t>parameter: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kern="0" dirty="0" smtClean="0">
                <a:latin typeface="Calibri" pitchFamily="34" charset="0"/>
              </a:rPr>
              <a:t>Vector length,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kern="0" dirty="0" smtClean="0">
                <a:latin typeface="Calibri" pitchFamily="34" charset="0"/>
              </a:rPr>
              <a:t>#processors, …</a:t>
            </a:r>
            <a:endParaRPr lang="en-US" sz="1800" b="0" kern="0" dirty="0">
              <a:latin typeface="Calibri" pitchFamily="34" charset="0"/>
            </a:endParaRPr>
          </a:p>
        </p:txBody>
      </p:sp>
      <p:pic>
        <p:nvPicPr>
          <p:cNvPr id="49" name="Picture 13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568283" y="2766604"/>
            <a:ext cx="207962" cy="2590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50" name="Freeform 15"/>
          <p:cNvSpPr>
            <a:spLocks/>
          </p:cNvSpPr>
          <p:nvPr/>
        </p:nvSpPr>
        <p:spPr bwMode="auto">
          <a:xfrm flipH="1">
            <a:off x="6852445" y="3300004"/>
            <a:ext cx="914400" cy="342900"/>
          </a:xfrm>
          <a:custGeom>
            <a:avLst/>
            <a:gdLst>
              <a:gd name="T0" fmla="*/ 0 w 576"/>
              <a:gd name="T1" fmla="*/ 216 h 216"/>
              <a:gd name="T2" fmla="*/ 288 w 576"/>
              <a:gd name="T3" fmla="*/ 24 h 216"/>
              <a:gd name="T4" fmla="*/ 576 w 576"/>
              <a:gd name="T5" fmla="*/ 72 h 216"/>
              <a:gd name="T6" fmla="*/ 0 60000 65536"/>
              <a:gd name="T7" fmla="*/ 0 60000 65536"/>
              <a:gd name="T8" fmla="*/ 0 60000 65536"/>
              <a:gd name="T9" fmla="*/ 0 w 576"/>
              <a:gd name="T10" fmla="*/ 0 h 216"/>
              <a:gd name="T11" fmla="*/ 576 w 576"/>
              <a:gd name="T12" fmla="*/ 216 h 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16">
                <a:moveTo>
                  <a:pt x="0" y="216"/>
                </a:moveTo>
                <a:cubicBezTo>
                  <a:pt x="96" y="132"/>
                  <a:pt x="192" y="48"/>
                  <a:pt x="288" y="24"/>
                </a:cubicBezTo>
                <a:cubicBezTo>
                  <a:pt x="384" y="0"/>
                  <a:pt x="480" y="36"/>
                  <a:pt x="576" y="72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 type="none"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>
            <a:off x="2956720" y="2785654"/>
            <a:ext cx="161925" cy="228600"/>
          </a:xfrm>
          <a:prstGeom prst="rightBrace">
            <a:avLst>
              <a:gd name="adj1" fmla="val 11765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52" name="AutoShape 17"/>
          <p:cNvSpPr>
            <a:spLocks/>
          </p:cNvSpPr>
          <p:nvPr/>
        </p:nvSpPr>
        <p:spPr bwMode="auto">
          <a:xfrm>
            <a:off x="2966245" y="3147604"/>
            <a:ext cx="161925" cy="457200"/>
          </a:xfrm>
          <a:prstGeom prst="rightBrace">
            <a:avLst>
              <a:gd name="adj1" fmla="val 23529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53" name="Oval 18"/>
          <p:cNvSpPr>
            <a:spLocks noChangeArrowheads="1"/>
          </p:cNvSpPr>
          <p:nvPr/>
        </p:nvSpPr>
        <p:spPr bwMode="auto">
          <a:xfrm>
            <a:off x="4033045" y="2614204"/>
            <a:ext cx="1371600" cy="838200"/>
          </a:xfrm>
          <a:prstGeom prst="ellipse">
            <a:avLst/>
          </a:prstGeom>
          <a:solidFill>
            <a:srgbClr val="EAEAEA">
              <a:alpha val="50195"/>
            </a:srgbClr>
          </a:solidFill>
          <a:ln w="63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54" name="Freeform 19"/>
          <p:cNvSpPr>
            <a:spLocks/>
          </p:cNvSpPr>
          <p:nvPr/>
        </p:nvSpPr>
        <p:spPr bwMode="auto">
          <a:xfrm flipH="1">
            <a:off x="5252245" y="2919004"/>
            <a:ext cx="1295400" cy="266700"/>
          </a:xfrm>
          <a:custGeom>
            <a:avLst/>
            <a:gdLst>
              <a:gd name="T0" fmla="*/ 0 w 576"/>
              <a:gd name="T1" fmla="*/ 216 h 216"/>
              <a:gd name="T2" fmla="*/ 288 w 576"/>
              <a:gd name="T3" fmla="*/ 24 h 216"/>
              <a:gd name="T4" fmla="*/ 576 w 576"/>
              <a:gd name="T5" fmla="*/ 72 h 216"/>
              <a:gd name="T6" fmla="*/ 0 60000 65536"/>
              <a:gd name="T7" fmla="*/ 0 60000 65536"/>
              <a:gd name="T8" fmla="*/ 0 60000 65536"/>
              <a:gd name="T9" fmla="*/ 0 w 576"/>
              <a:gd name="T10" fmla="*/ 0 h 216"/>
              <a:gd name="T11" fmla="*/ 576 w 576"/>
              <a:gd name="T12" fmla="*/ 216 h 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16">
                <a:moveTo>
                  <a:pt x="0" y="216"/>
                </a:moveTo>
                <a:cubicBezTo>
                  <a:pt x="96" y="132"/>
                  <a:pt x="192" y="48"/>
                  <a:pt x="288" y="24"/>
                </a:cubicBezTo>
                <a:cubicBezTo>
                  <a:pt x="384" y="0"/>
                  <a:pt x="480" y="36"/>
                  <a:pt x="576" y="72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 type="none"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55" name="Oval 20"/>
          <p:cNvSpPr>
            <a:spLocks noChangeArrowheads="1"/>
          </p:cNvSpPr>
          <p:nvPr/>
        </p:nvSpPr>
        <p:spPr bwMode="auto">
          <a:xfrm flipH="1">
            <a:off x="5166520" y="2976154"/>
            <a:ext cx="76200" cy="76200"/>
          </a:xfrm>
          <a:prstGeom prst="ellipse">
            <a:avLst/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56" name="Freeform 21"/>
          <p:cNvSpPr>
            <a:spLocks/>
          </p:cNvSpPr>
          <p:nvPr/>
        </p:nvSpPr>
        <p:spPr bwMode="auto">
          <a:xfrm flipH="1">
            <a:off x="5252245" y="3566704"/>
            <a:ext cx="1295400" cy="266700"/>
          </a:xfrm>
          <a:custGeom>
            <a:avLst/>
            <a:gdLst>
              <a:gd name="T0" fmla="*/ 0 w 576"/>
              <a:gd name="T1" fmla="*/ 216 h 216"/>
              <a:gd name="T2" fmla="*/ 288 w 576"/>
              <a:gd name="T3" fmla="*/ 24 h 216"/>
              <a:gd name="T4" fmla="*/ 576 w 576"/>
              <a:gd name="T5" fmla="*/ 72 h 216"/>
              <a:gd name="T6" fmla="*/ 0 60000 65536"/>
              <a:gd name="T7" fmla="*/ 0 60000 65536"/>
              <a:gd name="T8" fmla="*/ 0 60000 65536"/>
              <a:gd name="T9" fmla="*/ 0 w 576"/>
              <a:gd name="T10" fmla="*/ 0 h 216"/>
              <a:gd name="T11" fmla="*/ 576 w 576"/>
              <a:gd name="T12" fmla="*/ 216 h 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16">
                <a:moveTo>
                  <a:pt x="0" y="216"/>
                </a:moveTo>
                <a:cubicBezTo>
                  <a:pt x="96" y="132"/>
                  <a:pt x="192" y="48"/>
                  <a:pt x="288" y="24"/>
                </a:cubicBezTo>
                <a:cubicBezTo>
                  <a:pt x="384" y="0"/>
                  <a:pt x="480" y="36"/>
                  <a:pt x="576" y="72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 type="none"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57" name="Oval 22"/>
          <p:cNvSpPr>
            <a:spLocks noChangeArrowheads="1"/>
          </p:cNvSpPr>
          <p:nvPr/>
        </p:nvSpPr>
        <p:spPr bwMode="auto">
          <a:xfrm flipH="1">
            <a:off x="5166520" y="3623854"/>
            <a:ext cx="76200" cy="76200"/>
          </a:xfrm>
          <a:prstGeom prst="ellipse">
            <a:avLst/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5509420" y="3114267"/>
            <a:ext cx="96532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rewriting</a:t>
            </a:r>
          </a:p>
        </p:txBody>
      </p:sp>
      <p:sp>
        <p:nvSpPr>
          <p:cNvPr id="59" name="Line 24"/>
          <p:cNvSpPr>
            <a:spLocks noChangeShapeType="1"/>
          </p:cNvSpPr>
          <p:nvPr/>
        </p:nvSpPr>
        <p:spPr bwMode="auto">
          <a:xfrm>
            <a:off x="3185320" y="2904717"/>
            <a:ext cx="790575" cy="1000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med" len="med"/>
            <a:tailEnd type="triangle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3194845" y="3376204"/>
            <a:ext cx="76200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med" len="med"/>
            <a:tailEnd type="triangle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61" name="Text Box 26"/>
          <p:cNvSpPr txBox="1">
            <a:spLocks noChangeArrowheads="1"/>
          </p:cNvSpPr>
          <p:nvPr/>
        </p:nvSpPr>
        <p:spPr bwMode="auto">
          <a:xfrm>
            <a:off x="3182145" y="3019017"/>
            <a:ext cx="80823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defines</a:t>
            </a:r>
          </a:p>
        </p:txBody>
      </p:sp>
      <p:pic>
        <p:nvPicPr>
          <p:cNvPr id="62" name="Picture 2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80683" y="2838041"/>
            <a:ext cx="53657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63" name="Picture 2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39445" y="3639729"/>
            <a:ext cx="590550" cy="388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64" name="Text Box 31"/>
          <p:cNvSpPr txBox="1">
            <a:spLocks noChangeArrowheads="1"/>
          </p:cNvSpPr>
          <p:nvPr/>
        </p:nvSpPr>
        <p:spPr bwMode="auto">
          <a:xfrm>
            <a:off x="7000067" y="5484180"/>
            <a:ext cx="1779654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kern="0" dirty="0" smtClean="0">
                <a:latin typeface="Calibri" pitchFamily="34" charset="0"/>
              </a:rPr>
              <a:t>Kernel: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kern="0" dirty="0" smtClean="0">
                <a:latin typeface="Calibri" pitchFamily="34" charset="0"/>
              </a:rPr>
              <a:t>problem size,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kern="0" dirty="0" smtClean="0">
                <a:latin typeface="Calibri" pitchFamily="34" charset="0"/>
              </a:rPr>
              <a:t>algorithm choice</a:t>
            </a:r>
            <a:endParaRPr lang="en-US" sz="1800" b="0" kern="0" dirty="0">
              <a:latin typeface="Calibri" pitchFamily="34" charset="0"/>
            </a:endParaRPr>
          </a:p>
        </p:txBody>
      </p:sp>
      <p:sp>
        <p:nvSpPr>
          <p:cNvPr id="66" name="Text Box 33"/>
          <p:cNvSpPr txBox="1">
            <a:spLocks noChangeArrowheads="1"/>
          </p:cNvSpPr>
          <p:nvPr/>
        </p:nvSpPr>
        <p:spPr bwMode="auto">
          <a:xfrm>
            <a:off x="985045" y="3476217"/>
            <a:ext cx="5709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 smtClean="0">
                <a:solidFill>
                  <a:schemeClr val="bg1">
                    <a:lumMod val="85000"/>
                  </a:schemeClr>
                </a:solidFill>
                <a:latin typeface="Calibri" pitchFamily="34" charset="0"/>
              </a:rPr>
              <a:t>pick</a:t>
            </a:r>
            <a:endParaRPr lang="en-US" sz="1800" kern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67" name="Text Box 34"/>
          <p:cNvSpPr txBox="1">
            <a:spLocks noChangeArrowheads="1"/>
          </p:cNvSpPr>
          <p:nvPr/>
        </p:nvSpPr>
        <p:spPr bwMode="auto">
          <a:xfrm>
            <a:off x="7694521" y="3278318"/>
            <a:ext cx="82586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chemeClr val="bg1">
                    <a:lumMod val="85000"/>
                  </a:schemeClr>
                </a:solidFill>
                <a:latin typeface="Calibri" pitchFamily="34" charset="0"/>
              </a:rPr>
              <a:t>search</a:t>
            </a:r>
          </a:p>
        </p:txBody>
      </p:sp>
      <p:sp>
        <p:nvSpPr>
          <p:cNvPr id="68" name="Freeform 35"/>
          <p:cNvSpPr>
            <a:spLocks/>
          </p:cNvSpPr>
          <p:nvPr/>
        </p:nvSpPr>
        <p:spPr bwMode="auto">
          <a:xfrm>
            <a:off x="7462045" y="3531779"/>
            <a:ext cx="927100" cy="381000"/>
          </a:xfrm>
          <a:custGeom>
            <a:avLst/>
            <a:gdLst>
              <a:gd name="T0" fmla="*/ 584 w 584"/>
              <a:gd name="T1" fmla="*/ 240 h 240"/>
              <a:gd name="T2" fmla="*/ 488 w 584"/>
              <a:gd name="T3" fmla="*/ 192 h 240"/>
              <a:gd name="T4" fmla="*/ 392 w 584"/>
              <a:gd name="T5" fmla="*/ 144 h 240"/>
              <a:gd name="T6" fmla="*/ 296 w 584"/>
              <a:gd name="T7" fmla="*/ 48 h 240"/>
              <a:gd name="T8" fmla="*/ 152 w 584"/>
              <a:gd name="T9" fmla="*/ 96 h 240"/>
              <a:gd name="T10" fmla="*/ 56 w 584"/>
              <a:gd name="T11" fmla="*/ 144 h 240"/>
              <a:gd name="T12" fmla="*/ 8 w 584"/>
              <a:gd name="T13" fmla="*/ 96 h 240"/>
              <a:gd name="T14" fmla="*/ 104 w 584"/>
              <a:gd name="T15" fmla="*/ 0 h 24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84"/>
              <a:gd name="T25" fmla="*/ 0 h 240"/>
              <a:gd name="T26" fmla="*/ 584 w 584"/>
              <a:gd name="T27" fmla="*/ 240 h 24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84" h="240">
                <a:moveTo>
                  <a:pt x="584" y="240"/>
                </a:moveTo>
                <a:cubicBezTo>
                  <a:pt x="552" y="224"/>
                  <a:pt x="520" y="208"/>
                  <a:pt x="488" y="192"/>
                </a:cubicBezTo>
                <a:cubicBezTo>
                  <a:pt x="456" y="176"/>
                  <a:pt x="424" y="168"/>
                  <a:pt x="392" y="144"/>
                </a:cubicBezTo>
                <a:cubicBezTo>
                  <a:pt x="360" y="120"/>
                  <a:pt x="336" y="56"/>
                  <a:pt x="296" y="48"/>
                </a:cubicBezTo>
                <a:cubicBezTo>
                  <a:pt x="256" y="40"/>
                  <a:pt x="192" y="80"/>
                  <a:pt x="152" y="96"/>
                </a:cubicBezTo>
                <a:cubicBezTo>
                  <a:pt x="112" y="112"/>
                  <a:pt x="80" y="144"/>
                  <a:pt x="56" y="144"/>
                </a:cubicBezTo>
                <a:cubicBezTo>
                  <a:pt x="32" y="144"/>
                  <a:pt x="0" y="120"/>
                  <a:pt x="8" y="96"/>
                </a:cubicBezTo>
                <a:cubicBezTo>
                  <a:pt x="16" y="72"/>
                  <a:pt x="80" y="16"/>
                  <a:pt x="104" y="0"/>
                </a:cubicBezTo>
              </a:path>
            </a:pathLst>
          </a:custGeom>
          <a:noFill/>
          <a:ln w="2540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69" name="Oval 36"/>
          <p:cNvSpPr>
            <a:spLocks noChangeArrowheads="1"/>
          </p:cNvSpPr>
          <p:nvPr/>
        </p:nvSpPr>
        <p:spPr bwMode="auto">
          <a:xfrm>
            <a:off x="1670845" y="3604804"/>
            <a:ext cx="76200" cy="76200"/>
          </a:xfrm>
          <a:prstGeom prst="ellipse">
            <a:avLst/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70" name="Freeform 37"/>
          <p:cNvSpPr>
            <a:spLocks/>
          </p:cNvSpPr>
          <p:nvPr/>
        </p:nvSpPr>
        <p:spPr bwMode="auto">
          <a:xfrm>
            <a:off x="1704183" y="3295242"/>
            <a:ext cx="914400" cy="342900"/>
          </a:xfrm>
          <a:custGeom>
            <a:avLst/>
            <a:gdLst>
              <a:gd name="T0" fmla="*/ 0 w 576"/>
              <a:gd name="T1" fmla="*/ 216 h 216"/>
              <a:gd name="T2" fmla="*/ 288 w 576"/>
              <a:gd name="T3" fmla="*/ 24 h 216"/>
              <a:gd name="T4" fmla="*/ 576 w 576"/>
              <a:gd name="T5" fmla="*/ 72 h 216"/>
              <a:gd name="T6" fmla="*/ 0 60000 65536"/>
              <a:gd name="T7" fmla="*/ 0 60000 65536"/>
              <a:gd name="T8" fmla="*/ 0 60000 65536"/>
              <a:gd name="T9" fmla="*/ 0 w 576"/>
              <a:gd name="T10" fmla="*/ 0 h 216"/>
              <a:gd name="T11" fmla="*/ 576 w 576"/>
              <a:gd name="T12" fmla="*/ 216 h 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16">
                <a:moveTo>
                  <a:pt x="0" y="216"/>
                </a:moveTo>
                <a:cubicBezTo>
                  <a:pt x="96" y="132"/>
                  <a:pt x="192" y="48"/>
                  <a:pt x="288" y="24"/>
                </a:cubicBezTo>
                <a:cubicBezTo>
                  <a:pt x="384" y="0"/>
                  <a:pt x="480" y="36"/>
                  <a:pt x="576" y="72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 type="none" w="med" len="med"/>
            <a:tailEnd type="triangle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71" name="Text Box 38"/>
          <p:cNvSpPr txBox="1">
            <a:spLocks noChangeArrowheads="1"/>
          </p:cNvSpPr>
          <p:nvPr/>
        </p:nvSpPr>
        <p:spPr bwMode="auto">
          <a:xfrm>
            <a:off x="2251870" y="2361792"/>
            <a:ext cx="12682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rgbClr val="C00000"/>
                </a:solidFill>
                <a:latin typeface="Calibri" pitchFamily="34" charset="0"/>
              </a:rPr>
              <a:t>abstraction</a:t>
            </a:r>
          </a:p>
        </p:txBody>
      </p:sp>
      <p:sp>
        <p:nvSpPr>
          <p:cNvPr id="72" name="Text Box 39"/>
          <p:cNvSpPr txBox="1">
            <a:spLocks noChangeArrowheads="1"/>
          </p:cNvSpPr>
          <p:nvPr/>
        </p:nvSpPr>
        <p:spPr bwMode="auto">
          <a:xfrm>
            <a:off x="6190458" y="2361792"/>
            <a:ext cx="12682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chemeClr val="accent6"/>
                </a:solidFill>
                <a:latin typeface="Calibri" pitchFamily="34" charset="0"/>
              </a:rPr>
              <a:t>abstraction</a:t>
            </a:r>
          </a:p>
        </p:txBody>
      </p:sp>
      <p:sp>
        <p:nvSpPr>
          <p:cNvPr id="73" name="Text Box 40"/>
          <p:cNvSpPr txBox="1">
            <a:spLocks noChangeArrowheads="1"/>
          </p:cNvSpPr>
          <p:nvPr/>
        </p:nvSpPr>
        <p:spPr bwMode="auto">
          <a:xfrm>
            <a:off x="3344070" y="1361634"/>
            <a:ext cx="308129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rgbClr val="C00000"/>
                </a:solidFill>
                <a:latin typeface="Calibri" pitchFamily="34" charset="0"/>
              </a:rPr>
              <a:t>Model: </a:t>
            </a:r>
            <a:r>
              <a:rPr lang="en-US" sz="1800" b="1" kern="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common abstraction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= spaces of matching formulas</a:t>
            </a:r>
          </a:p>
        </p:txBody>
      </p:sp>
      <p:sp>
        <p:nvSpPr>
          <p:cNvPr id="74" name="Oval 14"/>
          <p:cNvSpPr>
            <a:spLocks noChangeArrowheads="1"/>
          </p:cNvSpPr>
          <p:nvPr/>
        </p:nvSpPr>
        <p:spPr bwMode="auto">
          <a:xfrm flipH="1">
            <a:off x="7738270" y="3609567"/>
            <a:ext cx="76200" cy="76200"/>
          </a:xfrm>
          <a:prstGeom prst="ellipse">
            <a:avLst/>
          </a:pr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37668" y="3928089"/>
            <a:ext cx="174278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rgbClr val="FFFFFF"/>
                </a:solidFill>
                <a:latin typeface="Calibri" pitchFamily="34" charset="0"/>
              </a:rPr>
              <a:t>architecture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rgbClr val="FFFFFF"/>
                </a:solidFill>
                <a:latin typeface="Calibri" pitchFamily="34" charset="0"/>
              </a:rPr>
              <a:t>space</a:t>
            </a: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7256033" y="3819599"/>
            <a:ext cx="14302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rgbClr val="FFFFFF"/>
                </a:solidFill>
                <a:latin typeface="Calibri" pitchFamily="34" charset="0"/>
              </a:rPr>
              <a:t>algorithm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rgbClr val="FFFFFF"/>
                </a:solidFill>
                <a:latin typeface="Calibri" pitchFamily="34" charset="0"/>
              </a:rPr>
              <a:t>space</a:t>
            </a:r>
          </a:p>
        </p:txBody>
      </p:sp>
      <p:sp>
        <p:nvSpPr>
          <p:cNvPr id="79" name="AutoShape 32"/>
          <p:cNvSpPr>
            <a:spLocks noChangeArrowheads="1"/>
          </p:cNvSpPr>
          <p:nvPr/>
        </p:nvSpPr>
        <p:spPr bwMode="auto">
          <a:xfrm>
            <a:off x="2793809" y="5486399"/>
            <a:ext cx="3962400" cy="697747"/>
          </a:xfrm>
          <a:prstGeom prst="leftArrow">
            <a:avLst>
              <a:gd name="adj1" fmla="val 50000"/>
              <a:gd name="adj2" fmla="val 162500"/>
            </a:avLst>
          </a:prstGeom>
          <a:solidFill>
            <a:schemeClr val="bg2">
              <a:lumMod val="75000"/>
            </a:schemeClr>
          </a:solidFill>
          <a:ln w="25400">
            <a:noFill/>
            <a:miter lim="800000"/>
            <a:headEnd/>
            <a:tailEnd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80" name="Text Box 29"/>
          <p:cNvSpPr txBox="1">
            <a:spLocks noChangeArrowheads="1"/>
          </p:cNvSpPr>
          <p:nvPr/>
        </p:nvSpPr>
        <p:spPr bwMode="auto">
          <a:xfrm>
            <a:off x="3528341" y="5585284"/>
            <a:ext cx="181011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alibri" pitchFamily="34" charset="0"/>
              </a:rPr>
              <a:t>optimization</a:t>
            </a:r>
            <a:endParaRPr lang="en-US" sz="2400" kern="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5281" y="5193688"/>
            <a:ext cx="3846240" cy="86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3" name="Straight Connector 52"/>
          <p:cNvCxnSpPr/>
          <p:nvPr/>
        </p:nvCxnSpPr>
        <p:spPr bwMode="auto">
          <a:xfrm>
            <a:off x="4458347" y="1798796"/>
            <a:ext cx="4375688" cy="1588"/>
          </a:xfrm>
          <a:prstGeom prst="line">
            <a:avLst/>
          </a:prstGeom>
          <a:solidFill>
            <a:srgbClr val="DDDDDD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6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38" y="350838"/>
            <a:ext cx="8747125" cy="762000"/>
          </a:xfrm>
        </p:spPr>
        <p:txBody>
          <a:bodyPr/>
          <a:lstStyle/>
          <a:p>
            <a:r>
              <a:rPr lang="en-US" dirty="0" smtClean="0"/>
              <a:t>Expressing Kernels as </a:t>
            </a:r>
            <a:r>
              <a:rPr lang="en-US" dirty="0" smtClean="0"/>
              <a:t>Operator </a:t>
            </a:r>
            <a:r>
              <a:rPr lang="en-US" dirty="0" smtClean="0"/>
              <a:t>Formulas</a:t>
            </a:r>
            <a:endParaRPr lang="en-US" dirty="0"/>
          </a:p>
        </p:txBody>
      </p:sp>
      <p:sp>
        <p:nvSpPr>
          <p:cNvPr id="1764358" name="Text Box 6"/>
          <p:cNvSpPr txBox="1">
            <a:spLocks noChangeArrowheads="1"/>
          </p:cNvSpPr>
          <p:nvPr/>
        </p:nvSpPr>
        <p:spPr bwMode="auto">
          <a:xfrm>
            <a:off x="4396240" y="1052327"/>
            <a:ext cx="219117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CC3300"/>
                </a:solidFill>
                <a:latin typeface="Calibri" pitchFamily="34" charset="0"/>
              </a:rPr>
              <a:t>Viterbi</a:t>
            </a:r>
            <a:r>
              <a:rPr lang="en-US" sz="2400" dirty="0" smtClean="0">
                <a:solidFill>
                  <a:srgbClr val="CC3300"/>
                </a:solidFill>
                <a:latin typeface="Calibri" pitchFamily="34" charset="0"/>
              </a:rPr>
              <a:t> Decoder</a:t>
            </a:r>
            <a:endParaRPr lang="en-US" sz="2400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764359" name="Text Box 7"/>
          <p:cNvSpPr txBox="1">
            <a:spLocks noChangeArrowheads="1"/>
          </p:cNvSpPr>
          <p:nvPr/>
        </p:nvSpPr>
        <p:spPr bwMode="auto">
          <a:xfrm>
            <a:off x="79250" y="1052327"/>
            <a:ext cx="39444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3300"/>
                </a:solidFill>
                <a:latin typeface="Calibri" pitchFamily="34" charset="0"/>
              </a:rPr>
              <a:t>Matrix-Matrix Multiplication</a:t>
            </a:r>
            <a:endParaRPr lang="en-US" sz="2400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764360" name="Text Box 8"/>
          <p:cNvSpPr txBox="1">
            <a:spLocks noChangeArrowheads="1"/>
          </p:cNvSpPr>
          <p:nvPr/>
        </p:nvSpPr>
        <p:spPr bwMode="auto">
          <a:xfrm>
            <a:off x="79250" y="3963988"/>
            <a:ext cx="378315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3300"/>
                </a:solidFill>
                <a:latin typeface="Calibri" pitchFamily="34" charset="0"/>
              </a:rPr>
              <a:t>JPEG 2000 (Wavelet, EBCOT)</a:t>
            </a:r>
            <a:endParaRPr lang="en-US" sz="2400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764361" name="Text Box 9"/>
          <p:cNvSpPr txBox="1">
            <a:spLocks noChangeArrowheads="1"/>
          </p:cNvSpPr>
          <p:nvPr/>
        </p:nvSpPr>
        <p:spPr bwMode="auto">
          <a:xfrm>
            <a:off x="4396240" y="3963988"/>
            <a:ext cx="41723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3300"/>
                </a:solidFill>
                <a:latin typeface="Calibri" pitchFamily="34" charset="0"/>
              </a:rPr>
              <a:t>Synthetic Aperture Radar (SAR)</a:t>
            </a:r>
            <a:endParaRPr lang="en-US" sz="2400" dirty="0">
              <a:solidFill>
                <a:srgbClr val="CC3300"/>
              </a:solidFill>
              <a:latin typeface="Calibri" pitchFamily="34" charset="0"/>
            </a:endParaRPr>
          </a:p>
        </p:txBody>
      </p:sp>
      <p:pic>
        <p:nvPicPr>
          <p:cNvPr id="26" name="Picture 27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537802" y="5007488"/>
            <a:ext cx="4529634" cy="9903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29" name="Group 28"/>
          <p:cNvGrpSpPr/>
          <p:nvPr/>
        </p:nvGrpSpPr>
        <p:grpSpPr>
          <a:xfrm>
            <a:off x="4566841" y="4465180"/>
            <a:ext cx="3861050" cy="400110"/>
            <a:chOff x="4618501" y="4465180"/>
            <a:chExt cx="3861050" cy="400110"/>
          </a:xfrm>
        </p:grpSpPr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7676834" y="4665235"/>
              <a:ext cx="18278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5893751" y="4499627"/>
              <a:ext cx="805030" cy="331216"/>
            </a:xfrm>
            <a:prstGeom prst="rect">
              <a:avLst/>
            </a:prstGeom>
            <a:solidFill>
              <a:srgbClr val="C00000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5715407" y="4665235"/>
              <a:ext cx="17630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6711096" y="4665235"/>
              <a:ext cx="16917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6883510" y="4499951"/>
              <a:ext cx="792715" cy="330568"/>
            </a:xfrm>
            <a:prstGeom prst="rect">
              <a:avLst/>
            </a:prstGeom>
            <a:solidFill>
              <a:srgbClr val="C00000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6798584" y="4542125"/>
              <a:ext cx="940231" cy="2462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interpolation</a:t>
              </a: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7853824" y="4499627"/>
              <a:ext cx="439461" cy="331216"/>
            </a:xfrm>
            <a:prstGeom prst="rect">
              <a:avLst/>
            </a:prstGeom>
            <a:solidFill>
              <a:srgbClr val="C00000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7793805" y="4542125"/>
              <a:ext cx="575577" cy="2462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2D </a:t>
              </a:r>
              <a:r>
                <a:rPr lang="en-US" sz="1000" dirty="0" err="1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i</a:t>
              </a:r>
              <a:r>
                <a:rPr lang="pl-PL" sz="1000" dirty="0" smtClean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FFT</a:t>
              </a:r>
              <a:endParaRPr lang="en-US" sz="10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5857472" y="4465180"/>
              <a:ext cx="889292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matched filtering</a:t>
              </a:r>
            </a:p>
          </p:txBody>
        </p:sp>
        <p:sp>
          <p:nvSpPr>
            <p:cNvPr id="22" name="Rectangle 3"/>
            <p:cNvSpPr>
              <a:spLocks noChangeArrowheads="1"/>
            </p:cNvSpPr>
            <p:nvPr/>
          </p:nvSpPr>
          <p:spPr bwMode="auto">
            <a:xfrm>
              <a:off x="4797043" y="4499627"/>
              <a:ext cx="910034" cy="331216"/>
            </a:xfrm>
            <a:prstGeom prst="rect">
              <a:avLst/>
            </a:prstGeom>
            <a:solidFill>
              <a:schemeClr val="bg2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4763140" y="4542125"/>
              <a:ext cx="929900" cy="2462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preprocessing</a:t>
              </a:r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>
              <a:off x="8296766" y="4665235"/>
              <a:ext cx="18278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4618501" y="4665235"/>
              <a:ext cx="18278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816558" y="1630313"/>
            <a:ext cx="766557" cy="33855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</a:rPr>
              <a:t>convolutional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encoder</a:t>
            </a:r>
            <a:endParaRPr lang="en-US" sz="100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88467" y="1630313"/>
            <a:ext cx="679606" cy="33855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Viterbi</a:t>
            </a: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decoder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92932" y="1616526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i="1" dirty="0" smtClean="0"/>
              <a:t>010001</a:t>
            </a:r>
            <a:endParaRPr lang="en-US" sz="800" b="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5545116" y="1609702"/>
            <a:ext cx="10967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i="1" dirty="0" smtClean="0"/>
              <a:t>11 10 00 01 10 01 11 00</a:t>
            </a:r>
            <a:endParaRPr lang="en-US" sz="800" b="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8442243" y="1616526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i="1" dirty="0" smtClean="0"/>
              <a:t>010001</a:t>
            </a:r>
            <a:endParaRPr lang="en-US" sz="800" b="0" i="1" dirty="0"/>
          </a:p>
        </p:txBody>
      </p:sp>
      <p:sp>
        <p:nvSpPr>
          <p:cNvPr id="48" name="Lightning Bolt 47"/>
          <p:cNvSpPr/>
          <p:nvPr/>
        </p:nvSpPr>
        <p:spPr bwMode="auto">
          <a:xfrm flipH="1">
            <a:off x="6638250" y="1420679"/>
            <a:ext cx="196504" cy="322006"/>
          </a:xfrm>
          <a:prstGeom prst="lightningBolt">
            <a:avLst/>
          </a:prstGeom>
          <a:solidFill>
            <a:srgbClr val="FFFF00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149987" dist="88900" dir="6300000" sx="97000" sy="97000" algn="ctr">
              <a:srgbClr val="000000">
                <a:alpha val="31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59991" y="1601319"/>
            <a:ext cx="10967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i="1" dirty="0" smtClean="0"/>
              <a:t>11 10 0</a:t>
            </a:r>
            <a:r>
              <a:rPr lang="en-US" sz="800" b="0" i="1" dirty="0" smtClean="0">
                <a:solidFill>
                  <a:srgbClr val="FF0000"/>
                </a:solidFill>
              </a:rPr>
              <a:t>1</a:t>
            </a:r>
            <a:r>
              <a:rPr lang="en-US" sz="800" b="0" i="1" dirty="0" smtClean="0"/>
              <a:t> 01 10 </a:t>
            </a:r>
            <a:r>
              <a:rPr lang="en-US" sz="800" b="0" i="1" dirty="0" smtClean="0">
                <a:solidFill>
                  <a:srgbClr val="FF0000"/>
                </a:solidFill>
              </a:rPr>
              <a:t>10</a:t>
            </a:r>
            <a:r>
              <a:rPr lang="en-US" sz="800" b="0" i="1" dirty="0" smtClean="0"/>
              <a:t> 11 00</a:t>
            </a:r>
            <a:endParaRPr lang="en-US" sz="800" b="0" i="1" dirty="0"/>
          </a:p>
        </p:txBody>
      </p:sp>
      <p:pic>
        <p:nvPicPr>
          <p:cNvPr id="54" name="Picture 53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/>
          <a:stretch>
            <a:fillRect/>
          </a:stretch>
        </p:blipFill>
        <p:spPr bwMode="auto">
          <a:xfrm>
            <a:off x="4425449" y="2166666"/>
            <a:ext cx="3463187" cy="1404832"/>
          </a:xfrm>
          <a:prstGeom prst="rect">
            <a:avLst/>
          </a:prstGeom>
          <a:noFill/>
          <a:ln/>
          <a:effectLst/>
        </p:spPr>
      </p:pic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453753" y="4406686"/>
            <a:ext cx="3240875" cy="79557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100">
              <a:latin typeface="Calibri" pitchFamily="34" charset="0"/>
            </a:endParaRP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526604" y="4397706"/>
            <a:ext cx="19513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 smtClean="0">
                <a:latin typeface="Calibri" pitchFamily="34" charset="0"/>
              </a:rPr>
              <a:t>JPEG 2000 Compression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57" name="Rectangle 14"/>
          <p:cNvSpPr>
            <a:spLocks noChangeArrowheads="1"/>
          </p:cNvSpPr>
          <p:nvPr/>
        </p:nvSpPr>
        <p:spPr bwMode="auto">
          <a:xfrm>
            <a:off x="619768" y="4650870"/>
            <a:ext cx="360627" cy="42603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GB" sz="1100">
                <a:solidFill>
                  <a:schemeClr val="bg1"/>
                </a:solidFill>
                <a:latin typeface="Calibri" pitchFamily="34" charset="0"/>
              </a:rPr>
              <a:t>DWT</a:t>
            </a:r>
            <a:endParaRPr lang="en-US" sz="11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1412511" y="4650870"/>
            <a:ext cx="828488" cy="42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Calibri" pitchFamily="34" charset="0"/>
              </a:rPr>
              <a:t>quantization</a:t>
            </a:r>
            <a:endParaRPr lang="en-US" sz="11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9" name="Rectangle 16"/>
          <p:cNvSpPr>
            <a:spLocks noChangeArrowheads="1"/>
          </p:cNvSpPr>
          <p:nvPr/>
        </p:nvSpPr>
        <p:spPr bwMode="auto">
          <a:xfrm>
            <a:off x="2637371" y="4650870"/>
            <a:ext cx="936517" cy="426032"/>
          </a:xfrm>
          <a:prstGeom prst="rect">
            <a:avLst/>
          </a:prstGeom>
          <a:solidFill>
            <a:srgbClr val="C00000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Calibri" pitchFamily="34" charset="0"/>
              </a:rPr>
              <a:t>entropy coding</a:t>
            </a:r>
          </a:p>
          <a:p>
            <a:pPr algn="ctr"/>
            <a:r>
              <a:rPr lang="en-GB" sz="1100" dirty="0" smtClean="0">
                <a:solidFill>
                  <a:schemeClr val="bg1"/>
                </a:solidFill>
                <a:latin typeface="Calibri" pitchFamily="34" charset="0"/>
              </a:rPr>
              <a:t>(EBCOT + MQ)</a:t>
            </a:r>
            <a:endParaRPr lang="en-US" sz="11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0" name="Line 17"/>
          <p:cNvSpPr>
            <a:spLocks noChangeShapeType="1"/>
          </p:cNvSpPr>
          <p:nvPr/>
        </p:nvSpPr>
        <p:spPr bwMode="auto">
          <a:xfrm>
            <a:off x="2240999" y="4863489"/>
            <a:ext cx="396372" cy="79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100">
              <a:latin typeface="Calibri" pitchFamily="34" charset="0"/>
            </a:endParaRPr>
          </a:p>
        </p:txBody>
      </p:sp>
      <p:sp>
        <p:nvSpPr>
          <p:cNvPr id="61" name="Line 18"/>
          <p:cNvSpPr>
            <a:spLocks noChangeShapeType="1"/>
          </p:cNvSpPr>
          <p:nvPr/>
        </p:nvSpPr>
        <p:spPr bwMode="auto">
          <a:xfrm flipV="1">
            <a:off x="979600" y="4863489"/>
            <a:ext cx="432911" cy="79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100">
              <a:latin typeface="Calibri" pitchFamily="34" charset="0"/>
            </a:endParaRPr>
          </a:p>
        </p:txBody>
      </p:sp>
      <p:sp>
        <p:nvSpPr>
          <p:cNvPr id="62" name="Line 20"/>
          <p:cNvSpPr>
            <a:spLocks noChangeShapeType="1"/>
          </p:cNvSpPr>
          <p:nvPr/>
        </p:nvSpPr>
        <p:spPr bwMode="auto">
          <a:xfrm>
            <a:off x="3573888" y="4863886"/>
            <a:ext cx="36062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100">
              <a:latin typeface="Calibri" pitchFamily="34" charset="0"/>
            </a:endParaRPr>
          </a:p>
        </p:txBody>
      </p:sp>
      <p:sp>
        <p:nvSpPr>
          <p:cNvPr id="63" name="Line 21"/>
          <p:cNvSpPr>
            <a:spLocks noChangeShapeType="1"/>
          </p:cNvSpPr>
          <p:nvPr/>
        </p:nvSpPr>
        <p:spPr bwMode="auto">
          <a:xfrm>
            <a:off x="259141" y="4863489"/>
            <a:ext cx="360627" cy="7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100">
              <a:latin typeface="Calibri" pitchFamily="34" charset="0"/>
            </a:endParaRPr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5281" y="5926162"/>
            <a:ext cx="3875232" cy="83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" name="Picture 36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/>
          <a:srcRect t="13475" r="30790" b="1184"/>
          <a:stretch>
            <a:fillRect/>
          </a:stretch>
        </p:blipFill>
        <p:spPr bwMode="auto">
          <a:xfrm>
            <a:off x="207934" y="2350580"/>
            <a:ext cx="2964052" cy="1585106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</p:pic>
      <p:grpSp>
        <p:nvGrpSpPr>
          <p:cNvPr id="89" name="Group 88"/>
          <p:cNvGrpSpPr/>
          <p:nvPr/>
        </p:nvGrpSpPr>
        <p:grpSpPr>
          <a:xfrm>
            <a:off x="201480" y="1565329"/>
            <a:ext cx="2960177" cy="697424"/>
            <a:chOff x="304800" y="1565329"/>
            <a:chExt cx="2960177" cy="697424"/>
          </a:xfrm>
        </p:grpSpPr>
        <p:sp>
          <p:nvSpPr>
            <p:cNvPr id="72" name="Rectangle 71"/>
            <p:cNvSpPr/>
            <p:nvPr/>
          </p:nvSpPr>
          <p:spPr bwMode="auto">
            <a:xfrm>
              <a:off x="304800" y="1565329"/>
              <a:ext cx="340963" cy="340963"/>
            </a:xfrm>
            <a:prstGeom prst="rect">
              <a:avLst/>
            </a:prstGeom>
            <a:solidFill>
              <a:srgbClr val="DDDDDD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656095" y="1565329"/>
              <a:ext cx="340963" cy="340963"/>
            </a:xfrm>
            <a:prstGeom prst="rect">
              <a:avLst/>
            </a:prstGeom>
            <a:solidFill>
              <a:srgbClr val="DDDDDD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304800" y="1921790"/>
              <a:ext cx="340963" cy="340963"/>
            </a:xfrm>
            <a:prstGeom prst="rect">
              <a:avLst/>
            </a:prstGeom>
            <a:solidFill>
              <a:srgbClr val="DDDDDD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656095" y="1921790"/>
              <a:ext cx="340963" cy="340963"/>
            </a:xfrm>
            <a:prstGeom prst="rect">
              <a:avLst/>
            </a:prstGeom>
            <a:solidFill>
              <a:srgbClr val="DDDDDD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524000" y="1565329"/>
              <a:ext cx="377125" cy="340963"/>
            </a:xfrm>
            <a:prstGeom prst="rect">
              <a:avLst/>
            </a:prstGeom>
            <a:solidFill>
              <a:srgbClr val="DDDDDD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875295" y="1565329"/>
              <a:ext cx="340963" cy="340963"/>
            </a:xfrm>
            <a:prstGeom prst="rect">
              <a:avLst/>
            </a:prstGeom>
            <a:solidFill>
              <a:srgbClr val="DDDDDD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524000" y="1921790"/>
              <a:ext cx="433953" cy="340963"/>
            </a:xfrm>
            <a:prstGeom prst="rect">
              <a:avLst/>
            </a:prstGeom>
            <a:solidFill>
              <a:srgbClr val="DDDDDD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1875295" y="1921790"/>
              <a:ext cx="340963" cy="340963"/>
            </a:xfrm>
            <a:prstGeom prst="rect">
              <a:avLst/>
            </a:prstGeom>
            <a:solidFill>
              <a:srgbClr val="DDDDDD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572719" y="1565329"/>
              <a:ext cx="340963" cy="397790"/>
            </a:xfrm>
            <a:prstGeom prst="rect">
              <a:avLst/>
            </a:prstGeom>
            <a:solidFill>
              <a:srgbClr val="DDDDDD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924014" y="1565329"/>
              <a:ext cx="340963" cy="387457"/>
            </a:xfrm>
            <a:prstGeom prst="rect">
              <a:avLst/>
            </a:prstGeom>
            <a:solidFill>
              <a:srgbClr val="DDDDDD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572719" y="1921790"/>
              <a:ext cx="340963" cy="340963"/>
            </a:xfrm>
            <a:prstGeom prst="rect">
              <a:avLst/>
            </a:prstGeom>
            <a:solidFill>
              <a:srgbClr val="DDDDDD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924014" y="1921790"/>
              <a:ext cx="340963" cy="340963"/>
            </a:xfrm>
            <a:prstGeom prst="rect">
              <a:avLst/>
            </a:prstGeom>
            <a:solidFill>
              <a:srgbClr val="DDDDDD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105547" y="1709984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205928" y="1704818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msy10"/>
                </a:rPr>
                <a:t>£</a:t>
              </a:r>
              <a:endParaRPr lang="en-US" dirty="0">
                <a:latin typeface="cmsy10"/>
              </a:endParaRPr>
            </a:p>
          </p:txBody>
        </p:sp>
      </p:grpSp>
      <p:pic>
        <p:nvPicPr>
          <p:cNvPr id="88" name="Picture 87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4482000" y="3175000"/>
            <a:ext cx="179999" cy="19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600"/>
  <p:tag name="DEFAULTMAGNIFICATION" val="0.8"/>
  <p:tag name="FIRSTMARKUS@CESERZNFUVWXY5M7" val="2607"/>
  <p:tag name="DEFAULTFONTSIZE" val="10"/>
  <p:tag name="DEFAULTWIDTH" val="636"/>
  <p:tag name="DEFAULTHEIGHT" val="58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usepackage[usenames]{color}&#10;\usepackage{amsmath,amssymb}&#10;\pagestyle{empty}&#10;\begin{document}&#10;\newcommand{\dft}{\text{DFT}}&#10;\color[rgb]{0,0,0}&#10;$\left(\dft_2 \otimes I_4\right) T^{8}_{4} \left( I_2 \otimes \left( &#10;\ldots\ldots&#10;%\left( \dft_2 \otimes I_2 \right) T^{4}_{2} \left( I_2 \otimes \dft_2 \right) L^4_2&#10;\right) \right) L^8_2$&#10;\end{document}&#10;"/>
  <p:tag name="EXTERNALNAME" val="TP_tmp"/>
  <p:tag name="BLEND" val="False"/>
  <p:tag name="TRANSPARENT" val="False"/>
  <p:tag name="KEEPFILES" val="False"/>
  <p:tag name="DEBUGPAUSE" val="False"/>
  <p:tag name="RESOLUTION" val="300"/>
  <p:tag name="TIMEOUT" val="(none)"/>
  <p:tag name="BOXWIDTH" val="1034"/>
  <p:tag name="BOXHEIGHT" val="444"/>
  <p:tag name="BOXFONT" val="10"/>
  <p:tag name="BOXWRAP" val="False"/>
  <p:tag name="WORKAROUNDTRANSPARENCYBUG" val="False"/>
  <p:tag name="ALLOWFONTSUBSTITUTION" val="False"/>
  <p:tag name="BITMAPFORMAT" val="pngmono"/>
  <p:tag name="ORIGWIDTH" val="321.875"/>
  <p:tag name="PICTUREFILESIZE" val="288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symb}&#10;\newcommand{\R}{\mathbb{R}}&#10;\newcommand{\C}{\mathbb{C}}&#10;\newcommand{\ttF}{\mathtt{F}}&#10;\newcommand{\ttI}{\mathtt{I}}&#10;\newcommand{\ttR}{\mathtt{R}}&#10;\newcommand{\ttRf}{\mathtt{R}_f}&#10;\newcommand{\ttRb}{\mathtt{R}_b}&#10;\newcommand{\ttRm}{\mathtt{R}_m}&#10;\newcommand{\bfP}{\mathbf{P}}&#10;\newcommand{\bfT}{\mathbf{T}}&#10;\newcommand{\bfF}{\mathbf{F}}&#10;\newcommand{\bfI}{\mathbf{I}}&#10;\newcommand{\bfJ}{\mathbf{C}}&#10;\newcommand{\bfR}{\mathbf{R}}&#10;\newcommand{\bfD}{\mathbf{D}}&#10;\newcommand{\bfDa}{\bfD_a}&#10;\newcommand{\bfDc}{\bfD_c}&#10;\newcommand{\bfRb}{\mathbf{R}_b}&#10;\newcommand{\bfRm}{\mathbf{R}_m}&#10;\newcommand{\calP}{\mathcal{P}}&#10;\newcommand{\calJ}{\mathcal{J}}&#10;\newcommand{\calF}{\mathcal{F}}&#10;\newcommand{\calT}{\mathcal{T}}&#10;\newcommand{\calI}{\mathcal{I}}&#10;\newcommand{\calR}{\mathcal{R}}&#10;\newcommand{\calW}{\mathcal{W}}&#10;\newcommand{\calRb}{\mathcal{R}_b}&#10;\newcommand{\calRm}{\mathcal{R}_m}&#10;\newcommand{\DFT}[0]{\operatorname{DFT}}&#10;\newcommand{\DWT}[0]{\operatorname{DWT}}&#10;\newcommand{\RDFT}[0]{\operatorname{RDFT}}&#10;\newcommand{\DCT}{\operatorname{DCT}}&#10;\newcommand{\WHT}{\operatorname{WHT}}&#10;\newcommand{\DST}{\operatorname{DST}}&#10;\newcommand{\DCTt}[1]{{\DCT\text{\rm \!-#1}}}&#10;\newcommand{\DSTt}[1]{{\DST\text{\rm \!-#1}}}&#10;\newcommand{\IMDCT}[0]{\operatorname{IMDCT}}&#10;\newcommand{\bDFT}[0]{\operatorname{\bf DFT}}&#10;\newcommand{\bRDFT}[0]{\operatorname{\bf RDFT}}&#10;\newcommand{\bDCT}{\operatorname{\bf DCT}}&#10;\newcommand{\bDST}{\operatorname{\bf DST}}&#10;\newcommand{\bDCTt}[1]{{\bDCT\text{\rm\bf \!-#1}}}&#10;\newcommand{\bDSTt}[1]{{\bDST\text{\rm\bf \!-#1}}}&#10;\newcommand{\bIMDCT}[0]{\operatorname{\bf IMDCT}}&#10;\newcommand{\bDHT}[0]{\operatorname{\bf DHT}}&#10;\newcommand{\bFIR}[0]{\operatorname{\bf FIR}}&#10;\newcommand{\bfilter}[0]{\operatorname{\bf Filt}}&#10;\newcommand{\bfilt}[2]{%&#10;  \operatorname{\bf Filt}_{#1}\left({#2}\right)}&#10;\newcommand{\bextfilt}[4]{%&#10;  \operatorname{\bf Filt}_{#1}^{#3,#4}\left({#2}\right)}&#10;\newcommand{\bDWT}[5]{%&#10;  \operatorname{\bf DWT}_{#1}^{#4,#5}\left({#2},{#3}\right)}&#10;\newcommand{\bbDWT}[3]{%&#10;  \operatorname{\bf DWT}_{#1}\left({#2},{#3}\right)}&#10;\newcommand{\bWHT}[0]{\operatorname{\bf WHT}}&#10;\newcommand{\extdwt}[2]{\operatorname{E}_{#1}^{#2}}&#10;\newcommand{\multdim}[1]{\mbox{\boldmath$#1$\unboldmath{\bf D-}}}&#10;\newcommand{\nont}[1]{\text{$\langle\text{#1}\rangle$}}&#10;\newcommand{\oder}[0]{$\ |\ $}&#10;\newcommand{\diag}[0]{\operatorname{diag}}&#10;\newcommand{\permP}[0]{\operatorname{P}}&#10;\newcommand{\permQ}[0]{\operatorname{Q}}&#10;\newcommand{\one}[0]{\operatorname{I}}&#10;\newcommand{\zero}[0]{\operatorname{0}}&#10;\newcommand{\oppone}[0]{\operatorname{J}}&#10;\newcommand{\stride}[0]{\operatorname{L}}&#10;\newcommand{\twiddle}{\operatorname{T}}&#10;\newcommand{\rotation}[0]{\operatorname{R}}&#10;\newcommand{\dft}[0]{\operatorname{F}}&#10;\newcommand{\tensor}[0]{\otimes}&#10;\newcommand{\dirsum}[0]{\oplus}&#10;\newcommand{\bigdirsum}[0]{\bigoplus}&#10;\newcommand{\rovdirsum}[1]{\oplus_{#1}}&#10;\newcommand{\covdirsum}[1]{\oplus^{#1}}&#10;\newcommand{\bigovdirsum}[1]{\operatorname*{\bigoplus\nolimits_#1}}&#10;\newcommand{\rovtensor}[1]{\otimes_{#1}}&#10;\newcommand{\covtensor}[1]{\otimes^{#1}}&#10;\newcommand{\vect}[3]{\left[ #1_0,\dots,#1_{#2-1} \right]}&#10;\DeclareMathOperator*{\argmax}{argmax}&#10;\newcommand{\prob}[0]{\boldmath${\cal P}$\unboldmath\xspace}&#10;\newcommand{\wT}[0]{\widetilde{A}}&#10;\newcommand{\spl}{SPL\xspace}&#10;\newcommand{\vecit}[1]{\underbrace{#1}_{\mathrm{vec}(\nu)}}&#10;\newcommand{\base}[1]{\underbrace{#1}_{\mathrm{sse}}}&#10;\newcommand{\vtensor}{\vec{\otimes}}&#10;\newcommand{\RC}[1]{\overline{#1}}&#10;\newcommand{\VRC}[1]{{\overleftrightarrow{#1}}^{\nu}}&#10;\newcommand{\VRCL}[1]{{\overrightarrow{#1}}^{\nu}}&#10;\newcommand{\VRCR}[1]{{\overleftarrow{#1}}^{\nu}}&#10;\newcommand{\VRCLR}[1]{{\overline{#1}}^{\nu}}&#10;&#10;\begin{document}&#10;$&#10;\vecit{A_n\tensor\one_\nu}&#10;$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774"/>
  <p:tag name="BOXHEIGHT" val="561"/>
  <p:tag name="BOXFONT" val="10"/>
  <p:tag name="BOXWRAP" val="False"/>
  <p:tag name="WORKAROUNDTRANSPARENCYBUG" val="False"/>
  <p:tag name="ALLOWFONTSUBSTITUTION" val="False"/>
  <p:tag name="BITMAPFORMAT" val="pngmono"/>
  <p:tag name="ORIGWIDTH" val="70.75"/>
  <p:tag name="PICTUREFILESIZE" val="155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symb}&#10;\newcommand{\R}{\mathbb{R}}&#10;\newcommand{\C}{\mathbb{C}}&#10;\newcommand{\ttF}{\mathtt{F}}&#10;\newcommand{\ttI}{\mathtt{I}}&#10;\newcommand{\ttR}{\mathtt{R}}&#10;\newcommand{\ttRf}{\mathtt{R}_f}&#10;\newcommand{\ttRb}{\mathtt{R}_b}&#10;\newcommand{\ttRm}{\mathtt{R}_m}&#10;\newcommand{\bfP}{\mathbf{P}}&#10;\newcommand{\bfT}{\mathbf{T}}&#10;\newcommand{\bfF}{\mathbf{F}}&#10;\newcommand{\bfI}{\mathbf{I}}&#10;\newcommand{\bfJ}{\mathbf{C}}&#10;\newcommand{\bfR}{\mathbf{R}}&#10;\newcommand{\bfD}{\mathbf{D}}&#10;\newcommand{\bfDa}{\bfD_a}&#10;\newcommand{\bfDc}{\bfD_c}&#10;\newcommand{\bfRb}{\mathbf{R}_b}&#10;\newcommand{\bfRm}{\mathbf{R}_m}&#10;\newcommand{\calP}{\mathcal{P}}&#10;\newcommand{\calJ}{\mathcal{J}}&#10;\newcommand{\calF}{\mathcal{F}}&#10;\newcommand{\calT}{\mathcal{T}}&#10;\newcommand{\calI}{\mathcal{I}}&#10;\newcommand{\calR}{\mathcal{R}}&#10;\newcommand{\calW}{\mathcal{W}}&#10;\newcommand{\calRb}{\mathcal{R}_b}&#10;\newcommand{\calRm}{\mathcal{R}_m}&#10;\newcommand{\DFT}[0]{\operatorname{DFT}}&#10;\newcommand{\DWT}[0]{\operatorname{DWT}}&#10;\newcommand{\RDFT}[0]{\operatorname{RDFT}}&#10;\newcommand{\DCT}{\operatorname{DCT}}&#10;\newcommand{\WHT}{\operatorname{WHT}}&#10;\newcommand{\DST}{\operatorname{DST}}&#10;\newcommand{\DCTt}[1]{{\DCT\text{\rm \!-#1}}}&#10;\newcommand{\DSTt}[1]{{\DST\text{\rm \!-#1}}}&#10;\newcommand{\IMDCT}[0]{\operatorname{IMDCT}}&#10;\newcommand{\bDFT}[0]{\operatorname{\bf DFT}}&#10;\newcommand{\bRDFT}[0]{\operatorname{\bf RDFT}}&#10;\newcommand{\bDCT}{\operatorname{\bf DCT}}&#10;\newcommand{\bDST}{\operatorname{\bf DST}}&#10;\newcommand{\bDCTt}[1]{{\bDCT\text{\rm\bf \!-#1}}}&#10;\newcommand{\bDSTt}[1]{{\bDST\text{\rm\bf \!-#1}}}&#10;\newcommand{\bIMDCT}[0]{\operatorname{\bf IMDCT}}&#10;\newcommand{\bDHT}[0]{\operatorname{\bf DHT}}&#10;\newcommand{\bFIR}[0]{\operatorname{\bf FIR}}&#10;\newcommand{\bfilter}[0]{\operatorname{\bf Filt}}&#10;\newcommand{\bfilt}[2]{%&#10;  \operatorname{\bf Filt}_{#1}\left({#2}\right)}&#10;\newcommand{\bextfilt}[4]{%&#10;  \operatorname{\bf Filt}_{#1}^{#3,#4}\left({#2}\right)}&#10;\newcommand{\bDWT}[5]{%&#10;  \operatorname{\bf DWT}_{#1}^{#4,#5}\left({#2},{#3}\right)}&#10;\newcommand{\bbDWT}[3]{%&#10;  \operatorname{\bf DWT}_{#1}\left({#2},{#3}\right)}&#10;\newcommand{\bWHT}[0]{\operatorname{\bf WHT}}&#10;\newcommand{\extdwt}[2]{\operatorname{E}_{#1}^{#2}}&#10;\newcommand{\multdim}[1]{\mbox{\boldmath$#1$\unboldmath{\bf D-}}}&#10;\newcommand{\nont}[1]{\text{$\langle\text{#1}\rangle$}}&#10;\newcommand{\oder}[0]{$\ |\ $}&#10;\newcommand{\diag}[0]{\operatorname{diag}}&#10;\newcommand{\permP}[0]{\operatorname{P}}&#10;\newcommand{\permQ}[0]{\operatorname{Q}}&#10;\newcommand{\one}[0]{\operatorname{I}}&#10;\newcommand{\zero}[0]{\operatorname{0}}&#10;\newcommand{\oppone}[0]{\operatorname{J}}&#10;\newcommand{\stride}[0]{\operatorname{L}}&#10;\newcommand{\twiddle}{\operatorname{T}}&#10;\newcommand{\rotation}[0]{\operatorname{R}}&#10;\newcommand{\dft}[0]{\operatorname{F}}&#10;\newcommand{\tensor}[0]{\otimes}&#10;\newcommand{\dirsum}[0]{\oplus}&#10;\newcommand{\bigdirsum}[0]{\bigoplus}&#10;\newcommand{\rovdirsum}[1]{\oplus_{#1}}&#10;\newcommand{\covdirsum}[1]{\oplus^{#1}}&#10;\newcommand{\bigovdirsum}[1]{\operatorname*{\bigoplus\nolimits_#1}}&#10;\newcommand{\rovtensor}[1]{\otimes_{#1}}&#10;\newcommand{\covtensor}[1]{\otimes^{#1}}&#10;\newcommand{\vect}[3]{\left[ #1_0,\dots,#1_{#2-1} \right]}&#10;\DeclareMathOperator*{\argmax}{argmax}&#10;\newcommand{\prob}[0]{\boldmath${\cal P}$\unboldmath\xspace}&#10;\newcommand{\wT}[0]{\widetilde{A}}&#10;\newcommand{\spl}{SPL\xspace}&#10;\newcommand{\vecit}[1]{\underbrace{#1}_{\mathrm{vec}(\mu)}}&#10;\newcommand{\vtensor}{\overline{\otimes}}&#10;\newcommand{\RC}[1]{\overline{#1}}&#10;\newcommand{\VRC}[1]{{\overleftrightarrow{#1}}^{\nu}}&#10;\newcommand{\VRCL}[1]{{\overrightarrow{#1}}^{\nu}}&#10;\newcommand{\VRCR}[1]{{\overleftarrow{#1}}^{\nu}}&#10;\newcommand{\VRCLR}[1]{{\overline{#1}}^{\nu}}&#10;\newcommand{\parit}[1]{\underbrace{#1}_{\mathrm{smp}(p,\mu)}}&#10;\newcommand{\ptensor}{\otimes_{\|}}&#10;\newcommand{\SMPDirSum}[2]{\ensuremath{{\bigoplus\limits_{#1}^{#2}}{\hspace{-0pt}}_{\tiny\|}\hspace{0pt}}}&#10;&#10;\begin{document}&#10;\begin{align*}&#10;\parit{\one_p\tensor A_n}\\&#10;\end{align*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966"/>
  <p:tag name="BOXHEIGHT" val="560"/>
  <p:tag name="BOXFONT" val="10"/>
  <p:tag name="BOXWRAP" val="False"/>
  <p:tag name="WORKAROUNDTRANSPARENCYBUG" val="False"/>
  <p:tag name="ALLOWFONTSUBSTITUTION" val="False"/>
  <p:tag name="BITMAPFORMAT" val="pngmono"/>
  <p:tag name="ORIGWIDTH" val="73"/>
  <p:tag name="PICTUREFILESIZE" val="176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times}&#10;\usepackage{array}&#10;\usepackage{amsmath}&#10;\usepackage{amssymb}&#10;\usepackage{paralist}&#10;\usepackage{wrapfig}&#10;\usepackage{multirow}&#10;\usepackage{booktabs}&#10;\usepackage{longtable}&#10;\usepackage{graphicx}&#10;\usepackage{url}&#10;\usepackage{xspace}&#10;\usepackage{subfigure}&#10;\usepackage{ntheorem,floatflt}&#10;\usepackage{listings}&#10;&#10;\begin{document}&#10;\begin{eqnarray*}&#10;\mathrm{SAR} &amp; \rightarrow &amp; \mathrm{2D}\text{-}\mathrm{iDFT}\circ\mathrm{Interpl}\circ\mathrm{MatchFilt}\circ \mathrm{prep}\\&#10;\mathrm{2D}\text{-}\mathrm{iDFT} &amp; \rightarrow &amp; \mathrm{iDFT} \otimes \mathrm{iDFT} \\&#10;\mathrm{MatchFilt} &amp; \rightarrow &amp;\mathrm{Filt}\circ\big(\mathrm{I}\times\mathrm{C}_{f}\big)\\&#10;\mathrm{Filt} &amp; \rightarrow &amp;\big(\mathrm{I}\otimes(\cdot)\big)\\&#10;\mathrm{Interpl} &amp; \rightarrow &amp; &#10;\big(\Sigma\otimes\mathrm{I}\big)\circ\big(\mathrm{I}\otimes_j \mathrm{S}_{x_j\otimes y_j}\big)\circ&#10;\mathrm{Filt}\circ\big((\mathrm{I}\otimes\mathbf{1}\otimes\mathrm{I})\times \mathrm{I}\big)\circ &#10;\big(\mathrm{I}\times\mathrm{C}_{\imath\otimes_jg_j}\big)&#10;\end{eqnarray*}&#10;\end{document}&#10;"/>
  <p:tag name="FILENAME" val="TP_tmp"/>
  <p:tag name="FORMAT" val="pngmono"/>
  <p:tag name="RES" val="300"/>
  <p:tag name="BLEND" val="0"/>
  <p:tag name="TRANSPARENT" val="0"/>
  <p:tag name="TBUG" val="0"/>
  <p:tag name="ALLOWFS" val="0"/>
  <p:tag name="ORIGWIDTH" val="338"/>
  <p:tag name="PICTUREFILESIZE" val="553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begin{align*}&#10;\underbrace{\operatorname{\mathbf{Vit}}}_{{\tt vec}(v)} &amp;\rightarrow &#10;\underbrace{\left( \prod (L \times I) \circ (I \otimes C) \right) \circ Id }_{{\tt vec}(v)} \\&#10;&amp;\rightarrow &#10;\left( \prod \underbrace{(L \times I) \circ (I \otimes C) }_{{\tt vec}(v)}\right) \circ Id  \\&#10;&amp;\rightarrow &#10;\left( \prod (L \otimes I_v \times I) \circ (I \otimes C \otimes I_v) \circ (\vec{L}\times I) \right) \circ Id  \\&#10;&amp;\rightarrow &#10;\prod (L \otimes I_v \times I) \circ (I \otimes ( B \otimes I_v) ) \circ (\vec{L} \times I )&#10;\end{align*}&#10;\end{document}&#10;"/>
  <p:tag name="FILENAME" val="TP_tmp"/>
  <p:tag name="FORMAT" val="pngmono"/>
  <p:tag name="RES" val="300"/>
  <p:tag name="BLEND" val="0"/>
  <p:tag name="TRANSPARENT" val="0"/>
  <p:tag name="TBUG" val="0"/>
  <p:tag name="ALLOWFS" val="0"/>
  <p:tag name="ORIGWIDTH" val="510"/>
  <p:tag name="PICTUREFILESIZE" val="176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, amssymb, amscd, booktabs,theorem, graphicx, xspace, multirow}&#10;\def\BC#1#2{\operatorname{B}\left[ #1 \rightarrow #2 \right]}&#10;\def\Emb#1#2{\operatorname{Emb}\left[ #1 \rightarrow #2 \right]}&#10;\def\Proj#1#2{\operatorname{Proj}\left[ #1 \rightarrow #2 \right]}&#10;\def\Poly{\overline{\mathcal{F}}}&#10;\def\Alg{\mathcal{A}}&#10;\def\Blg{\mathcal{B}}&#10;\def\Clg{\mathcal{C}}&#10;\def\Dlg{\mathcal{D}}&#10;\def\Mod{\mathcal{M}}&#10;\def\Nod{\mathcal{N}}&#10;\def\Kod{\mathcal{K}}&#10;\def\N{\mathbb{N}}&#10;\def\Z{\mathbb{Z}}&#10;\def\R{\mathbb{R}}&#10;\def\C{\mathbb{C}}&#10;\def\p{p}&#10;\def\Rx{\R[x]}&#10;\def\Rq{\R[q]}&#10;\def\Rnx{\R_n[x]}&#10;\def\Cx{\C[x]}&#10;\def\tbt#1#2#3#4{\left(\begin{smallmatrix} #1 &amp; #2 \\ #3 &amp; #4 \end{smallmatrix}\right)}&#10;\def\vblock#1#2{\left(\begin{smallmatrix} #1 \\ #2 \end{smallmatrix}\right)}&#10;\def\Vblock#1#2{\left(\begin{matrix} #1 \\ #2 \end{matrix}\right)}&#10;\def\FF{\mathcal{F}}&#10;\def\RFF{\mathcal{RF}}&#10;\def\DTT{\operatorname{DTT}}&#10;\def\PolyDTT{\overline{\operatorname{DTT}}}&#10;\def\F{\operatorname{F}}&#10;\def\FI{\operatorname{F}^{\rm (I)}}&#10;\def\FII{\operatorname{F}^{\rm (II)}}&#10;\def\FIII{\operatorname{F}^{\rm (III)}}&#10;\def\FIV{\operatorname{F}^{\rm (IV)}}&#10;&#10;&#10;\def\BDFT{\overline{\operatorname{RDFT}}}&#10;\def\BRDFTs{\overline{\operatorname{RDFTs}}}&#10;\def\BRDFT{\overline{\operatorname{RDFT}}}&#10;\def\BRDFTI{\overline{\operatorname{RDFT-1}}}&#10;\def\BRDFTII{\overline{\operatorname{RDFT-2}}}&#10;\def\BRDFTIII{\overline{\operatorname{RDFT-3}}}&#10;\def\BRDFTIV{\overline{\operatorname{RDFT-4}}}&#10;\def\PolyBDFT{\overline{\operatorname{BDFT}}}&#10;&#10;\def\MMM{\operatorname{MMM}}&#10;&#10;\def\twiddle{\operatorname{T}}&#10;&#10;\def\DFTt{\operatorname{DFT-t}}&#10;\def\DFTtp{\operatorname{DFT-t^\prime}}&#10;\def\DFTI{\operatorname{DFT-1}}&#10;\def\DFTII{\operatorname{DFT-2}}&#10;\def\DFTIII{\operatorname{DFT-3}}&#10;\def\DFTIV{\operatorname{DFT-4}}&#10;&#10;\def\rDFT{\operatorname{rDFT}}&#10;\def\RDFT{\operatorname{RDFT}}&#10;\def\RDFTs{\operatorname{RDFTs}}&#10;\def\RDFTI{\operatorname{RDFT-1}}&#10;\def\RDFTII{\operatorname{RDFT-2}}&#10;\def\RDFTIII{\operatorname{RDFT-3}}&#10;\def\RDFTIV{\operatorname{RDFT-4}}&#10;\def\Rbar{\overline{\operatorname{R}}}&#10;&#10;\def\PRDFT{\operatorname{PRDFT}}&#10;\def\PRDFTt{\operatorname{PRDFT-t}}&#10;\def\PRDFTtp{\operatorname{PRDFT-t^\prime}}&#10;\def\PRDFTI{\operatorname{PRDFT-1}}&#10;\def\PRDFTII{\operatorname{PRDFT-2}}&#10;\def\PRDFTIII{\operatorname{PRDFT-3}}&#10;\def\PRDFTIV{\operatorname{PRDFT-4}}&#10;&#10;\def\DHT{\operatorname{DHT}}&#10;\def\DHTI{\operatorname{DHT-1}}&#10;\def\DHTII{\operatorname{DHT-2}}&#10;\def\DHTIII{\operatorname{DHT-3}}&#10;\def\DHTIV{\operatorname{DHT-4}}&#10;&#10;\def\PDHT{\operatorname{PDHT}}&#10;\def\PDHTt{\operatorname{PDHT-t}}&#10;\def\PDHTtp{\operatorname{PDHT-t^\prime}}&#10;\def\PDHTI{\operatorname{PDHT-1}}&#10;\def\PDHTII{\operatorname{PDHT-2}}&#10;\def\PDHTIII{\operatorname{PDHT-3}}&#10;\def\PDHTIV{\operatorname{PDHT-4}}&#10;&#10;\def\RF{\operatorname{RF}}&#10;%\def\RFI{\operatorname{RF}^{\rm (I)}}&#10;%\def\RFII{\operatorname{RF}^{\rm (II)}}&#10;%\def\RFIII{\operatorname{RF}^{\rm (III)}}&#10;%\def\RFIV{\operatorname{RF}^{\rm (IV)}}&#10;&#10;\def\RFI{\operatorname{RF-1}}&#10;\def\RFII{\operatorname{RF-2}}&#10;\def\RFIII{\operatorname{RF-3}}&#10;\def\RFIV{\operatorname{RF-4}}&#10;&#10;\def\TRFI{\operatorname{TPRF-1}}&#10;\def\TRFII{\operatorname{TPRF-2}}&#10;\def\TRFIII{\operatorname{TPRF-3}}&#10;\def\TRFIV{\operatorname{TPRF-4}}&#10;&#10;\def\PRF{\operatorname{PRF}}&#10;\def\PRFt{\operatorname{PRF-t}}&#10;\def\PRFtp{\operatorname{PRF-t^\prime}}&#10;\def\PRFI{\operatorname{PRF-1}}&#10;\def\PRFII{\operatorname{PRF-2}}&#10;\def\PRFIII{\operatorname{PRF-3}}&#10;\def\PRFIV{\operatorname{PRF-4}}&#10;&#10;\def\IR{\operatorname{IR}}&#10;\def\IRI{\operatorname{IR}^{\rm (I)}}&#10;\def\IRII{\operatorname{IR}^{\rm (II)}}&#10;\def\IRIII{\operatorname{IR}^{\rm (III)}}&#10;\def\IRIV{\operatorname{IR}^{\rm (IV)}}&#10;&#10;\def\IPRF{\operatorname{IPRF}}&#10;\def\IPRFt{\operatorname{IPRF-t}}&#10;\def\IPRFtp{\operatorname{IPRF-t^\prime}}&#10;\def\IPRFI{\operatorname{IPRF-1}}&#10;\def\IPRFII{\operatorname{IPRF-2}}&#10;\def\IPRFIII{\operatorname{IPRF-3}}&#10;\def\IPRFIV{\operatorname{IPRF-4}}&#10;&#10;\def\fI{\operatorname{F-1}}&#10;\def\fII{\operatorname{F-2}}&#10;\def\fIII{\operatorname{F-3}}&#10;\def\fIV{\operatorname{F-4}}&#10;\def\RCF{\overline{\operatorname{DFT}}}&#10;\def\RC#1{\overline{#1}}&#10;\def\DFT{\operatorname{DFT}}&#10;\def\IRDFT{\operatorname{IRDFT}}&#10;\def\IRDFTII{\operatorname{IRDFT}^{\operatorname{(II)}}}&#10;\def\DCTI{\operatorname{DCT-1}}&#10;\def\DCTII{\operatorname{DCT-2}} \def\PDCTII{   \overline{\operatorname{DCT-2}}}&#10;\def\DCTIII{\operatorname{DCT-3}}\def\PDCTIII{   \overline{\operatorname{DCT-3}}}&#10;\def\DCTIV{\operatorname{DCT-4}}\def\PDCTIV{   \overline{\operatorname{DCT-4}}}&#10;\def\DCTV{\operatorname{DCT-5}}&#10;\def\DCTVI{\operatorname{DCT-6}}&#10;\def\DCTVII{\operatorname{DCT-7}}&#10;\def\DCTVIII{\operatorname{DCT-8}}&#10;&#10;\def\CLT{\operatorname{CLT}}&#10;\def\EMDCT{\operatorname{EMDCT}}&#10;\def\EMDST{\operatorname{EMDST}}&#10;\def\OMDCT{\operatorname{OMDCT}}&#10;\def\OMDST{\operatorname{OMDST}}&#10;&#10;\def\DSTI{\operatorname{DST-1}}   \def\PDSTI{   \overline{\operatorname{DST-1}}}&#10;\def\DSTII{\operatorname{DST-2}}  \def\PDSTII{  \overline{\operatorname{DST-2}}}&#10;\def\DSTIII{\operatorname{DST-3}} \def\PDSTIII{ \overline{\operatorname{DST-3}}}&#10;\def\DSTIV{\operatorname{DST-4}}  \def\PDSTIV{  \overline{\operatorname{DST-4}}}&#10;\def\DSTV{\operatorname{DST-5}}   \def\PDSTV{   \overline{\operatorname{DST-5}}}&#10;\def\DSTVI{\operatorname{DST-6}}  \def\PDSTVI{  \overline{\operatorname{DST-6}}}&#10;\def\DSTVII{\operatorname{DST-7}} \def\PDSTVII{ \overline{\operatorname{DST-7}}}&#10;\def\DSTVIII{\operatorname{DST-8}}\def\PDSTVIII{\overline{\operatorname{DST-8}}}&#10;&#10;\def\J{\operatorname{J}}&#10;\def\G{\operatorname{G}}&#10;\def\S{\operatorname{S}}&#10;\def\W{\omega}&#10;\def\D{\mathcal{D}}&#10;\def\fid{\imath}&#10;\def\ExtE#1#2{\mathcal{E}^{#1}_{#2}}&#10;\def\ExtO#1#2{\mathcal{O}^{#1}_{#2}}&#10;\def\RedE#1#2{(\mathcal{E}^{#1}_{#2})^{-1}}&#10;\def\RedO#1#2{(\mathcal{O}^{#1}_{#2})^{-1}}&#10;\def\tensor{\otimes}&#10;\def\cross{\times}&#10;\def\dirsum{\oplus}&#10;\def\Dirsum{\bigoplus}&#10;\def\DirSum{\displaystyle\bigoplus}&#10;\def\Prod{\displaystyle\prod}&#10;\def\diag{\operatorname{diag}}&#10;&#10;\def\L{\operatorname{L}}&#10;\def\Z{\operatorname{Z}}&#10;\def\K{\operatorname{K}}&#10;\def\M{\operatorname{M}}&#10;\def\Lbar{\operatorname{\overline{L}}}&#10;\def\Kbar{\operatorname{\overline{K}}}&#10;\def\Mbar{\operatorname{\overline{M}}}&#10;&#10;\def\H{\operatorname{H}}&#10;\def\HH#1#2#3#4{\operatorname{H}^{#2\rightarrow #1}_{#3,#4}}&#10;\def\BH#1#2#3#4{\operatorname{BH}^{#2\rightarrow #1}_{#3,#4}}&#10;\def\MH#1#2#3#4{\operatorname{MH}^{#2\rightarrow #1}_{#3,#4}}&#10;\def\OS{\operatorname{\overline{L}}}&#10;\def\I{\operatorname{I}}&#10;&#10;\def\vc#1{\mathbf{#1}}&#10;\newcommand{\op}[1]{\operatorname{#1}}&#10;\newcommand{\opnl}[1]{\operatorname{\mathcal#1}}&#10;&#10;&#10;\def\T{\operatorname{T}}&#10;\def\TI{\operatorname{T}^{\rm (I)}}&#10;\def\TII{\operatorname{T}^{\rm (II)}}&#10;\def\TIII{\operatorname{T}^{\rm (III)}}&#10;\def\TIV{\operatorname{T}^{\rm (IV)}}&#10;&#10;\def\RT{\operatorname{R}}&#10;\def\RTt{\operatorname{R}^{\rm (t)}}&#10;\def\RTconjt{\operatorname{R}^{{\rm (t)}*}}&#10;\def\RTI{\operatorname{R}^{\rm (I)}}&#10;\def\RTII{\operatorname{R}^{\rm (II)}}&#10;\def\RTIII{\operatorname{R}^{\rm (III)}}&#10;\def\RTIV{\operatorname{R}^{\rm (IV)}}&#10;&#10;\def\XI{\operatorname{X}^{\rm \text{0}}}&#10;\def\XII{\operatorname{X}^{\rm \text{0}}}&#10;\def\XIII{\operatorname{X}^{\rm \text{1}}}&#10;\def\XIV{\operatorname{X}^{\rm \text{1}}}&#10;&#10;\def\YI{\operatorname{Y}^{\rm \text{0}}}&#10;\def\YII{\operatorname{Y}^{\rm \text{0}}}&#10;\def\YIII{\operatorname{Y}^{\rm \text{1}}}&#10;\def\YIV{\operatorname{Y}^{\rm \text{1}}}&#10;&#10;\def\ZI{\operatorname{Z}^{\rm \text{0}}}&#10;\def\ZII{\operatorname{Z}^{\rm \text{0}}}&#10;\def\ZIII{\operatorname{Z}^{\rm \text{1}}}&#10;\def\ZIV{\operatorname{Z}^{\rm \text{1}}}&#10;&#10;\def\ol{\overline}&#10;\def\hf{\frac{1}{2}}&#10;\def\a{\text{-}a} \def\b{\text{-}b} \def\c{\text{-}c} &#10;\def\i{j}&#10;\def\id{j}&#10;\def\neg{\text{-}}&#10;\def\mi{\text{-}j}&#10;\def\re#1{#1_r}&#10;\def\im#1{#1_i}&#10;\newcommand{\stride}{\operatorname{L}}&#10;\newcommand{\ACC}[1]{\Sigma_{#1}}&#10;\newcommand{\vcc}[2]{{#1}_{#2}}&#10;&#10;\def\real{\ensuremath{\rm re}}&#10;\def\imag{\ensuremath{\rm im}}&#10;\def\evenO{\ensuremath{\rm ev_0}}&#10;\def\evenOO{\ensuremath{\rm ev_{00}}}&#10;\def\evenI{\ensuremath{\rm ev_1}}&#10;\def\oddO{\ensuremath{\rm od_0}}&#10;\def\oddOO{\ensuremath{\rm od_{00}}}&#10;\def\oddI{\ensuremath{\rm od_1}}&#10;\def\ceO{\ensuremath{\rm ce_0}}&#10;\def\ceI{\ensuremath{\rm ce_1}}&#10;\def\coO{\ensuremath{\rm co_0}}&#10;\def\coI{\ensuremath{\rm co_1}}&#10;&#10;\def\row{\ensuremath{\rm row}}&#10;\def\mypar#1{{\bf #1}} &#10;\def\nmypar#1{\noindent{\bf #1}} &#10;&#10;\def\idiv#1#2{\left\lfloor\frac{#1}{#2}\right\rfloor}&#10;\def\idivn{\lfloor\frac{i}{n}\rfloor}&#10;\def\imodn{i \mod n}&#10;\def\imod#1#2{#1\!\! \mod #2}&#10;\def\rarr{\rightarrow}&#10;\def\vstack{\big[-\big]}&#10;&#10;\def\Tr#1{(#1)^{\text{T}}}&#10;\def\inv#1{(#1)^{\text{-}1}}&#10;\newcommand{\cc}[1]{{#1}^{\ast}}                            % complex conjugate&#10;\newcommand{\fourier}[0]{{\cal F}}&#10;\def\bigdirsum{\bigoplus}&#10;\def\one{\I}&#10;&#10;\newcommand{\opdef}[5]{#1:#2\rightarrow #3;\ #4\mapsto #5}&#10;\newcommand{\opdeff}[3]{#1:#2\rightarrow #3}&#10;\newcommand{\opsig}[2]{\operatorname{#1}_{#2}}&#10;\newcommand{\parit}[1]{\underbrace{#1}_{\mathrm{smp}(p,\mu)}}&#10;\newcommand{\anytag}[1]{\underbrace{#1}_{\mathrm{tag}}}&#10;\newcommand{\vtensor}{\vec{\otimes}}&#10;\newcommand{\ctensor}{\bar{\otimes}}&#10;\newcommand{\compose}{\circ}&#10;\newcommand{\ptensor}{\otimes_{\|}}&#10;&#10;\newcommand{\spiral}{SPIRAL\xspace}&#10;\newcommand{\spl}{{SPL}\xspace}&#10;\newcommand{\OL}{{OL}\xspace}&#10; &#10;&#10;&#10;\begin{document}&#10;\begin{tabular}{@{}ll@{}}&#10;\toprule&#10;breakdown rule &amp; description\\\midrule&#10;$\MMM_{1,1,1} \rightarrow (\cdot)_{1} $&amp;base case $\vphantom{\Bigl(}$\\&#10;$\MMM_{m,n,k}\rightarrow (\otimes)_{m/m_b\times 1}&#10;  \tensor \MMM_{m_b,n,k}$&amp;horizontal blocking $\vphantom{\Bigl(}$\\&#10;$\MMM_{m,n,k} \rightarrow \MMM_{m,nb,k} \otimes &#10;\:(\otimes)_{1 \times n/nb}$&amp; interleaved blocking$\vphantom{\Bigl(}$\\ &#10;$\MMM_{m,n,k} \rightarrow ((\Sigma_{k/k_b} \circ (\cdot)_{k/k_b}) \tensor \MMM_{m,n,k_b})\circ$&amp;accumulative blocking\\&#10;$\qquad\qquad\qquad\qquad\qquad\qquad\:\:&#10;((L^{m k/k_b}_{k/k_b} \tensor I_{k_b}) \cross I_{k n})$&amp;\\&#10;$\MMM_{m,n,k} \rightarrow (L^{m n/n_b}_{m} \tensor I_{n_b}) \circ &#10;$&amp;\\&#10;$\qquad\qquad\qquad\:\:\:&#10;((\otimes)_{1 \cross n/n_b} \tensor \MMM_{m,n_b,k}) \circ &#10;$&amp;vertical blocking\\&#10;$\qquad\qquad\qquad\qquad\qquad\qquad\:\:&#10;(I_{k m}\cross(L^{k n/n_b}_{n/n_b} \tensor I_{n_b}))$&amp;\\&#10;\bottomrule&#10;\end{tabular} &#10;\end{document}&#10;"/>
  <p:tag name="FILENAME" val="TP_tmp"/>
  <p:tag name="FORMAT" val="pngmono"/>
  <p:tag name="RES" val="300"/>
  <p:tag name="BLEND" val="0"/>
  <p:tag name="TRANSPARENT" val="0"/>
  <p:tag name="TBUG" val="0"/>
  <p:tag name="ALLOWFS" val="0"/>
  <p:tag name="ORIGWIDTH" val="765"/>
  <p:tag name="PICTUREFILESIZE" val="3820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$\times$  template TPT1  env TPENV1  fore 0  back 16777215  eqnno 1"/>
  <p:tag name="FILENAME" val="TP_tmp"/>
  <p:tag name="ORIGWIDTH" val="7"/>
  <p:tag name="PICTUREFILESIZE" val="968"/>
</p:tagLst>
</file>

<file path=ppt/theme/theme1.xml><?xml version="1.0" encoding="utf-8"?>
<a:theme xmlns:a="http://schemas.openxmlformats.org/drawingml/2006/main" name="spiral-template">
  <a:themeElements>
    <a:clrScheme name="spiral-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0000"/>
      </a:hlink>
      <a:folHlink>
        <a:srgbClr val="CC0000"/>
      </a:folHlink>
    </a:clrScheme>
    <a:fontScheme name="spiral-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spiral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ral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iral-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ral-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ral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ral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ral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ral-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00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19491</TotalTime>
  <Words>218</Words>
  <Application>Microsoft PowerPoint</Application>
  <PresentationFormat>On-screen Show (4:3)</PresentationFormat>
  <Paragraphs>90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spiral-template</vt:lpstr>
      <vt:lpstr>Program Generation with Spiral: Beyond Transforms</vt:lpstr>
      <vt:lpstr>Vision Behind Spiral</vt:lpstr>
      <vt:lpstr>Main Idea: Program Generation</vt:lpstr>
      <vt:lpstr>Expressing Kernels as Operator Formulas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Generation with Spiral: Beyond Transforms</dc:title>
  <dc:creator>Franz Franchetti</dc:creator>
  <dc:description>This is the HPEG 2008 Précis for the Poster "Program Generation with Spiral: Beyond Transforms"
PIN #2019</dc:description>
  <cp:lastModifiedBy>Franz Franchetti</cp:lastModifiedBy>
  <cp:revision>570</cp:revision>
  <cp:lastPrinted>1999-09-20T15:19:18Z</cp:lastPrinted>
  <dcterms:created xsi:type="dcterms:W3CDTF">2005-10-22T23:00:21Z</dcterms:created>
  <dcterms:modified xsi:type="dcterms:W3CDTF">2008-08-01T18:01:51Z</dcterms:modified>
</cp:coreProperties>
</file>