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30"/>
  </p:notesMasterIdLst>
  <p:sldIdLst>
    <p:sldId id="341" r:id="rId2"/>
    <p:sldId id="337" r:id="rId3"/>
    <p:sldId id="338" r:id="rId4"/>
    <p:sldId id="339" r:id="rId5"/>
    <p:sldId id="348" r:id="rId6"/>
    <p:sldId id="333" r:id="rId7"/>
    <p:sldId id="349" r:id="rId8"/>
    <p:sldId id="342" r:id="rId9"/>
    <p:sldId id="350" r:id="rId10"/>
    <p:sldId id="279" r:id="rId11"/>
    <p:sldId id="340" r:id="rId12"/>
    <p:sldId id="280" r:id="rId13"/>
    <p:sldId id="314" r:id="rId14"/>
    <p:sldId id="281" r:id="rId15"/>
    <p:sldId id="343" r:id="rId16"/>
    <p:sldId id="344" r:id="rId17"/>
    <p:sldId id="271" r:id="rId18"/>
    <p:sldId id="269" r:id="rId19"/>
    <p:sldId id="347" r:id="rId20"/>
    <p:sldId id="318" r:id="rId21"/>
    <p:sldId id="283" r:id="rId22"/>
    <p:sldId id="330" r:id="rId23"/>
    <p:sldId id="335" r:id="rId24"/>
    <p:sldId id="308" r:id="rId25"/>
    <p:sldId id="309" r:id="rId26"/>
    <p:sldId id="294" r:id="rId27"/>
    <p:sldId id="296" r:id="rId28"/>
    <p:sldId id="297" r:id="rId29"/>
  </p:sldIdLst>
  <p:sldSz cx="9144000" cy="6858000" type="screen4x3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Arial Narrow" pitchFamily="34" charset="0"/>
      <p:regular r:id="rId35"/>
      <p:bold r:id="rId36"/>
      <p:italic r:id="rId37"/>
      <p:boldItalic r:id="rId38"/>
    </p:embeddedFont>
    <p:embeddedFont>
      <p:font typeface="LCMSS8" pitchFamily="34" charset="0"/>
      <p:regular r:id="rId39"/>
    </p:embeddedFont>
    <p:embeddedFont>
      <p:font typeface="CMMI8" pitchFamily="34" charset="0"/>
      <p:regular r:id="rId40"/>
    </p:embeddedFont>
    <p:embeddedFont>
      <p:font typeface="CMEX10" pitchFamily="34" charset="0"/>
      <p:regular r:id="rId41"/>
    </p:embeddedFont>
    <p:embeddedFont>
      <p:font typeface="CMSY8" pitchFamily="34" charset="0"/>
      <p:regular r:id="rId42"/>
    </p:embeddedFont>
    <p:embeddedFont>
      <p:font typeface="Wingdings 2" pitchFamily="18" charset="2"/>
      <p:regular r:id="rId43"/>
    </p:embeddedFont>
    <p:embeddedFont>
      <p:font typeface="Verdana" pitchFamily="34" charset="0"/>
      <p:regular r:id="rId44"/>
      <p:bold r:id="rId45"/>
      <p:italic r:id="rId46"/>
      <p:boldItalic r:id="rId47"/>
    </p:embeddedFont>
    <p:embeddedFont>
      <p:font typeface="Consolas" pitchFamily="49" charset="0"/>
      <p:regular r:id="rId48"/>
      <p:bold r:id="rId49"/>
      <p:italic r:id="rId50"/>
      <p:boldItalic r:id="rId51"/>
    </p:embeddedFont>
    <p:embeddedFont>
      <p:font typeface="cmbxti10" pitchFamily="34" charset="0"/>
      <p:regular r:id="rId52"/>
    </p:embeddedFont>
    <p:embeddedFont>
      <p:font typeface="cmsy10" pitchFamily="34" charset="0"/>
      <p:regular r:id="rId53"/>
    </p:embeddedFont>
  </p:embeddedFontLst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E19D9D"/>
    <a:srgbClr val="D678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87" autoAdjust="0"/>
    <p:restoredTop sz="86477" autoAdjust="0"/>
  </p:normalViewPr>
  <p:slideViewPr>
    <p:cSldViewPr>
      <p:cViewPr>
        <p:scale>
          <a:sx n="71" d="100"/>
          <a:sy n="71" d="100"/>
        </p:scale>
        <p:origin x="-12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7.xml"/><Relationship Id="rId7" Type="http://schemas.openxmlformats.org/officeDocument/2006/relationships/slide" Target="slides/slide16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5.xml"/><Relationship Id="rId11" Type="http://schemas.openxmlformats.org/officeDocument/2006/relationships/slide" Target="slides/slide28.xml"/><Relationship Id="rId5" Type="http://schemas.openxmlformats.org/officeDocument/2006/relationships/slide" Target="slides/slide11.xml"/><Relationship Id="rId10" Type="http://schemas.openxmlformats.org/officeDocument/2006/relationships/slide" Target="slides/slide21.xml"/><Relationship Id="rId4" Type="http://schemas.openxmlformats.org/officeDocument/2006/relationships/slide" Target="slides/slide10.xml"/><Relationship Id="rId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yvoronen\My%20Documents\Intel-Oct07\the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3.7449392712550905E-2"/>
          <c:y val="0.15213358070500926"/>
          <c:w val="0.92004048582995956"/>
          <c:h val="0.70315398886827452"/>
        </c:manualLayout>
      </c:layout>
      <c:lineChart>
        <c:grouping val="standard"/>
        <c:ser>
          <c:idx val="3"/>
          <c:order val="0"/>
          <c:tx>
            <c:strRef>
              <c:f>Sheet1!$F$1</c:f>
              <c:strCache>
                <c:ptCount val="1"/>
                <c:pt idx="0">
                  <c:v>p=4</c:v>
                </c:pt>
              </c:strCache>
            </c:strRef>
          </c:tx>
          <c:spPr>
            <a:ln w="47342">
              <a:solidFill>
                <a:srgbClr val="CC0000"/>
              </a:solidFill>
              <a:prstDash val="solid"/>
            </a:ln>
            <a:effectLst/>
          </c:spPr>
          <c:marker>
            <c:symbol val="square"/>
            <c:size val="7"/>
            <c:spPr>
              <a:solidFill>
                <a:srgbClr val="CC0000"/>
              </a:solidFill>
              <a:ln>
                <a:solidFill>
                  <a:srgbClr val="CC0000"/>
                </a:solidFill>
                <a:prstDash val="solid"/>
              </a:ln>
              <a:effectLst/>
            </c:spPr>
          </c:marker>
          <c:cat>
            <c:numRef>
              <c:f>Sheet1!$A$3:$A$17</c:f>
              <c:numCache>
                <c:formatCode>General</c:formatCode>
                <c:ptCount val="15"/>
                <c:pt idx="0">
                  <c:v>16</c:v>
                </c:pt>
                <c:pt idx="1">
                  <c:v>32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1024</c:v>
                </c:pt>
                <c:pt idx="7">
                  <c:v>2048</c:v>
                </c:pt>
                <c:pt idx="8">
                  <c:v>4096</c:v>
                </c:pt>
                <c:pt idx="9">
                  <c:v>8192</c:v>
                </c:pt>
                <c:pt idx="10">
                  <c:v>16384</c:v>
                </c:pt>
                <c:pt idx="11">
                  <c:v>32768</c:v>
                </c:pt>
                <c:pt idx="12">
                  <c:v>65536</c:v>
                </c:pt>
                <c:pt idx="13">
                  <c:v>131072</c:v>
                </c:pt>
                <c:pt idx="14">
                  <c:v>262144</c:v>
                </c:pt>
              </c:numCache>
            </c:numRef>
          </c:cat>
          <c:val>
            <c:numRef>
              <c:f>Sheet1!$F$3:$F$17</c:f>
              <c:numCache>
                <c:formatCode>#,##0</c:formatCode>
                <c:ptCount val="15"/>
                <c:pt idx="0">
                  <c:v>9142.8571428571431</c:v>
                </c:pt>
                <c:pt idx="1">
                  <c:v>11374.407582938389</c:v>
                </c:pt>
                <c:pt idx="2">
                  <c:v>12229.299363057326</c:v>
                </c:pt>
                <c:pt idx="3">
                  <c:v>12173.91304347826</c:v>
                </c:pt>
                <c:pt idx="4">
                  <c:v>12641.975308641961</c:v>
                </c:pt>
                <c:pt idx="5">
                  <c:v>13103.317535544984</c:v>
                </c:pt>
                <c:pt idx="6">
                  <c:v>16879.120879120877</c:v>
                </c:pt>
                <c:pt idx="7">
                  <c:v>17508.808290155441</c:v>
                </c:pt>
                <c:pt idx="8">
                  <c:v>20594.41340782123</c:v>
                </c:pt>
                <c:pt idx="9">
                  <c:v>18544.479400053409</c:v>
                </c:pt>
                <c:pt idx="10">
                  <c:v>19852.862261766695</c:v>
                </c:pt>
                <c:pt idx="11">
                  <c:v>23094.271538114557</c:v>
                </c:pt>
                <c:pt idx="12">
                  <c:v>25608.711296648697</c:v>
                </c:pt>
                <c:pt idx="13">
                  <c:v>18010.138979894393</c:v>
                </c:pt>
                <c:pt idx="14">
                  <c:v>8694.676054313717</c:v>
                </c:pt>
              </c:numCache>
            </c:numRef>
          </c:val>
        </c:ser>
        <c:ser>
          <c:idx val="4"/>
          <c:order val="1"/>
          <c:tx>
            <c:v>numrecipes</c:v>
          </c:tx>
          <c:spPr>
            <a:ln w="47342">
              <a:solidFill>
                <a:srgbClr val="969696"/>
              </a:solidFill>
              <a:prstDash val="solid"/>
            </a:ln>
            <a:effectLst/>
          </c:spPr>
          <c:marker>
            <c:symbol val="diamond"/>
            <c:size val="7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  <a:effectLst/>
            </c:spPr>
          </c:marker>
          <c:val>
            <c:numRef>
              <c:f>Sheet1!$J$3:$J$17</c:f>
              <c:numCache>
                <c:formatCode>#,##0</c:formatCode>
                <c:ptCount val="15"/>
                <c:pt idx="0">
                  <c:v>578.78572000000054</c:v>
                </c:pt>
                <c:pt idx="1">
                  <c:v>682.81950599999948</c:v>
                </c:pt>
                <c:pt idx="2">
                  <c:v>760.221677</c:v>
                </c:pt>
                <c:pt idx="3">
                  <c:v>835.62023699999997</c:v>
                </c:pt>
                <c:pt idx="4">
                  <c:v>906.07949100000053</c:v>
                </c:pt>
                <c:pt idx="5">
                  <c:v>963.18037700000286</c:v>
                </c:pt>
                <c:pt idx="6">
                  <c:v>983.61082399999998</c:v>
                </c:pt>
                <c:pt idx="7">
                  <c:v>988.70389100000261</c:v>
                </c:pt>
                <c:pt idx="8">
                  <c:v>976.42360399999939</c:v>
                </c:pt>
                <c:pt idx="9">
                  <c:v>884.51850300000001</c:v>
                </c:pt>
                <c:pt idx="10">
                  <c:v>860.84602699999652</c:v>
                </c:pt>
                <c:pt idx="11">
                  <c:v>841.16403600000001</c:v>
                </c:pt>
                <c:pt idx="12">
                  <c:v>822.13951099999997</c:v>
                </c:pt>
                <c:pt idx="13">
                  <c:v>809.60718599999996</c:v>
                </c:pt>
                <c:pt idx="14">
                  <c:v>778.12996099999998</c:v>
                </c:pt>
              </c:numCache>
            </c:numRef>
          </c:val>
        </c:ser>
        <c:marker val="1"/>
        <c:axId val="74475392"/>
        <c:axId val="74477952"/>
      </c:lineChart>
      <c:catAx>
        <c:axId val="74475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5F5F5F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input size</a:t>
                </a:r>
              </a:p>
            </c:rich>
          </c:tx>
          <c:layout>
            <c:manualLayout>
              <c:xMode val="edge"/>
              <c:yMode val="edge"/>
              <c:x val="0.43128784739228365"/>
              <c:y val="0.94121868026408595"/>
            </c:manualLayout>
          </c:layout>
          <c:spPr>
            <a:noFill/>
            <a:ln w="31561">
              <a:noFill/>
            </a:ln>
          </c:spPr>
        </c:title>
        <c:numFmt formatCode="#,##0" sourceLinked="0"/>
        <c:tickLblPos val="nextTo"/>
        <c:spPr>
          <a:ln w="473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74477952"/>
        <c:crosses val="autoZero"/>
        <c:auto val="1"/>
        <c:lblAlgn val="ctr"/>
        <c:lblOffset val="100"/>
        <c:tickLblSkip val="1"/>
        <c:tickMarkSkip val="1"/>
      </c:catAx>
      <c:valAx>
        <c:axId val="74477952"/>
        <c:scaling>
          <c:orientation val="minMax"/>
        </c:scaling>
        <c:axPos val="l"/>
        <c:majorGridlines>
          <c:spPr>
            <a:ln w="31561">
              <a:solidFill>
                <a:srgbClr val="FFFFFF"/>
              </a:solidFill>
              <a:prstDash val="solid"/>
            </a:ln>
          </c:spPr>
        </c:majorGridlines>
        <c:numFmt formatCode="#,##0" sourceLinked="0"/>
        <c:tickLblPos val="nextTo"/>
        <c:spPr>
          <a:ln w="11836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74475392"/>
        <c:crosses val="autoZero"/>
        <c:crossBetween val="midCat"/>
        <c:dispUnits>
          <c:builtInUnit val="thousands"/>
        </c:dispUnits>
      </c:valAx>
      <c:spPr>
        <a:solidFill>
          <a:srgbClr val="E0E2F8"/>
        </a:solidFill>
        <a:ln w="3156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9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3.1302876480541482E-2"/>
          <c:y val="0.12724306688417641"/>
          <c:w val="0.91285956006768187"/>
          <c:h val="0.77324632952691652"/>
        </c:manualLayout>
      </c:layout>
      <c:lineChart>
        <c:grouping val="standard"/>
        <c:ser>
          <c:idx val="1"/>
          <c:order val="0"/>
          <c:tx>
            <c:v>FFTW</c:v>
          </c:tx>
          <c:spPr>
            <a:ln w="4445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plus"/>
            <c:size val="12"/>
            <c:spPr>
              <a:noFill/>
              <a:ln w="28575">
                <a:solidFill>
                  <a:schemeClr val="bg2"/>
                </a:solidFill>
                <a:prstDash val="solid"/>
              </a:ln>
            </c:spPr>
          </c:marker>
          <c:cat>
            <c:strRef>
              <c:f>'Lib data'!$U$3:$U$17</c:f>
              <c:strCache>
                <c:ptCount val="1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</c:strCache>
            </c:strRef>
          </c:cat>
          <c:val>
            <c:numRef>
              <c:f>'Code size data'!$H$20:$H$34</c:f>
              <c:numCache>
                <c:formatCode>General</c:formatCode>
                <c:ptCount val="15"/>
                <c:pt idx="0">
                  <c:v>2202.88</c:v>
                </c:pt>
                <c:pt idx="1">
                  <c:v>3713.3100000000022</c:v>
                </c:pt>
                <c:pt idx="2">
                  <c:v>4783.67</c:v>
                </c:pt>
                <c:pt idx="3">
                  <c:v>5296.3600000000024</c:v>
                </c:pt>
                <c:pt idx="4">
                  <c:v>5088.96</c:v>
                </c:pt>
                <c:pt idx="5">
                  <c:v>4779</c:v>
                </c:pt>
                <c:pt idx="6">
                  <c:v>4901.9000000000005</c:v>
                </c:pt>
                <c:pt idx="7">
                  <c:v>4844.3200000000024</c:v>
                </c:pt>
                <c:pt idx="8">
                  <c:v>4706.8100000000004</c:v>
                </c:pt>
                <c:pt idx="9">
                  <c:v>4435.63</c:v>
                </c:pt>
                <c:pt idx="10">
                  <c:v>4081.15</c:v>
                </c:pt>
                <c:pt idx="11">
                  <c:v>4129.9800000000005</c:v>
                </c:pt>
                <c:pt idx="12">
                  <c:v>4017.32</c:v>
                </c:pt>
                <c:pt idx="13">
                  <c:v>3981.53</c:v>
                </c:pt>
                <c:pt idx="14">
                  <c:v>3694.75</c:v>
                </c:pt>
              </c:numCache>
            </c:numRef>
          </c:val>
        </c:ser>
        <c:ser>
          <c:idx val="0"/>
          <c:order val="1"/>
          <c:tx>
            <c:v>2</c:v>
          </c:tx>
          <c:spPr>
            <a:ln w="50800">
              <a:solidFill>
                <a:srgbClr val="00B0F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00B0F0"/>
              </a:solidFill>
              <a:ln>
                <a:noFill/>
                <a:prstDash val="solid"/>
              </a:ln>
            </c:spPr>
          </c:marker>
          <c:cat>
            <c:strRef>
              <c:f>'Lib data'!$U$3:$U$17</c:f>
              <c:strCache>
                <c:ptCount val="1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</c:strCache>
            </c:strRef>
          </c:cat>
          <c:val>
            <c:numRef>
              <c:f>'Code size data'!$K$4:$K$18</c:f>
              <c:numCache>
                <c:formatCode>General</c:formatCode>
                <c:ptCount val="15"/>
                <c:pt idx="0">
                  <c:v>1640</c:v>
                </c:pt>
                <c:pt idx="1">
                  <c:v>1268</c:v>
                </c:pt>
                <c:pt idx="2">
                  <c:v>1159</c:v>
                </c:pt>
                <c:pt idx="3">
                  <c:v>1156</c:v>
                </c:pt>
                <c:pt idx="4">
                  <c:v>1193</c:v>
                </c:pt>
                <c:pt idx="5">
                  <c:v>1205</c:v>
                </c:pt>
                <c:pt idx="6">
                  <c:v>1210</c:v>
                </c:pt>
                <c:pt idx="7">
                  <c:v>1226</c:v>
                </c:pt>
                <c:pt idx="8">
                  <c:v>1211</c:v>
                </c:pt>
                <c:pt idx="9">
                  <c:v>1220</c:v>
                </c:pt>
                <c:pt idx="10">
                  <c:v>1257</c:v>
                </c:pt>
                <c:pt idx="11">
                  <c:v>1289</c:v>
                </c:pt>
                <c:pt idx="12">
                  <c:v>1315</c:v>
                </c:pt>
                <c:pt idx="13">
                  <c:v>1285</c:v>
                </c:pt>
                <c:pt idx="14">
                  <c:v>895</c:v>
                </c:pt>
              </c:numCache>
            </c:numRef>
          </c:val>
        </c:ser>
        <c:ser>
          <c:idx val="4"/>
          <c:order val="2"/>
          <c:tx>
            <c:v>16</c:v>
          </c:tx>
          <c:spPr>
            <a:ln w="50800">
              <a:solidFill>
                <a:srgbClr val="FFC00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FFC000"/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'Lib data'!$U$3:$U$17</c:f>
              <c:strCache>
                <c:ptCount val="1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</c:strCache>
            </c:strRef>
          </c:cat>
          <c:val>
            <c:numRef>
              <c:f>'Code size data'!$N$4:$N$18</c:f>
              <c:numCache>
                <c:formatCode>General</c:formatCode>
                <c:ptCount val="15"/>
                <c:pt idx="0">
                  <c:v>4444</c:v>
                </c:pt>
                <c:pt idx="1">
                  <c:v>5486</c:v>
                </c:pt>
                <c:pt idx="2">
                  <c:v>5330</c:v>
                </c:pt>
                <c:pt idx="3">
                  <c:v>4617</c:v>
                </c:pt>
                <c:pt idx="4">
                  <c:v>5080</c:v>
                </c:pt>
                <c:pt idx="5">
                  <c:v>4789</c:v>
                </c:pt>
                <c:pt idx="6">
                  <c:v>4769</c:v>
                </c:pt>
                <c:pt idx="7">
                  <c:v>4691</c:v>
                </c:pt>
                <c:pt idx="8">
                  <c:v>4471</c:v>
                </c:pt>
                <c:pt idx="9">
                  <c:v>4125</c:v>
                </c:pt>
                <c:pt idx="10">
                  <c:v>4072</c:v>
                </c:pt>
                <c:pt idx="11">
                  <c:v>4012</c:v>
                </c:pt>
                <c:pt idx="12">
                  <c:v>3886</c:v>
                </c:pt>
                <c:pt idx="13">
                  <c:v>3900</c:v>
                </c:pt>
                <c:pt idx="14">
                  <c:v>3286</c:v>
                </c:pt>
              </c:numCache>
            </c:numRef>
          </c:val>
        </c:ser>
        <c:ser>
          <c:idx val="3"/>
          <c:order val="3"/>
          <c:tx>
            <c:v>8</c:v>
          </c:tx>
          <c:spPr>
            <a:ln w="50800" cmpd="sng">
              <a:solidFill>
                <a:srgbClr val="FFFF0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'Lib data'!$U$3:$U$17</c:f>
              <c:strCache>
                <c:ptCount val="1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</c:strCache>
            </c:strRef>
          </c:cat>
          <c:val>
            <c:numRef>
              <c:f>'Code size data'!$M$4:$M$18</c:f>
              <c:numCache>
                <c:formatCode>General</c:formatCode>
                <c:ptCount val="15"/>
                <c:pt idx="0">
                  <c:v>4444</c:v>
                </c:pt>
                <c:pt idx="1">
                  <c:v>5486</c:v>
                </c:pt>
                <c:pt idx="2">
                  <c:v>3805</c:v>
                </c:pt>
                <c:pt idx="3">
                  <c:v>4562</c:v>
                </c:pt>
                <c:pt idx="4">
                  <c:v>4975</c:v>
                </c:pt>
                <c:pt idx="5">
                  <c:v>3881</c:v>
                </c:pt>
                <c:pt idx="6">
                  <c:v>4275</c:v>
                </c:pt>
                <c:pt idx="7">
                  <c:v>4436</c:v>
                </c:pt>
                <c:pt idx="8">
                  <c:v>3858</c:v>
                </c:pt>
                <c:pt idx="9">
                  <c:v>3842</c:v>
                </c:pt>
                <c:pt idx="10">
                  <c:v>3902</c:v>
                </c:pt>
                <c:pt idx="11">
                  <c:v>3622</c:v>
                </c:pt>
                <c:pt idx="12">
                  <c:v>3774</c:v>
                </c:pt>
                <c:pt idx="13">
                  <c:v>3805</c:v>
                </c:pt>
                <c:pt idx="14">
                  <c:v>3139</c:v>
                </c:pt>
              </c:numCache>
            </c:numRef>
          </c:val>
        </c:ser>
        <c:ser>
          <c:idx val="2"/>
          <c:order val="4"/>
          <c:tx>
            <c:v>4</c:v>
          </c:tx>
          <c:spPr>
            <a:ln w="50800">
              <a:solidFill>
                <a:srgbClr val="00B05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00B050"/>
              </a:solidFill>
              <a:ln>
                <a:noFill/>
                <a:prstDash val="solid"/>
              </a:ln>
            </c:spPr>
          </c:marker>
          <c:cat>
            <c:strRef>
              <c:f>'Lib data'!$U$3:$U$17</c:f>
              <c:strCache>
                <c:ptCount val="1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</c:strCache>
            </c:strRef>
          </c:cat>
          <c:val>
            <c:numRef>
              <c:f>'Code size data'!$L$4:$L$18</c:f>
              <c:numCache>
                <c:formatCode>General</c:formatCode>
                <c:ptCount val="15"/>
                <c:pt idx="0">
                  <c:v>4444</c:v>
                </c:pt>
                <c:pt idx="1">
                  <c:v>2657</c:v>
                </c:pt>
                <c:pt idx="2">
                  <c:v>3819</c:v>
                </c:pt>
                <c:pt idx="3">
                  <c:v>2698</c:v>
                </c:pt>
                <c:pt idx="4">
                  <c:v>3441</c:v>
                </c:pt>
                <c:pt idx="5">
                  <c:v>2841</c:v>
                </c:pt>
                <c:pt idx="6">
                  <c:v>3347</c:v>
                </c:pt>
                <c:pt idx="7">
                  <c:v>2828</c:v>
                </c:pt>
                <c:pt idx="8">
                  <c:v>3070</c:v>
                </c:pt>
                <c:pt idx="9">
                  <c:v>2650</c:v>
                </c:pt>
                <c:pt idx="10">
                  <c:v>2892</c:v>
                </c:pt>
                <c:pt idx="11">
                  <c:v>2701</c:v>
                </c:pt>
                <c:pt idx="12">
                  <c:v>2941</c:v>
                </c:pt>
                <c:pt idx="13">
                  <c:v>2747</c:v>
                </c:pt>
                <c:pt idx="14">
                  <c:v>2337</c:v>
                </c:pt>
              </c:numCache>
            </c:numRef>
          </c:val>
        </c:ser>
        <c:ser>
          <c:idx val="6"/>
          <c:order val="5"/>
          <c:tx>
            <c:v>64</c:v>
          </c:tx>
          <c:spPr>
            <a:ln w="50800">
              <a:solidFill>
                <a:srgbClr val="C0000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strRef>
              <c:f>'Lib data'!$U$3:$U$17</c:f>
              <c:strCache>
                <c:ptCount val="1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512</c:v>
                </c:pt>
                <c:pt idx="8">
                  <c:v>1k</c:v>
                </c:pt>
                <c:pt idx="9">
                  <c:v>2k</c:v>
                </c:pt>
                <c:pt idx="10">
                  <c:v>4k</c:v>
                </c:pt>
                <c:pt idx="11">
                  <c:v>8k</c:v>
                </c:pt>
                <c:pt idx="12">
                  <c:v>16k</c:v>
                </c:pt>
                <c:pt idx="13">
                  <c:v>32k</c:v>
                </c:pt>
                <c:pt idx="14">
                  <c:v>64k</c:v>
                </c:pt>
              </c:strCache>
            </c:strRef>
          </c:cat>
          <c:val>
            <c:numRef>
              <c:f>'Code size data'!$P$4:$P$18</c:f>
              <c:numCache>
                <c:formatCode>General</c:formatCode>
                <c:ptCount val="15"/>
                <c:pt idx="0">
                  <c:v>4444</c:v>
                </c:pt>
                <c:pt idx="1">
                  <c:v>5486</c:v>
                </c:pt>
                <c:pt idx="2">
                  <c:v>5330</c:v>
                </c:pt>
                <c:pt idx="3">
                  <c:v>5282</c:v>
                </c:pt>
                <c:pt idx="4">
                  <c:v>5816</c:v>
                </c:pt>
                <c:pt idx="5">
                  <c:v>4779</c:v>
                </c:pt>
                <c:pt idx="6">
                  <c:v>4830</c:v>
                </c:pt>
                <c:pt idx="7">
                  <c:v>4991</c:v>
                </c:pt>
                <c:pt idx="8">
                  <c:v>4653</c:v>
                </c:pt>
                <c:pt idx="9">
                  <c:v>4325</c:v>
                </c:pt>
                <c:pt idx="10">
                  <c:v>4160</c:v>
                </c:pt>
                <c:pt idx="11">
                  <c:v>4061</c:v>
                </c:pt>
                <c:pt idx="12">
                  <c:v>4028</c:v>
                </c:pt>
                <c:pt idx="13">
                  <c:v>3980</c:v>
                </c:pt>
                <c:pt idx="14">
                  <c:v>3269</c:v>
                </c:pt>
              </c:numCache>
            </c:numRef>
          </c:val>
        </c:ser>
        <c:marker val="1"/>
        <c:axId val="73675904"/>
        <c:axId val="73677824"/>
      </c:lineChart>
      <c:catAx>
        <c:axId val="73675904"/>
        <c:scaling>
          <c:orientation val="minMax"/>
        </c:scaling>
        <c:axPos val="b"/>
        <c:numFmt formatCode="#,##0" sourceLinked="1"/>
        <c:majorTickMark val="in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73677824"/>
        <c:crosses val="autoZero"/>
        <c:auto val="1"/>
        <c:lblAlgn val="ctr"/>
        <c:lblOffset val="100"/>
        <c:tickLblSkip val="1"/>
        <c:tickMarkSkip val="1"/>
      </c:catAx>
      <c:valAx>
        <c:axId val="73677824"/>
        <c:scaling>
          <c:orientation val="minMax"/>
          <c:max val="6000"/>
          <c:min val="0"/>
        </c:scaling>
        <c:axPos val="l"/>
        <c:numFmt formatCode="0" sourceLinked="0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73675904"/>
        <c:crosses val="autoZero"/>
        <c:crossBetween val="midCat"/>
        <c:majorUnit val="2000"/>
        <c:dispUnits>
          <c:builtInUnit val="thousands"/>
        </c:dispUnits>
      </c:valAx>
      <c:spPr>
        <a:solidFill>
          <a:srgbClr val="DDDDDD"/>
        </a:solidFill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0.4338</cdr:x>
      <cdr:y>0.442</cdr:y>
    </cdr:from>
    <cdr:to>
      <cdr:x>0.45305</cdr:x>
      <cdr:y>0.47025</cdr:y>
    </cdr:to>
    <cdr:sp macro="" textlink="">
      <cdr:nvSpPr>
        <cdr:cNvPr id="10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97686" y="1952043"/>
          <a:ext cx="155211" cy="1247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875" b="0" i="0" strike="noStrike">
              <a:solidFill>
                <a:srgbClr val="000000"/>
              </a:solidFill>
              <a:latin typeface="Arial"/>
              <a:cs typeface="Arial"/>
            </a:rPr>
            <a:t>..</a:t>
          </a:r>
        </a:p>
      </cdr:txBody>
    </cdr:sp>
  </cdr:relSizeAnchor>
  <cdr:relSizeAnchor xmlns:cdr="http://schemas.openxmlformats.org/drawingml/2006/chartDrawing">
    <cdr:from>
      <cdr:x>0</cdr:x>
      <cdr:y>0.01618</cdr:y>
    </cdr:from>
    <cdr:to>
      <cdr:x>0.9807</cdr:x>
      <cdr:y>0.1197</cdr:y>
    </cdr:to>
    <cdr:sp macro="" textlink="">
      <cdr:nvSpPr>
        <cdr:cNvPr id="1036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17463" y="71437"/>
          <a:ext cx="7907337" cy="45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 dirty="0">
              <a:solidFill>
                <a:srgbClr val="000000"/>
              </a:solidFill>
              <a:latin typeface="Verdana"/>
            </a:rPr>
            <a:t>Discrete Fourier Transform (DFT) on </a:t>
          </a:r>
          <a:r>
            <a:rPr lang="en-US" sz="1400" b="1" i="0" strike="noStrike" dirty="0" smtClean="0">
              <a:solidFill>
                <a:srgbClr val="000000"/>
              </a:solidFill>
              <a:latin typeface="Verdana"/>
            </a:rPr>
            <a:t>2xCore2Duo </a:t>
          </a:r>
          <a:r>
            <a:rPr lang="en-US" sz="1400" b="1" i="0" strike="noStrike" dirty="0">
              <a:solidFill>
                <a:srgbClr val="000000"/>
              </a:solidFill>
              <a:latin typeface="Verdana"/>
            </a:rPr>
            <a:t>3 GHz (single </a:t>
          </a:r>
          <a:r>
            <a:rPr lang="en-US" sz="1400" b="1" i="0" strike="noStrike" dirty="0" smtClean="0">
              <a:solidFill>
                <a:srgbClr val="000000"/>
              </a:solidFill>
              <a:latin typeface="Verdana"/>
            </a:rPr>
            <a:t>precision) </a:t>
          </a:r>
          <a:r>
            <a:rPr lang="en-US" sz="1200" b="1" i="0" strike="noStrike" dirty="0" smtClean="0">
              <a:solidFill>
                <a:srgbClr val="5F5F5F"/>
              </a:solidFill>
              <a:latin typeface="Verdana"/>
            </a:rPr>
            <a:t>Performance </a:t>
          </a:r>
          <a:r>
            <a:rPr lang="en-US" sz="1200" b="1" i="0" strike="noStrike" dirty="0">
              <a:solidFill>
                <a:srgbClr val="5F5F5F"/>
              </a:solidFill>
              <a:latin typeface="Verdana"/>
            </a:rPr>
            <a:t>[</a:t>
          </a:r>
          <a:r>
            <a:rPr lang="en-US" sz="1200" b="1" i="0" strike="noStrike" dirty="0" err="1">
              <a:solidFill>
                <a:srgbClr val="5F5F5F"/>
              </a:solidFill>
              <a:latin typeface="Verdana"/>
            </a:rPr>
            <a:t>Gflop</a:t>
          </a:r>
          <a:r>
            <a:rPr lang="en-US" sz="1200" b="1" i="0" strike="noStrike" dirty="0">
              <a:solidFill>
                <a:srgbClr val="5F5F5F"/>
              </a:solidFill>
              <a:latin typeface="Verdana"/>
            </a:rPr>
            <a:t>/s]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0.01563</cdr:y>
    </cdr:from>
    <cdr:to>
      <cdr:x>0.30855</cdr:x>
      <cdr:y>0.07179</cdr:y>
    </cdr:to>
    <cdr:sp macro="" textlink="">
      <cdr:nvSpPr>
        <cdr:cNvPr id="14746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76200"/>
          <a:ext cx="2680286" cy="2739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36576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600" b="1" i="0" strike="noStrike" smtClean="0">
              <a:solidFill>
                <a:srgbClr val="000000"/>
              </a:solidFill>
              <a:latin typeface="Verdana"/>
            </a:rPr>
            <a:t>Performance </a:t>
          </a:r>
          <a:r>
            <a:rPr lang="en-US" sz="1600" b="1" i="0" strike="noStrike">
              <a:solidFill>
                <a:srgbClr val="000000"/>
              </a:solidFill>
              <a:latin typeface="Verdana"/>
            </a:rPr>
            <a:t>[</a:t>
          </a:r>
          <a:r>
            <a:rPr lang="en-US" sz="1600" b="1" i="0" strike="noStrike" err="1">
              <a:solidFill>
                <a:srgbClr val="000000"/>
              </a:solidFill>
              <a:latin typeface="Verdana"/>
            </a:rPr>
            <a:t>Gflop</a:t>
          </a:r>
          <a:r>
            <a:rPr lang="en-US" sz="1600" b="1" i="0" strike="noStrike">
              <a:solidFill>
                <a:srgbClr val="000000"/>
              </a:solidFill>
              <a:latin typeface="Verdana"/>
            </a:rPr>
            <a:t>/s]</a:t>
          </a:r>
        </a:p>
      </cdr:txBody>
    </cdr:sp>
  </cdr:relSizeAnchor>
  <cdr:relSizeAnchor xmlns:cdr="http://schemas.openxmlformats.org/drawingml/2006/chartDrawing">
    <cdr:from>
      <cdr:x>0.49123</cdr:x>
      <cdr:y>0.82813</cdr:y>
    </cdr:from>
    <cdr:to>
      <cdr:x>0.54733</cdr:x>
      <cdr:y>0.88429</cdr:y>
    </cdr:to>
    <cdr:sp macro="" textlink="">
      <cdr:nvSpPr>
        <cdr:cNvPr id="1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67200" y="4038600"/>
          <a:ext cx="487378" cy="2739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36576" tIns="27432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Arial Narrow"/>
            </a:defRPr>
          </a:lvl1pPr>
          <a:lvl2pPr marL="457200" indent="0">
            <a:defRPr sz="1100">
              <a:latin typeface="Arial Narrow"/>
            </a:defRPr>
          </a:lvl2pPr>
          <a:lvl3pPr marL="914400" indent="0">
            <a:defRPr sz="1100">
              <a:latin typeface="Arial Narrow"/>
            </a:defRPr>
          </a:lvl3pPr>
          <a:lvl4pPr marL="1371600" indent="0">
            <a:defRPr sz="1100">
              <a:latin typeface="Arial Narrow"/>
            </a:defRPr>
          </a:lvl4pPr>
          <a:lvl5pPr marL="1828800" indent="0">
            <a:defRPr sz="1100">
              <a:latin typeface="Arial Narrow"/>
            </a:defRPr>
          </a:lvl5pPr>
          <a:lvl6pPr marL="2286000" indent="0">
            <a:defRPr sz="1100">
              <a:latin typeface="Arial Narrow"/>
            </a:defRPr>
          </a:lvl6pPr>
          <a:lvl7pPr marL="2743200" indent="0">
            <a:defRPr sz="1100">
              <a:latin typeface="Arial Narrow"/>
            </a:defRPr>
          </a:lvl7pPr>
          <a:lvl8pPr marL="3200400" indent="0">
            <a:defRPr sz="1100">
              <a:latin typeface="Arial Narrow"/>
            </a:defRPr>
          </a:lvl8pPr>
          <a:lvl9pPr marL="3657600" indent="0">
            <a:defRPr sz="1100">
              <a:latin typeface="Arial Narrow"/>
            </a:defRPr>
          </a:lvl9pPr>
        </a:lstStyle>
        <a:p xmlns:a="http://schemas.openxmlformats.org/drawingml/2006/main">
          <a:pPr algn="l" rtl="1">
            <a:defRPr sz="1000"/>
          </a:pPr>
          <a:r>
            <a:rPr lang="en-US" sz="1600" b="1" i="0" strike="noStrike" smtClean="0">
              <a:solidFill>
                <a:srgbClr val="000000"/>
              </a:solidFill>
              <a:latin typeface="Verdana"/>
            </a:rPr>
            <a:t>size</a:t>
          </a:r>
          <a:endParaRPr lang="en-US" sz="1600" b="1" i="0" strike="noStrike">
            <a:solidFill>
              <a:srgbClr val="000000"/>
            </a:solidFill>
            <a:latin typeface="Verdan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3733D-DBA9-47BD-B520-68BE4DFA2379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3174D-7235-445A-96F7-861CA7384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34C27-E6BB-491C-A83F-607C47BC3CF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4567D06-7498-40A2-9EBE-A2C8CF317B10}" type="datetime1">
              <a:rPr lang="en-US"/>
              <a:pPr/>
              <a:t>9/25/2008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BDF50-4C0F-4DDF-8A2D-14E6583F4460}" type="slidenum">
              <a:rPr lang="ar-SA"/>
              <a:pPr/>
              <a:t>11</a:t>
            </a:fld>
            <a:endParaRPr lang="en-US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DC17165-50D5-4CB3-AD32-317FFC12D4C9}" type="datetime1">
              <a:rPr lang="en-US" smtClean="0"/>
              <a:pPr/>
              <a:t>9/24/2008</a:t>
            </a:fld>
            <a:endParaRPr lang="en-US" smtClean="0"/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84D83-5C03-46D6-818F-CF8C5401FEC2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descend example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DC17165-50D5-4CB3-AD32-317FFC12D4C9}" type="datetime1">
              <a:rPr lang="en-US" smtClean="0"/>
              <a:pPr/>
              <a:t>9/24/2008</a:t>
            </a:fld>
            <a:endParaRPr lang="en-US" smtClean="0"/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84D83-5C03-46D6-818F-CF8C5401FEC2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descend example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FB21B1-FE9B-4D3F-A401-C1E33CAB835D}" type="datetime1">
              <a:rPr lang="en-US"/>
              <a:pPr/>
              <a:t>9/24/2008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C8B05-7665-46FB-A089-807C9707233D}" type="slidenum">
              <a:rPr lang="ar-SA"/>
              <a:pPr/>
              <a:t>17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28425F9-22EB-4278-8728-DA3BABD8BEF9}" type="datetime1">
              <a:rPr lang="en-US" smtClean="0"/>
              <a:pPr/>
              <a:t>9/24/2008</a:t>
            </a:fld>
            <a:endParaRPr lang="en-US" smtClean="0"/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3026B-4E53-42CE-AE46-45E6275CAD0E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closure example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8B52B-A70E-46A6-8207-94C8286DBA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4B867-3077-4A9A-B72B-E125210FA86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FB21B1-FE9B-4D3F-A401-C1E33CAB835D}" type="datetime1">
              <a:rPr lang="en-US"/>
              <a:pPr/>
              <a:t>9/24/2008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C8B05-7665-46FB-A089-807C9707233D}" type="slidenum">
              <a:rPr lang="ar-SA"/>
              <a:pPr/>
              <a:t>21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6AFC9-2F6F-48DE-B7A9-67AE6080D32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AB802-B4B8-4986-A5E9-9AA15D4006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8B52B-A70E-46A6-8207-94C8286DBA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174D-7235-445A-96F7-861CA73848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3725" y="350838"/>
            <a:ext cx="2185988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588" y="350838"/>
            <a:ext cx="6408737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F6A41DD1-48C5-43D7-893F-715B78B1B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F6A41DD1-48C5-43D7-893F-715B78B1B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F6A41DD1-48C5-43D7-893F-715B78B1B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F6A41DD1-48C5-43D7-893F-715B78B1B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F6A41DD1-48C5-43D7-893F-715B78B1B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F6A41DD1-48C5-43D7-893F-715B78B1B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F6A41DD1-48C5-43D7-893F-715B78B1B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50838"/>
            <a:ext cx="874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1056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F6A41DD1-48C5-43D7-893F-715B78B1B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55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8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2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19.xml"/><Relationship Id="rId10" Type="http://schemas.openxmlformats.org/officeDocument/2006/relationships/image" Target="../media/image27.png"/><Relationship Id="rId4" Type="http://schemas.openxmlformats.org/officeDocument/2006/relationships/tags" Target="../tags/tag18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4.xml"/><Relationship Id="rId7" Type="http://schemas.openxmlformats.org/officeDocument/2006/relationships/image" Target="../media/image3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8.png"/><Relationship Id="rId4" Type="http://schemas.openxmlformats.org/officeDocument/2006/relationships/tags" Target="../tags/tag25.xml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28.xml"/><Relationship Id="rId7" Type="http://schemas.openxmlformats.org/officeDocument/2006/relationships/image" Target="../media/image3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2.png"/><Relationship Id="rId4" Type="http://schemas.openxmlformats.org/officeDocument/2006/relationships/tags" Target="../tags/tag29.xml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32.xml"/><Relationship Id="rId7" Type="http://schemas.openxmlformats.org/officeDocument/2006/relationships/image" Target="../media/image4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6.png"/><Relationship Id="rId4" Type="http://schemas.openxmlformats.org/officeDocument/2006/relationships/tags" Target="../tags/tag33.xml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6.xml"/><Relationship Id="rId7" Type="http://schemas.openxmlformats.org/officeDocument/2006/relationships/image" Target="../media/image4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0.png"/><Relationship Id="rId4" Type="http://schemas.openxmlformats.org/officeDocument/2006/relationships/tags" Target="../tags/tag37.xml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:\Documents and Settings\pueschel\Desktop\20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498" y="952757"/>
            <a:ext cx="800100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9498" y="1562357"/>
            <a:ext cx="5650302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smtClean="0">
                <a:latin typeface="Calibri" pitchFamily="34" charset="0"/>
              </a:rPr>
              <a:t>Generating High-Performance General Size Linear Transform Libraries Using Spiral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9498" y="3288002"/>
            <a:ext cx="4648200" cy="16312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smtClean="0">
                <a:solidFill>
                  <a:srgbClr val="AE2424"/>
                </a:solidFill>
                <a:latin typeface="Calibri" pitchFamily="34" charset="0"/>
              </a:rPr>
              <a:t>Yevgen Voronenko</a:t>
            </a:r>
          </a:p>
          <a:p>
            <a:pPr>
              <a:defRPr/>
            </a:pPr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Franz Franchetti</a:t>
            </a:r>
          </a:p>
          <a:p>
            <a:pPr>
              <a:defRPr/>
            </a:pPr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Frédéric de Mesmay</a:t>
            </a:r>
          </a:p>
          <a:p>
            <a:pPr>
              <a:defRPr/>
            </a:pPr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Markus Püschel</a:t>
            </a:r>
            <a:b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</a:br>
            <a:r>
              <a:rPr lang="en-US" sz="2000" b="1" smtClean="0">
                <a:latin typeface="Calibri" pitchFamily="34" charset="0"/>
              </a:rPr>
              <a:t>Carnegie Mellon University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9497" y="5897888"/>
            <a:ext cx="577951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smtClean="0">
                <a:latin typeface="Calibri" pitchFamily="34" charset="0"/>
              </a:rPr>
              <a:t>HPEC, September 2008, Lexington, MA, USA</a:t>
            </a:r>
            <a:endParaRPr lang="en-US" sz="2000" b="1" dirty="0" smtClean="0">
              <a:latin typeface="Calibri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69498" y="6387849"/>
            <a:ext cx="8612132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AE2424"/>
                </a:solidFill>
                <a:latin typeface="Calibri" pitchFamily="34" charset="0"/>
              </a:rPr>
              <a:t>This work was supported by </a:t>
            </a:r>
            <a:r>
              <a:rPr lang="en-US" sz="1800" b="1" i="1" dirty="0" smtClean="0">
                <a:solidFill>
                  <a:srgbClr val="AE2424"/>
                </a:solidFill>
                <a:latin typeface="Calibri" pitchFamily="34" charset="0"/>
              </a:rPr>
              <a:t>DARPA </a:t>
            </a:r>
            <a:r>
              <a:rPr lang="en-US" sz="1800" b="1" i="1" dirty="0">
                <a:solidFill>
                  <a:srgbClr val="AE2424"/>
                </a:solidFill>
                <a:latin typeface="Calibri" pitchFamily="34" charset="0"/>
              </a:rPr>
              <a:t>DESA program, NSF-NGS/ITR, NSF-ACR, and Intel</a:t>
            </a:r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6167971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800" smtClean="0">
                <a:latin typeface="+mn-lt"/>
              </a:rPr>
              <a:t>TexPoint fonts used in EMF. </a:t>
            </a:r>
          </a:p>
          <a:p>
            <a:r>
              <a:rPr lang="en-US" sz="1800" smtClean="0">
                <a:latin typeface="+mn-lt"/>
              </a:rPr>
              <a:t>Read the TexPoint manual before you delete this box.: </a:t>
            </a:r>
            <a:r>
              <a:rPr lang="en-US" sz="1800" smtClean="0">
                <a:latin typeface="LCMSS8"/>
              </a:rPr>
              <a:t>A</a:t>
            </a:r>
            <a:r>
              <a:rPr lang="en-US" sz="1800" smtClean="0">
                <a:latin typeface="CMMI8"/>
              </a:rPr>
              <a:t>A</a:t>
            </a:r>
            <a:r>
              <a:rPr lang="en-US" sz="1800" smtClean="0">
                <a:latin typeface="CMEX10"/>
              </a:rPr>
              <a:t>A</a:t>
            </a:r>
            <a:r>
              <a:rPr lang="en-US" sz="1800" smtClean="0">
                <a:latin typeface="CMSY8"/>
              </a:rPr>
              <a:t>A</a:t>
            </a:r>
            <a:endParaRPr lang="en-US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Transforms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161211" cy="2219325"/>
          </a:xfrm>
          <a:noFill/>
          <a:effectLst/>
        </p:spPr>
        <p:txBody>
          <a:bodyPr/>
          <a:lstStyle/>
          <a:p>
            <a:r>
              <a:rPr lang="en-US" smtClean="0"/>
              <a:t>Mathematically:  </a:t>
            </a:r>
            <a:r>
              <a:rPr lang="en-US" b="0" smtClean="0"/>
              <a:t>matrix-vector product</a:t>
            </a:r>
          </a:p>
          <a:p>
            <a:endParaRPr lang="en-US" b="0" smtClean="0"/>
          </a:p>
          <a:p>
            <a:pPr>
              <a:buNone/>
            </a:pPr>
            <a:endParaRPr lang="en-US" smtClean="0"/>
          </a:p>
          <a:p>
            <a:pPr>
              <a:lnSpc>
                <a:spcPct val="250000"/>
              </a:lnSpc>
            </a:pPr>
            <a:r>
              <a:rPr lang="en-US" smtClean="0"/>
              <a:t>Examples</a:t>
            </a:r>
            <a:r>
              <a:rPr lang="en-US" smtClean="0"/>
              <a:t>:			</a:t>
            </a:r>
            <a:r>
              <a:rPr lang="en-US" smtClean="0">
                <a:latin typeface="cmbxti10" pitchFamily="34" charset="0"/>
              </a:rPr>
              <a:t>	</a:t>
            </a:r>
            <a:endParaRPr lang="en-US">
              <a:latin typeface="cmbxti1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b="22312"/>
          <a:stretch>
            <a:fillRect/>
          </a:stretch>
        </p:blipFill>
        <p:spPr bwMode="auto">
          <a:xfrm>
            <a:off x="685800" y="3377484"/>
            <a:ext cx="7655496" cy="348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3042408" y="1828800"/>
            <a:ext cx="1681992" cy="609600"/>
            <a:chOff x="5435958" y="1321158"/>
            <a:chExt cx="1752600" cy="6096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435958" y="1321158"/>
              <a:ext cx="17526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27947" y="1443641"/>
              <a:ext cx="1453338" cy="38515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80896" y="2594609"/>
            <a:ext cx="182896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Transform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matrix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4072357" y="2479590"/>
            <a:ext cx="319313" cy="7263"/>
          </a:xfrm>
          <a:prstGeom prst="straightConnector1">
            <a:avLst/>
          </a:prstGeom>
          <a:solidFill>
            <a:srgbClr val="DDDDDD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sm"/>
            <a:tailEnd type="arrow" w="sm" len="sm"/>
          </a:ln>
          <a:effectLst/>
        </p:spPr>
      </p:cxn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92803" y="2594609"/>
            <a:ext cx="13504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Input vector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>
            <a:off x="4729541" y="2258095"/>
            <a:ext cx="1196666" cy="370272"/>
          </a:xfrm>
          <a:prstGeom prst="straightConnector1">
            <a:avLst/>
          </a:prstGeom>
          <a:solidFill>
            <a:srgbClr val="DDDDDD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sm"/>
            <a:tailEnd type="arrow" w="sm" len="sm"/>
          </a:ln>
          <a:effectLst/>
        </p:spPr>
      </p:cxn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828800" y="2594609"/>
            <a:ext cx="15252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Output vector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521857" y="2323563"/>
            <a:ext cx="661146" cy="275772"/>
          </a:xfrm>
          <a:prstGeom prst="straightConnector1">
            <a:avLst/>
          </a:prstGeom>
          <a:solidFill>
            <a:srgbClr val="DDDDDD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sm"/>
            <a:tailEnd type="arrow" w="sm" len="sm"/>
          </a:ln>
          <a:effectLst/>
        </p:spPr>
      </p:cxnSp>
      <p:sp>
        <p:nvSpPr>
          <p:cNvPr id="29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Algorithms, Example: 4-point FFT</a:t>
            </a:r>
            <a:endParaRPr lang="en-US"/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2079"/>
            <a:ext cx="8050213" cy="47339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/>
              <a:t>Fast algorithms = matrix factorizations </a:t>
            </a:r>
            <a:r>
              <a:rPr lang="en-US" sz="2000">
                <a:solidFill>
                  <a:srgbClr val="CC0000"/>
                </a:solidFill>
              </a:rPr>
              <a:t/>
            </a:r>
            <a:br>
              <a:rPr lang="en-US" sz="2000">
                <a:solidFill>
                  <a:srgbClr val="CC0000"/>
                </a:solidFill>
              </a:rPr>
            </a:br>
            <a:endParaRPr lang="en-US" sz="2000">
              <a:solidFill>
                <a:srgbClr val="CC0000"/>
              </a:solidFill>
            </a:endParaRPr>
          </a:p>
          <a:p>
            <a:endParaRPr lang="en-US" sz="2000">
              <a:solidFill>
                <a:srgbClr val="CC0000"/>
              </a:solidFill>
            </a:endParaRPr>
          </a:p>
          <a:p>
            <a:endParaRPr lang="en-US" sz="2000">
              <a:solidFill>
                <a:srgbClr val="CC0000"/>
              </a:solidFill>
            </a:endParaRPr>
          </a:p>
          <a:p>
            <a:endParaRPr lang="en-US" sz="2000">
              <a:solidFill>
                <a:srgbClr val="CC0000"/>
              </a:solidFill>
            </a:endParaRPr>
          </a:p>
          <a:p>
            <a:endParaRPr lang="en-US" sz="2000">
              <a:solidFill>
                <a:srgbClr val="CC0000"/>
              </a:solidFill>
            </a:endParaRPr>
          </a:p>
          <a:p>
            <a:endParaRPr lang="en-US" sz="2000">
              <a:solidFill>
                <a:srgbClr val="CC0000"/>
              </a:solidFill>
            </a:endParaRPr>
          </a:p>
          <a:p>
            <a:pPr>
              <a:spcBef>
                <a:spcPct val="80000"/>
              </a:spcBef>
              <a:buNone/>
            </a:pPr>
            <a:endParaRPr lang="en-US" smtClean="0"/>
          </a:p>
          <a:p>
            <a:pPr>
              <a:spcBef>
                <a:spcPct val="80000"/>
              </a:spcBef>
            </a:pPr>
            <a:r>
              <a:rPr lang="en-US" smtClean="0"/>
              <a:t>SPL  = mathematical, declarative specification</a:t>
            </a:r>
          </a:p>
          <a:p>
            <a:pPr>
              <a:spcBef>
                <a:spcPct val="80000"/>
              </a:spcBef>
            </a:pPr>
            <a:r>
              <a:rPr lang="en-US" smtClean="0"/>
              <a:t>Space </a:t>
            </a:r>
            <a:r>
              <a:rPr lang="en-US"/>
              <a:t>of algorithms </a:t>
            </a:r>
            <a:r>
              <a:rPr lang="en-US" smtClean="0"/>
              <a:t>generated using </a:t>
            </a:r>
            <a:r>
              <a:rPr lang="en-US">
                <a:solidFill>
                  <a:srgbClr val="CC0000"/>
                </a:solidFill>
              </a:rPr>
              <a:t>breakdown rules 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675815" y="5918916"/>
            <a:ext cx="5705057" cy="288380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347187" y="3617733"/>
            <a:ext cx="5326503" cy="288389"/>
          </a:xfrm>
          <a:prstGeom prst="rect">
            <a:avLst/>
          </a:prstGeom>
          <a:noFill/>
          <a:ln/>
          <a:effectLst/>
        </p:spPr>
      </p:pic>
      <p:sp>
        <p:nvSpPr>
          <p:cNvPr id="854022" name="Text Box 6"/>
          <p:cNvSpPr txBox="1">
            <a:spLocks noChangeArrowheads="1"/>
          </p:cNvSpPr>
          <p:nvPr/>
        </p:nvSpPr>
        <p:spPr bwMode="auto">
          <a:xfrm>
            <a:off x="1202152" y="2630308"/>
            <a:ext cx="2889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sp>
        <p:nvSpPr>
          <p:cNvPr id="854023" name="Text Box 7"/>
          <p:cNvSpPr txBox="1">
            <a:spLocks noChangeArrowheads="1"/>
          </p:cNvSpPr>
          <p:nvPr/>
        </p:nvSpPr>
        <p:spPr bwMode="auto">
          <a:xfrm>
            <a:off x="1008656" y="2744274"/>
            <a:ext cx="10350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/>
              <a:t>12 adds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4 mults</a:t>
            </a:r>
          </a:p>
        </p:txBody>
      </p:sp>
      <p:sp>
        <p:nvSpPr>
          <p:cNvPr id="854024" name="Text Box 8"/>
          <p:cNvSpPr txBox="1">
            <a:spLocks noChangeArrowheads="1"/>
          </p:cNvSpPr>
          <p:nvPr/>
        </p:nvSpPr>
        <p:spPr bwMode="auto">
          <a:xfrm>
            <a:off x="3146839" y="2825571"/>
            <a:ext cx="908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/>
              <a:t>4 adds</a:t>
            </a:r>
            <a:endParaRPr lang="ru-RU"/>
          </a:p>
        </p:txBody>
      </p:sp>
      <p:sp>
        <p:nvSpPr>
          <p:cNvPr id="854025" name="Text Box 9"/>
          <p:cNvSpPr txBox="1">
            <a:spLocks noChangeArrowheads="1"/>
          </p:cNvSpPr>
          <p:nvPr/>
        </p:nvSpPr>
        <p:spPr bwMode="auto">
          <a:xfrm>
            <a:off x="5891806" y="2825571"/>
            <a:ext cx="908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/>
              <a:t>4 adds</a:t>
            </a:r>
            <a:endParaRPr lang="ru-RU"/>
          </a:p>
        </p:txBody>
      </p:sp>
      <p:sp>
        <p:nvSpPr>
          <p:cNvPr id="854026" name="Line 10"/>
          <p:cNvSpPr>
            <a:spLocks noChangeShapeType="1"/>
          </p:cNvSpPr>
          <p:nvPr/>
        </p:nvSpPr>
        <p:spPr bwMode="auto">
          <a:xfrm flipH="1" flipV="1">
            <a:off x="1562514" y="2825571"/>
            <a:ext cx="288925" cy="7207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4027" name="Line 11"/>
          <p:cNvSpPr>
            <a:spLocks noChangeShapeType="1"/>
          </p:cNvSpPr>
          <p:nvPr/>
        </p:nvSpPr>
        <p:spPr bwMode="auto">
          <a:xfrm flipH="1" flipV="1">
            <a:off x="3651664" y="2825571"/>
            <a:ext cx="215900" cy="7207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4028" name="Line 12"/>
          <p:cNvSpPr>
            <a:spLocks noChangeShapeType="1"/>
          </p:cNvSpPr>
          <p:nvPr/>
        </p:nvSpPr>
        <p:spPr bwMode="auto">
          <a:xfrm flipV="1">
            <a:off x="4586702" y="2825571"/>
            <a:ext cx="217487" cy="7207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4029" name="Line 13"/>
          <p:cNvSpPr>
            <a:spLocks noChangeShapeType="1"/>
          </p:cNvSpPr>
          <p:nvPr/>
        </p:nvSpPr>
        <p:spPr bwMode="auto">
          <a:xfrm flipV="1">
            <a:off x="5307427" y="2825571"/>
            <a:ext cx="1008062" cy="7207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4030" name="Line 14"/>
          <p:cNvSpPr>
            <a:spLocks noChangeShapeType="1"/>
          </p:cNvSpPr>
          <p:nvPr/>
        </p:nvSpPr>
        <p:spPr bwMode="auto">
          <a:xfrm flipV="1">
            <a:off x="6675852" y="2825571"/>
            <a:ext cx="1008062" cy="7207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4031" name="Text Box 15"/>
          <p:cNvSpPr txBox="1">
            <a:spLocks noChangeArrowheads="1"/>
          </p:cNvSpPr>
          <p:nvPr/>
        </p:nvSpPr>
        <p:spPr bwMode="auto">
          <a:xfrm>
            <a:off x="4513856" y="2825571"/>
            <a:ext cx="857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/>
              <a:t>1 mult</a:t>
            </a:r>
            <a:endParaRPr lang="ru-RU"/>
          </a:p>
        </p:txBody>
      </p:sp>
      <p:sp>
        <p:nvSpPr>
          <p:cNvPr id="854032" name="Text Box 16"/>
          <p:cNvSpPr txBox="1">
            <a:spLocks noChangeArrowheads="1"/>
          </p:cNvSpPr>
          <p:nvPr/>
        </p:nvSpPr>
        <p:spPr bwMode="auto">
          <a:xfrm>
            <a:off x="3240502" y="3119258"/>
            <a:ext cx="32607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400" i="1">
                <a:solidFill>
                  <a:srgbClr val="CC0000"/>
                </a:solidFill>
              </a:rPr>
              <a:t>(when multiplied with input vector </a:t>
            </a:r>
            <a:r>
              <a:rPr lang="en-US" sz="1400">
                <a:solidFill>
                  <a:srgbClr val="CC0000"/>
                </a:solidFill>
                <a:latin typeface="cmmi8" pitchFamily="34" charset="0"/>
              </a:rPr>
              <a:t>x</a:t>
            </a:r>
            <a:r>
              <a:rPr lang="en-US" sz="1400" i="1">
                <a:solidFill>
                  <a:srgbClr val="CC0000"/>
                </a:solidFill>
              </a:rPr>
              <a:t>)</a:t>
            </a:r>
            <a:endParaRPr lang="ru-RU" sz="1400" i="1">
              <a:solidFill>
                <a:srgbClr val="CC0000"/>
              </a:solidFill>
            </a:endParaRPr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780056" y="1752600"/>
            <a:ext cx="7601942" cy="895152"/>
          </a:xfrm>
          <a:prstGeom prst="rect">
            <a:avLst/>
          </a:prstGeom>
          <a:noFill/>
          <a:ln/>
          <a:effectLst/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604164" y="4108629"/>
            <a:ext cx="1017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60000"/>
                </a:solidFill>
                <a:latin typeface="Calibri" pitchFamily="34" charset="0"/>
              </a:rPr>
              <a:t>Identity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978939" y="4101921"/>
            <a:ext cx="152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60000"/>
                </a:solidFill>
                <a:latin typeface="Calibri" pitchFamily="34" charset="0"/>
              </a:rPr>
              <a:t>Permutation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5034376" y="3932416"/>
            <a:ext cx="0" cy="261938"/>
          </a:xfrm>
          <a:prstGeom prst="line">
            <a:avLst/>
          </a:prstGeom>
          <a:noFill/>
          <a:ln w="38100">
            <a:solidFill>
              <a:srgbClr val="C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6553614" y="3906658"/>
            <a:ext cx="0" cy="261938"/>
          </a:xfrm>
          <a:prstGeom prst="line">
            <a:avLst/>
          </a:prstGeom>
          <a:noFill/>
          <a:ln w="38100">
            <a:solidFill>
              <a:srgbClr val="C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582179" y="4103329"/>
            <a:ext cx="215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60000"/>
                </a:solidFill>
                <a:latin typeface="Calibri" pitchFamily="34" charset="0"/>
              </a:rPr>
              <a:t>Kronecker product</a:t>
            </a: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3883081" y="3927116"/>
            <a:ext cx="0" cy="261938"/>
          </a:xfrm>
          <a:prstGeom prst="line">
            <a:avLst/>
          </a:prstGeom>
          <a:noFill/>
          <a:ln w="38100">
            <a:solidFill>
              <a:srgbClr val="C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62000" y="4108629"/>
            <a:ext cx="206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60000"/>
                </a:solidFill>
                <a:latin typeface="Calibri" pitchFamily="34" charset="0"/>
              </a:rPr>
              <a:t>Fourier transform</a:t>
            </a: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1828800" y="3929062"/>
            <a:ext cx="0" cy="261938"/>
          </a:xfrm>
          <a:prstGeom prst="line">
            <a:avLst/>
          </a:prstGeom>
          <a:noFill/>
          <a:ln w="38100">
            <a:solidFill>
              <a:srgbClr val="C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  <p:bldP spid="854023" grpId="0"/>
      <p:bldP spid="854023" grpId="1"/>
      <p:bldP spid="854024" grpId="0"/>
      <p:bldP spid="854024" grpId="1"/>
      <p:bldP spid="854025" grpId="0"/>
      <p:bldP spid="854025" grpId="1"/>
      <p:bldP spid="854026" grpId="0" animBg="1"/>
      <p:bldP spid="854027" grpId="0" animBg="1"/>
      <p:bldP spid="854028" grpId="0" animBg="1"/>
      <p:bldP spid="854029" grpId="0" animBg="1"/>
      <p:bldP spid="854030" grpId="0" animBg="1"/>
      <p:bldP spid="854031" grpId="0"/>
      <p:bldP spid="854031" grpId="1"/>
      <p:bldP spid="854032" grpId="0"/>
      <p:bldP spid="854032" grpId="1"/>
      <p:bldP spid="20" grpId="0"/>
      <p:bldP spid="24" grpId="0"/>
      <p:bldP spid="25" grpId="0" animBg="1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Breakdown Rules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270"/>
          <a:stretch>
            <a:fillRect/>
          </a:stretch>
        </p:blipFill>
        <p:spPr bwMode="auto">
          <a:xfrm>
            <a:off x="304800" y="1240971"/>
            <a:ext cx="7233213" cy="451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304800" y="1233714"/>
            <a:ext cx="7239000" cy="381000"/>
          </a:xfrm>
          <a:prstGeom prst="rect">
            <a:avLst/>
          </a:prstGeom>
          <a:solidFill>
            <a:schemeClr val="bg2">
              <a:lumMod val="60000"/>
              <a:lumOff val="40000"/>
              <a:alpha val="12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5119914"/>
            <a:ext cx="7239000" cy="725714"/>
          </a:xfrm>
          <a:prstGeom prst="rect">
            <a:avLst/>
          </a:prstGeom>
          <a:solidFill>
            <a:schemeClr val="bg2">
              <a:lumMod val="60000"/>
              <a:lumOff val="40000"/>
              <a:alpha val="12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890" y="1143000"/>
            <a:ext cx="1454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DFT</a:t>
            </a:r>
          </a:p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Cooley-Tukey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0009" y="5145314"/>
            <a:ext cx="1663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 DCT</a:t>
            </a:r>
          </a:p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“Cooley-Tukey”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6019800"/>
            <a:ext cx="7543800" cy="717176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smtClean="0">
                <a:latin typeface="Calibri" pitchFamily="34" charset="0"/>
              </a:rPr>
              <a:t>“Teach” Spiral domain knowledge of algorithms. Never obsolete.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smtClean="0">
                <a:latin typeface="Calibri" pitchFamily="34" charset="0"/>
              </a:rPr>
              <a:t>Each rule leads to a library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2000" b="1" smtClean="0">
              <a:latin typeface="Calibri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flipH="1">
            <a:off x="6669741" y="1183341"/>
            <a:ext cx="914400" cy="457200"/>
          </a:xfrm>
          <a:prstGeom prst="rightArrow">
            <a:avLst/>
          </a:prstGeom>
          <a:solidFill>
            <a:srgbClr val="D67878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flipH="1">
            <a:off x="6669741" y="5181600"/>
            <a:ext cx="914400" cy="457200"/>
          </a:xfrm>
          <a:prstGeom prst="rightArrow">
            <a:avLst/>
          </a:prstGeom>
          <a:solidFill>
            <a:srgbClr val="D67878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371600" y="1371600"/>
            <a:ext cx="6400800" cy="609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5029200" cy="3124200"/>
          </a:xfrm>
          <a:ln>
            <a:noFill/>
          </a:ln>
        </p:spPr>
        <p:txBody>
          <a:bodyPr/>
          <a:lstStyle/>
          <a:p>
            <a:pPr marL="514350" indent="-514350">
              <a:buSzPct val="102000"/>
              <a:buFont typeface="+mj-lt"/>
              <a:buAutoNum type="romanUcPeriod"/>
            </a:pPr>
            <a:r>
              <a:rPr lang="en-US" smtClean="0">
                <a:solidFill>
                  <a:schemeClr val="bg2"/>
                </a:solidFill>
              </a:rPr>
              <a:t>Background</a:t>
            </a:r>
          </a:p>
          <a:p>
            <a:pPr marL="514350" indent="-514350">
              <a:lnSpc>
                <a:spcPct val="150000"/>
              </a:lnSpc>
              <a:buSzPct val="102000"/>
              <a:buFont typeface="+mj-lt"/>
              <a:buAutoNum type="romanUcPeriod"/>
            </a:pPr>
            <a:r>
              <a:rPr lang="en-US" smtClean="0"/>
              <a:t>Library Generation</a:t>
            </a:r>
          </a:p>
          <a:p>
            <a:pPr marL="514350" indent="-514350">
              <a:lnSpc>
                <a:spcPct val="150000"/>
              </a:lnSpc>
              <a:buSzPct val="102000"/>
              <a:buFont typeface="+mj-lt"/>
              <a:buAutoNum type="romanUcPeriod"/>
            </a:pPr>
            <a:r>
              <a:rPr lang="en-US" smtClean="0">
                <a:solidFill>
                  <a:schemeClr val="bg2"/>
                </a:solidFill>
              </a:rPr>
              <a:t>Experimental Results</a:t>
            </a:r>
          </a:p>
          <a:p>
            <a:pPr marL="514350" indent="-514350">
              <a:lnSpc>
                <a:spcPct val="150000"/>
              </a:lnSpc>
              <a:buSzPct val="102000"/>
              <a:buFont typeface="+mj-lt"/>
              <a:buAutoNum type="romanUcPeriod"/>
            </a:pPr>
            <a:r>
              <a:rPr lang="en-US" smtClean="0">
                <a:solidFill>
                  <a:schemeClr val="bg2"/>
                </a:solidFill>
              </a:rPr>
              <a:t>Conclusions and Future Work</a:t>
            </a:r>
          </a:p>
          <a:p>
            <a:pPr marL="914400" lvl="1" indent="-457200">
              <a:buFont typeface="+mj-lt"/>
              <a:buAutoNum type="arabicPeriod"/>
            </a:pPr>
            <a:endParaRPr lang="en-US" smtClean="0">
              <a:solidFill>
                <a:schemeClr val="bg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Library Generation Works</a:t>
            </a:r>
            <a:endParaRPr lang="en-US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2743200" y="2466753"/>
            <a:ext cx="3548997" cy="4828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Library Structure</a:t>
            </a:r>
          </a:p>
        </p:txBody>
      </p:sp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3046038" y="2980336"/>
            <a:ext cx="2957497" cy="657405"/>
            <a:chOff x="1296" y="1263"/>
            <a:chExt cx="2352" cy="595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1296" y="1263"/>
              <a:ext cx="235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Calibri" pitchFamily="34" charset="0"/>
                </a:rPr>
                <a:t>Parallelization / Vectorization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1296" y="1570"/>
              <a:ext cx="235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Calibri" pitchFamily="34" charset="0"/>
                </a:rPr>
                <a:t>Recursion Step Closure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4" name="Text Box 55"/>
          <p:cNvSpPr txBox="1">
            <a:spLocks noChangeArrowheads="1"/>
          </p:cNvSpPr>
          <p:nvPr/>
        </p:nvSpPr>
        <p:spPr bwMode="auto">
          <a:xfrm>
            <a:off x="3182654" y="6308482"/>
            <a:ext cx="2870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smtClean="0">
                <a:latin typeface="Calibri" pitchFamily="34" charset="0"/>
              </a:rPr>
              <a:t>High-performance library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3509127" y="1195214"/>
            <a:ext cx="19772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smtClean="0">
                <a:latin typeface="Calibri" pitchFamily="34" charset="0"/>
              </a:rPr>
              <a:t>Transforms + </a:t>
            </a:r>
            <a:endParaRPr lang="en-US" sz="2000" b="1">
              <a:latin typeface="Calibri" pitchFamily="34" charset="0"/>
            </a:endParaRPr>
          </a:p>
          <a:p>
            <a:pPr algn="ctr"/>
            <a:r>
              <a:rPr lang="en-US" sz="2000" b="1" smtClean="0">
                <a:latin typeface="Calibri" pitchFamily="34" charset="0"/>
              </a:rPr>
              <a:t>B</a:t>
            </a:r>
            <a:r>
              <a:rPr lang="en-US" sz="2000" b="1" smtClean="0">
                <a:latin typeface="Calibri" pitchFamily="34" charset="0"/>
              </a:rPr>
              <a:t>reakdown </a:t>
            </a:r>
            <a:r>
              <a:rPr lang="en-US" sz="2000" b="1">
                <a:latin typeface="Calibri" pitchFamily="34" charset="0"/>
              </a:rPr>
              <a:t>rules</a:t>
            </a:r>
          </a:p>
        </p:txBody>
      </p:sp>
      <p:sp>
        <p:nvSpPr>
          <p:cNvPr id="29" name="Text Box 67"/>
          <p:cNvSpPr txBox="1">
            <a:spLocks noChangeArrowheads="1"/>
          </p:cNvSpPr>
          <p:nvPr/>
        </p:nvSpPr>
        <p:spPr bwMode="auto">
          <a:xfrm>
            <a:off x="4641111" y="3643424"/>
            <a:ext cx="2011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recursion step closure</a:t>
            </a:r>
          </a:p>
          <a:p>
            <a:pPr algn="ctr"/>
            <a:r>
              <a:rPr lang="en-US" sz="1600">
                <a:latin typeface="Calibri" pitchFamily="34" charset="0"/>
              </a:rPr>
              <a:t>as </a:t>
            </a:r>
            <a:r>
              <a:rPr lang="el-GR" sz="1600">
                <a:latin typeface="Calibri" pitchFamily="34" charset="0"/>
              </a:rPr>
              <a:t>Σ</a:t>
            </a:r>
            <a:r>
              <a:rPr lang="en-US" sz="1600">
                <a:latin typeface="Calibri" pitchFamily="34" charset="0"/>
              </a:rPr>
              <a:t>-SPL formulas</a:t>
            </a:r>
          </a:p>
        </p:txBody>
      </p:sp>
      <p:sp>
        <p:nvSpPr>
          <p:cNvPr id="30" name="Text Box 69"/>
          <p:cNvSpPr txBox="1">
            <a:spLocks noChangeArrowheads="1"/>
          </p:cNvSpPr>
          <p:nvPr/>
        </p:nvSpPr>
        <p:spPr bwMode="auto">
          <a:xfrm>
            <a:off x="5715000" y="1258669"/>
            <a:ext cx="2557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Library </a:t>
            </a:r>
            <a:r>
              <a:rPr lang="en-US" b="1" smtClean="0">
                <a:latin typeface="Calibri" pitchFamily="34" charset="0"/>
              </a:rPr>
              <a:t>Target</a:t>
            </a:r>
          </a:p>
          <a:p>
            <a:pPr algn="ctr"/>
            <a:r>
              <a:rPr lang="en-US" smtClean="0">
                <a:latin typeface="Calibri" pitchFamily="34" charset="0"/>
              </a:rPr>
              <a:t>(FFTW, VSIPL, IPP FFT, ...)</a:t>
            </a:r>
            <a:endParaRPr lang="en-US">
              <a:latin typeface="Calibri" pitchFamily="34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4343400" y="3657600"/>
            <a:ext cx="415925" cy="585787"/>
          </a:xfrm>
          <a:prstGeom prst="downArrow">
            <a:avLst>
              <a:gd name="adj1" fmla="val 50000"/>
              <a:gd name="adj2" fmla="val 30630"/>
            </a:avLst>
          </a:prstGeom>
          <a:solidFill>
            <a:schemeClr val="tx1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2743200" y="4267200"/>
            <a:ext cx="3548997" cy="4828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Library </a:t>
            </a:r>
            <a:r>
              <a:rPr lang="en-US" sz="2000" b="1" smtClean="0">
                <a:solidFill>
                  <a:schemeClr val="bg1"/>
                </a:solidFill>
                <a:latin typeface="Calibri" pitchFamily="34" charset="0"/>
              </a:rPr>
              <a:t>Implementation</a:t>
            </a:r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4343400" y="5823098"/>
            <a:ext cx="415925" cy="553889"/>
          </a:xfrm>
          <a:prstGeom prst="downArrow">
            <a:avLst>
              <a:gd name="adj1" fmla="val 50000"/>
              <a:gd name="adj2" fmla="val 30630"/>
            </a:avLst>
          </a:prstGeom>
          <a:solidFill>
            <a:schemeClr val="tx1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040912" y="4786423"/>
            <a:ext cx="2957497" cy="1004006"/>
            <a:chOff x="685800" y="4648200"/>
            <a:chExt cx="2957497" cy="10040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85800" y="4648200"/>
              <a:ext cx="2957497" cy="31820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Calibri" pitchFamily="34" charset="0"/>
                </a:rPr>
                <a:t>Build library plan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685800" y="4993759"/>
              <a:ext cx="2957497" cy="31820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Calibri" pitchFamily="34" charset="0"/>
                </a:rPr>
                <a:t>Hot/cold partition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685800" y="5334000"/>
              <a:ext cx="2957497" cy="31820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Calibri" pitchFamily="34" charset="0"/>
                </a:rPr>
                <a:t>Generate target code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343400" y="1876647"/>
            <a:ext cx="415925" cy="585787"/>
          </a:xfrm>
          <a:prstGeom prst="downArrow">
            <a:avLst>
              <a:gd name="adj1" fmla="val 50000"/>
              <a:gd name="adj2" fmla="val 30630"/>
            </a:avLst>
          </a:prstGeom>
          <a:solidFill>
            <a:schemeClr val="tx1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Bent-Up Arrow 46"/>
          <p:cNvSpPr/>
          <p:nvPr/>
        </p:nvSpPr>
        <p:spPr bwMode="auto">
          <a:xfrm rot="16200000" flipH="1">
            <a:off x="5271977" y="2909778"/>
            <a:ext cx="2791047" cy="685802"/>
          </a:xfrm>
          <a:prstGeom prst="bentUpArrow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83756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71499" y="4196377"/>
            <a:ext cx="33528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571499" y="4597400"/>
            <a:ext cx="3352800" cy="444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71499" y="5067300"/>
            <a:ext cx="3352800" cy="41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6439" name="Rectangle 7"/>
          <p:cNvSpPr>
            <a:spLocks noChangeArrowheads="1"/>
          </p:cNvSpPr>
          <p:nvPr/>
        </p:nvSpPr>
        <p:spPr bwMode="auto">
          <a:xfrm>
            <a:off x="3048002" y="1672570"/>
            <a:ext cx="1400012" cy="369332"/>
          </a:xfrm>
          <a:prstGeom prst="rect">
            <a:avLst/>
          </a:prstGeom>
          <a:solidFill>
            <a:srgbClr val="E4ABAA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463279" y="1671234"/>
            <a:ext cx="43806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86440" name="Rectangle 8"/>
          <p:cNvSpPr>
            <a:spLocks noChangeArrowheads="1"/>
          </p:cNvSpPr>
          <p:nvPr/>
        </p:nvSpPr>
        <p:spPr bwMode="auto">
          <a:xfrm>
            <a:off x="4917896" y="1672570"/>
            <a:ext cx="14519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6391525" y="1675959"/>
            <a:ext cx="438061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2588" y="1203325"/>
            <a:ext cx="5180012" cy="39687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Cooley-</a:t>
            </a:r>
            <a:r>
              <a:rPr lang="en-US" sz="2000" err="1" smtClean="0"/>
              <a:t>Tukey</a:t>
            </a:r>
            <a:r>
              <a:rPr lang="en-US" sz="2000" smtClean="0"/>
              <a:t> Fast Fourier Transform (FFT)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225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Breakdown </a:t>
            </a:r>
            <a:r>
              <a:rPr lang="en-US" smtClean="0"/>
              <a:t>Rules to </a:t>
            </a:r>
            <a:r>
              <a:rPr lang="en-US" smtClean="0"/>
              <a:t>Library Code</a:t>
            </a:r>
            <a:endParaRPr lang="ru-RU" smtClean="0"/>
          </a:p>
        </p:txBody>
      </p:sp>
      <p:sp>
        <p:nvSpPr>
          <p:cNvPr id="786447" name="Rectangle 15"/>
          <p:cNvSpPr>
            <a:spLocks noChangeArrowheads="1"/>
          </p:cNvSpPr>
          <p:nvPr/>
        </p:nvSpPr>
        <p:spPr bwMode="auto">
          <a:xfrm>
            <a:off x="457200" y="6153090"/>
            <a:ext cx="3354614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8125" indent="-238125" algn="ctr"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2 </a:t>
            </a:r>
            <a:r>
              <a:rPr lang="en-US" sz="2000" b="1" smtClean="0">
                <a:solidFill>
                  <a:srgbClr val="C00000"/>
                </a:solidFill>
                <a:latin typeface="Calibri" pitchFamily="34" charset="0"/>
              </a:rPr>
              <a:t>extra functions needed</a:t>
            </a:r>
            <a:endParaRPr lang="en-US" sz="20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90543" y="1700213"/>
            <a:ext cx="5273524" cy="305554"/>
          </a:xfrm>
          <a:prstGeom prst="rect">
            <a:avLst/>
          </a:prstGeom>
          <a:noFill/>
          <a:ln/>
          <a:effectLst/>
        </p:spPr>
      </p:pic>
      <p:sp>
        <p:nvSpPr>
          <p:cNvPr id="36" name="Rectangle 35"/>
          <p:cNvSpPr/>
          <p:nvPr/>
        </p:nvSpPr>
        <p:spPr bwMode="auto">
          <a:xfrm>
            <a:off x="571499" y="5511800"/>
            <a:ext cx="3352800" cy="419100"/>
          </a:xfrm>
          <a:prstGeom prst="rect">
            <a:avLst/>
          </a:prstGeom>
          <a:solidFill>
            <a:srgbClr val="E19D9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9099" y="3709987"/>
            <a:ext cx="4419601" cy="24622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 smtClean="0">
                <a:latin typeface="Consolas" pitchFamily="49" charset="0"/>
                <a:cs typeface="Courier New" pitchFamily="49" charset="0"/>
              </a:rPr>
              <a:t>void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b="1" err="1" smtClean="0">
                <a:solidFill>
                  <a:srgbClr val="C00000"/>
                </a:solidFill>
                <a:latin typeface="Consolas" pitchFamily="49" charset="0"/>
                <a:cs typeface="Courier New" pitchFamily="49" charset="0"/>
              </a:rPr>
              <a:t>dft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(</a:t>
            </a:r>
            <a:r>
              <a:rPr lang="ru-RU" sz="1400" b="1" smtClean="0">
                <a:latin typeface="Consolas" pitchFamily="49" charset="0"/>
                <a:cs typeface="Courier New" pitchFamily="49" charset="0"/>
              </a:rPr>
              <a:t>int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ru-RU" sz="1400">
                <a:latin typeface="Consolas" pitchFamily="49" charset="0"/>
                <a:cs typeface="Courier New" pitchFamily="49" charset="0"/>
              </a:rPr>
              <a:t>n, </a:t>
            </a:r>
            <a:r>
              <a:rPr lang="ru-RU" sz="1400" b="1" smtClean="0">
                <a:latin typeface="Consolas" pitchFamily="49" charset="0"/>
                <a:cs typeface="Courier New" pitchFamily="49" charset="0"/>
              </a:rPr>
              <a:t>c</a:t>
            </a:r>
            <a:r>
              <a:rPr lang="en-US" sz="1400" b="1" smtClean="0">
                <a:latin typeface="Consolas" pitchFamily="49" charset="0"/>
                <a:cs typeface="Courier New" pitchFamily="49" charset="0"/>
              </a:rPr>
              <a:t>plx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X[]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, </a:t>
            </a:r>
            <a:r>
              <a:rPr lang="ru-RU" sz="1400" b="1" smtClean="0">
                <a:latin typeface="Consolas" pitchFamily="49" charset="0"/>
                <a:cs typeface="Courier New" pitchFamily="49" charset="0"/>
              </a:rPr>
              <a:t>cplx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Y[]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)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{</a:t>
            </a:r>
            <a:endParaRPr lang="ru-RU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</a:t>
            </a:r>
            <a:r>
              <a:rPr lang="ru-RU" sz="1400">
                <a:latin typeface="Consolas" pitchFamily="49" charset="0"/>
                <a:cs typeface="Courier New" pitchFamily="49" charset="0"/>
              </a:rPr>
              <a:t>k = choose_factor(n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);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 m = n/k;</a:t>
            </a:r>
            <a:endParaRPr lang="ru-RU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smtClean="0">
                <a:latin typeface="Consolas" pitchFamily="49" charset="0"/>
                <a:cs typeface="Courier New" pitchFamily="49" charset="0"/>
              </a:rPr>
              <a:t>  Z = permute(X)</a:t>
            </a:r>
          </a:p>
          <a:p>
            <a:pPr>
              <a:buFont typeface="Wingdings" pitchFamily="2" charset="2"/>
              <a:buNone/>
            </a:pP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</a:t>
            </a:r>
            <a:r>
              <a:rPr lang="en-US" sz="1400" b="1">
                <a:latin typeface="Consolas" pitchFamily="49" charset="0"/>
                <a:cs typeface="Courier New" pitchFamily="49" charset="0"/>
              </a:rPr>
              <a:t>for</a:t>
            </a:r>
            <a:r>
              <a:rPr lang="en-US" sz="140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err="1" smtClean="0">
                <a:latin typeface="Consolas" pitchFamily="49" charset="0"/>
                <a:cs typeface="Courier New" pitchFamily="49" charset="0"/>
              </a:rPr>
              <a:t>i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=0 to k-1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  </a:t>
            </a:r>
            <a:r>
              <a:rPr lang="en-US" sz="1400" b="1" err="1" smtClean="0">
                <a:solidFill>
                  <a:srgbClr val="C00000"/>
                </a:solidFill>
                <a:latin typeface="Consolas" pitchFamily="49" charset="0"/>
                <a:cs typeface="Courier New" pitchFamily="49" charset="0"/>
              </a:rPr>
              <a:t>dft_subvec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(m, Z, Y, …)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smtClean="0">
                <a:latin typeface="Consolas" pitchFamily="49" charset="0"/>
                <a:cs typeface="Courier New" pitchFamily="49" charset="0"/>
              </a:rPr>
              <a:t>  </a:t>
            </a:r>
            <a:r>
              <a:rPr lang="en-US" sz="1400" b="1" smtClean="0">
                <a:latin typeface="Consolas" pitchFamily="49" charset="0"/>
                <a:cs typeface="Courier New" pitchFamily="49" charset="0"/>
              </a:rPr>
              <a:t>for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err="1" smtClean="0">
                <a:latin typeface="Consolas" pitchFamily="49" charset="0"/>
                <a:cs typeface="Courier New" pitchFamily="49" charset="0"/>
              </a:rPr>
              <a:t>i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=0 to n-1  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latin typeface="Consolas" pitchFamily="49" charset="0"/>
                <a:cs typeface="Courier New" pitchFamily="49" charset="0"/>
              </a:rPr>
              <a:t>    Y[i] = Y[</a:t>
            </a:r>
            <a:r>
              <a:rPr lang="en-US" sz="1400" err="1" smtClean="0">
                <a:latin typeface="Consolas" pitchFamily="49" charset="0"/>
                <a:cs typeface="Courier New" pitchFamily="49" charset="0"/>
              </a:rPr>
              <a:t>i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]*T[i]; 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</a:t>
            </a:r>
            <a:r>
              <a:rPr lang="en-US" sz="1400" b="1">
                <a:latin typeface="Consolas" pitchFamily="49" charset="0"/>
                <a:cs typeface="Courier New" pitchFamily="49" charset="0"/>
              </a:rPr>
              <a:t>for</a:t>
            </a:r>
            <a:r>
              <a:rPr lang="en-US" sz="140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err="1">
                <a:latin typeface="Consolas" pitchFamily="49" charset="0"/>
                <a:cs typeface="Courier New" pitchFamily="49" charset="0"/>
              </a:rPr>
              <a:t>i</a:t>
            </a:r>
            <a:r>
              <a:rPr lang="en-US" sz="1400">
                <a:latin typeface="Consolas" pitchFamily="49" charset="0"/>
                <a:cs typeface="Courier New" pitchFamily="49" charset="0"/>
              </a:rPr>
              <a:t>=0 to 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m-1 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  </a:t>
            </a:r>
            <a:r>
              <a:rPr lang="en-US" sz="1400" b="1" err="1" smtClean="0">
                <a:solidFill>
                  <a:srgbClr val="C00000"/>
                </a:solidFill>
                <a:latin typeface="Consolas" pitchFamily="49" charset="0"/>
                <a:cs typeface="Courier New" pitchFamily="49" charset="0"/>
              </a:rPr>
              <a:t>dft_strided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(k, Y, Y, …)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smtClean="0">
                <a:latin typeface="Consolas" pitchFamily="49" charset="0"/>
                <a:cs typeface="Courier New" pitchFamily="49" charset="0"/>
              </a:rPr>
              <a:t>}</a:t>
            </a:r>
            <a:endParaRPr lang="en-US" sz="1400">
              <a:latin typeface="Consolas" pitchFamily="49" charset="0"/>
              <a:cs typeface="Courier New" pitchFamily="49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917032" y="2209800"/>
            <a:ext cx="4495800" cy="826151"/>
            <a:chOff x="762000" y="2286000"/>
            <a:chExt cx="4495800" cy="826151"/>
          </a:xfrm>
        </p:grpSpPr>
        <p:pic>
          <p:nvPicPr>
            <p:cNvPr id="19" name="Picture 18" descr="TPps2b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2000" y="2286000"/>
              <a:ext cx="4495800" cy="82615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878304" y="2490536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Calibri" pitchFamily="34" charset="0"/>
                </a:rPr>
                <a:t>DFT</a:t>
              </a:r>
              <a:endParaRPr lang="en-US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381000" y="3295709"/>
            <a:ext cx="2895600" cy="4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Naive implementation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7000" y="24384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onsolas" pitchFamily="49" charset="0"/>
              </a:rPr>
              <a:t>k=4</a:t>
            </a:r>
            <a:endParaRPr lang="en-US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786439" grpId="0" animBg="1"/>
      <p:bldP spid="33" grpId="0" animBg="1"/>
      <p:bldP spid="786440" grpId="0" animBg="1"/>
      <p:bldP spid="31" grpId="0" animBg="1"/>
      <p:bldP spid="786447" grpId="0" build="allAtOnce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4876800" y="4953000"/>
            <a:ext cx="3657600" cy="533400"/>
          </a:xfrm>
          <a:prstGeom prst="rect">
            <a:avLst/>
          </a:prstGeom>
          <a:solidFill>
            <a:srgbClr val="E19D9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876800" y="4343400"/>
            <a:ext cx="3657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6439" name="Rectangle 7"/>
          <p:cNvSpPr>
            <a:spLocks noChangeArrowheads="1"/>
          </p:cNvSpPr>
          <p:nvPr/>
        </p:nvSpPr>
        <p:spPr bwMode="auto">
          <a:xfrm>
            <a:off x="3048002" y="1672570"/>
            <a:ext cx="1866230" cy="369332"/>
          </a:xfrm>
          <a:prstGeom prst="rect">
            <a:avLst/>
          </a:prstGeom>
          <a:solidFill>
            <a:srgbClr val="E4ABAA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86440" name="Rectangle 8"/>
          <p:cNvSpPr>
            <a:spLocks noChangeArrowheads="1"/>
          </p:cNvSpPr>
          <p:nvPr/>
        </p:nvSpPr>
        <p:spPr bwMode="auto">
          <a:xfrm>
            <a:off x="4917895" y="1672570"/>
            <a:ext cx="19160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2588" y="1203325"/>
            <a:ext cx="5180012" cy="39687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Cooley-</a:t>
            </a:r>
            <a:r>
              <a:rPr lang="en-US" sz="2000" err="1" smtClean="0"/>
              <a:t>Tukey</a:t>
            </a:r>
            <a:r>
              <a:rPr lang="en-US" sz="2000" smtClean="0"/>
              <a:t> Fast Fourier Transform (FFT)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225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Breakdown Rules to Library Code</a:t>
            </a:r>
            <a:endParaRPr lang="ru-RU" smtClean="0"/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4673601" y="3699807"/>
            <a:ext cx="4013199" cy="2031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 smtClean="0">
                <a:latin typeface="Consolas" pitchFamily="49" charset="0"/>
                <a:cs typeface="Courier New" pitchFamily="49" charset="0"/>
              </a:rPr>
              <a:t>void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b="1" err="1" smtClean="0">
                <a:solidFill>
                  <a:srgbClr val="C00000"/>
                </a:solidFill>
                <a:latin typeface="Consolas" pitchFamily="49" charset="0"/>
                <a:cs typeface="Courier New" pitchFamily="49" charset="0"/>
              </a:rPr>
              <a:t>dft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(</a:t>
            </a:r>
            <a:r>
              <a:rPr lang="ru-RU" sz="1400" b="1" smtClean="0">
                <a:latin typeface="Consolas" pitchFamily="49" charset="0"/>
                <a:cs typeface="Courier New" pitchFamily="49" charset="0"/>
              </a:rPr>
              <a:t>int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ru-RU" sz="1400">
                <a:latin typeface="Consolas" pitchFamily="49" charset="0"/>
                <a:cs typeface="Courier New" pitchFamily="49" charset="0"/>
              </a:rPr>
              <a:t>n, </a:t>
            </a:r>
            <a:r>
              <a:rPr lang="en-US" sz="1400" b="1" smtClean="0">
                <a:latin typeface="Consolas" pitchFamily="49" charset="0"/>
                <a:cs typeface="Courier New" pitchFamily="49" charset="0"/>
              </a:rPr>
              <a:t>cplx 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X[]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, </a:t>
            </a:r>
            <a:r>
              <a:rPr lang="ru-RU" sz="1400" b="1" smtClean="0">
                <a:latin typeface="Consolas" pitchFamily="49" charset="0"/>
                <a:cs typeface="Courier New" pitchFamily="49" charset="0"/>
              </a:rPr>
              <a:t>c</a:t>
            </a:r>
            <a:r>
              <a:rPr lang="en-US" sz="1400" b="1" smtClean="0">
                <a:latin typeface="Consolas" pitchFamily="49" charset="0"/>
                <a:cs typeface="Courier New" pitchFamily="49" charset="0"/>
              </a:rPr>
              <a:t>pl</a:t>
            </a:r>
            <a:r>
              <a:rPr lang="ru-RU" sz="1400" b="1" smtClean="0">
                <a:latin typeface="Consolas" pitchFamily="49" charset="0"/>
                <a:cs typeface="Courier New" pitchFamily="49" charset="0"/>
              </a:rPr>
              <a:t>x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Y[]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) </a:t>
            </a:r>
            <a:r>
              <a:rPr lang="ru-RU" sz="1400">
                <a:latin typeface="Consolas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</a:t>
            </a:r>
            <a:r>
              <a:rPr lang="ru-RU" sz="1400">
                <a:latin typeface="Consolas" pitchFamily="49" charset="0"/>
                <a:cs typeface="Courier New" pitchFamily="49" charset="0"/>
              </a:rPr>
              <a:t>k = choose_factor(n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);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 m = n/k;</a:t>
            </a:r>
            <a:endParaRPr lang="ru-RU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</a:t>
            </a:r>
            <a:r>
              <a:rPr lang="en-US" sz="1400" b="1">
                <a:latin typeface="Consolas" pitchFamily="49" charset="0"/>
                <a:cs typeface="Courier New" pitchFamily="49" charset="0"/>
              </a:rPr>
              <a:t>for</a:t>
            </a:r>
            <a:r>
              <a:rPr lang="en-US" sz="140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err="1">
                <a:latin typeface="Consolas" pitchFamily="49" charset="0"/>
                <a:cs typeface="Courier New" pitchFamily="49" charset="0"/>
              </a:rPr>
              <a:t>i</a:t>
            </a:r>
            <a:r>
              <a:rPr lang="en-US" sz="1400">
                <a:latin typeface="Consolas" pitchFamily="49" charset="0"/>
                <a:cs typeface="Courier New" pitchFamily="49" charset="0"/>
              </a:rPr>
              <a:t>=0 to k-1</a:t>
            </a: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  </a:t>
            </a:r>
            <a:r>
              <a:rPr lang="en-US" sz="1400" b="1" smtClean="0">
                <a:solidFill>
                  <a:srgbClr val="C00000"/>
                </a:solidFill>
                <a:latin typeface="Consolas" pitchFamily="49" charset="0"/>
                <a:cs typeface="Courier New" pitchFamily="49" charset="0"/>
              </a:rPr>
              <a:t>dft_strided2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(m, X, Y, …)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</a:t>
            </a:r>
            <a:r>
              <a:rPr lang="en-US" sz="1400" b="1">
                <a:latin typeface="Consolas" pitchFamily="49" charset="0"/>
                <a:cs typeface="Courier New" pitchFamily="49" charset="0"/>
              </a:rPr>
              <a:t>for</a:t>
            </a:r>
            <a:r>
              <a:rPr lang="en-US" sz="140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err="1">
                <a:latin typeface="Consolas" pitchFamily="49" charset="0"/>
                <a:cs typeface="Courier New" pitchFamily="49" charset="0"/>
              </a:rPr>
              <a:t>i</a:t>
            </a:r>
            <a:r>
              <a:rPr lang="en-US" sz="1400">
                <a:latin typeface="Consolas" pitchFamily="49" charset="0"/>
                <a:cs typeface="Courier New" pitchFamily="49" charset="0"/>
              </a:rPr>
              <a:t>=0 to 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m-1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  </a:t>
            </a:r>
            <a:r>
              <a:rPr lang="en-US" sz="1400" b="1" smtClean="0">
                <a:solidFill>
                  <a:srgbClr val="C00000"/>
                </a:solidFill>
                <a:latin typeface="Consolas" pitchFamily="49" charset="0"/>
                <a:cs typeface="Courier New" pitchFamily="49" charset="0"/>
              </a:rPr>
              <a:t>dft_strided3_scaled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(k</a:t>
            </a:r>
            <a:r>
              <a:rPr lang="en-US" sz="1400">
                <a:latin typeface="Consolas" pitchFamily="49" charset="0"/>
                <a:cs typeface="Courier New" pitchFamily="49" charset="0"/>
              </a:rPr>
              <a:t>, 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Y, Y, T, …)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smtClean="0">
                <a:latin typeface="Consolas" pitchFamily="49" charset="0"/>
                <a:cs typeface="Courier New" pitchFamily="49" charset="0"/>
              </a:rPr>
              <a:t>}</a:t>
            </a:r>
            <a:endParaRPr lang="en-US" sz="1400">
              <a:latin typeface="Consolas" pitchFamily="49" charset="0"/>
              <a:cs typeface="Courier New" pitchFamily="49" charset="0"/>
            </a:endParaRPr>
          </a:p>
        </p:txBody>
      </p:sp>
      <p:sp>
        <p:nvSpPr>
          <p:cNvPr id="786447" name="Rectangle 15"/>
          <p:cNvSpPr>
            <a:spLocks noChangeArrowheads="1"/>
          </p:cNvSpPr>
          <p:nvPr/>
        </p:nvSpPr>
        <p:spPr bwMode="auto">
          <a:xfrm>
            <a:off x="457200" y="6153090"/>
            <a:ext cx="3354614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8125" indent="-238125" algn="ctr"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2 </a:t>
            </a:r>
            <a:r>
              <a:rPr lang="en-US" sz="2000" b="1" smtClean="0">
                <a:solidFill>
                  <a:srgbClr val="C00000"/>
                </a:solidFill>
                <a:latin typeface="Calibri" pitchFamily="34" charset="0"/>
              </a:rPr>
              <a:t>extra functions needed</a:t>
            </a:r>
            <a:endParaRPr lang="en-US" sz="20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90543" y="1700213"/>
            <a:ext cx="5273524" cy="305554"/>
          </a:xfrm>
          <a:prstGeom prst="rect">
            <a:avLst/>
          </a:prstGeom>
          <a:noFill/>
          <a:ln/>
          <a:effectLst/>
        </p:spPr>
      </p:pic>
      <p:sp>
        <p:nvSpPr>
          <p:cNvPr id="14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19099" y="3709987"/>
            <a:ext cx="4419601" cy="24622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 smtClean="0">
                <a:latin typeface="Consolas" pitchFamily="49" charset="0"/>
                <a:cs typeface="Courier New" pitchFamily="49" charset="0"/>
              </a:rPr>
              <a:t>void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b="1" err="1" smtClean="0">
                <a:solidFill>
                  <a:srgbClr val="C00000"/>
                </a:solidFill>
                <a:latin typeface="Consolas" pitchFamily="49" charset="0"/>
                <a:cs typeface="Courier New" pitchFamily="49" charset="0"/>
              </a:rPr>
              <a:t>dft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(</a:t>
            </a:r>
            <a:r>
              <a:rPr lang="ru-RU" sz="1400" b="1" smtClean="0">
                <a:latin typeface="Consolas" pitchFamily="49" charset="0"/>
                <a:cs typeface="Courier New" pitchFamily="49" charset="0"/>
              </a:rPr>
              <a:t>int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ru-RU" sz="1400">
                <a:latin typeface="Consolas" pitchFamily="49" charset="0"/>
                <a:cs typeface="Courier New" pitchFamily="49" charset="0"/>
              </a:rPr>
              <a:t>n, </a:t>
            </a:r>
            <a:r>
              <a:rPr lang="ru-RU" sz="1400" b="1" smtClean="0">
                <a:latin typeface="Consolas" pitchFamily="49" charset="0"/>
                <a:cs typeface="Courier New" pitchFamily="49" charset="0"/>
              </a:rPr>
              <a:t>c</a:t>
            </a:r>
            <a:r>
              <a:rPr lang="en-US" sz="1400" b="1" smtClean="0">
                <a:latin typeface="Consolas" pitchFamily="49" charset="0"/>
                <a:cs typeface="Courier New" pitchFamily="49" charset="0"/>
              </a:rPr>
              <a:t>plx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X[]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, </a:t>
            </a:r>
            <a:r>
              <a:rPr lang="ru-RU" sz="1400" b="1" smtClean="0">
                <a:latin typeface="Consolas" pitchFamily="49" charset="0"/>
                <a:cs typeface="Courier New" pitchFamily="49" charset="0"/>
              </a:rPr>
              <a:t>cplx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Y[]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)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{</a:t>
            </a:r>
            <a:endParaRPr lang="ru-RU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</a:t>
            </a:r>
            <a:r>
              <a:rPr lang="ru-RU" sz="1400">
                <a:latin typeface="Consolas" pitchFamily="49" charset="0"/>
                <a:cs typeface="Courier New" pitchFamily="49" charset="0"/>
              </a:rPr>
              <a:t>k = choose_factor(n</a:t>
            </a:r>
            <a:r>
              <a:rPr lang="ru-RU" sz="1400" smtClean="0">
                <a:latin typeface="Consolas" pitchFamily="49" charset="0"/>
                <a:cs typeface="Courier New" pitchFamily="49" charset="0"/>
              </a:rPr>
              <a:t>);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 m = n/k;</a:t>
            </a:r>
            <a:endParaRPr lang="ru-RU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smtClean="0">
                <a:latin typeface="Consolas" pitchFamily="49" charset="0"/>
                <a:cs typeface="Courier New" pitchFamily="49" charset="0"/>
              </a:rPr>
              <a:t>  Z = permute(X)</a:t>
            </a:r>
          </a:p>
          <a:p>
            <a:pPr>
              <a:buFont typeface="Wingdings" pitchFamily="2" charset="2"/>
              <a:buNone/>
            </a:pP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</a:t>
            </a:r>
            <a:r>
              <a:rPr lang="en-US" sz="1400" b="1">
                <a:latin typeface="Consolas" pitchFamily="49" charset="0"/>
                <a:cs typeface="Courier New" pitchFamily="49" charset="0"/>
              </a:rPr>
              <a:t>for</a:t>
            </a:r>
            <a:r>
              <a:rPr lang="en-US" sz="140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err="1" smtClean="0">
                <a:latin typeface="Consolas" pitchFamily="49" charset="0"/>
                <a:cs typeface="Courier New" pitchFamily="49" charset="0"/>
              </a:rPr>
              <a:t>i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=0 to k-1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  </a:t>
            </a:r>
            <a:r>
              <a:rPr lang="en-US" sz="1400" b="1" err="1" smtClean="0">
                <a:solidFill>
                  <a:srgbClr val="C00000"/>
                </a:solidFill>
                <a:latin typeface="Consolas" pitchFamily="49" charset="0"/>
                <a:cs typeface="Courier New" pitchFamily="49" charset="0"/>
              </a:rPr>
              <a:t>dft_subvec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(m, Z, Y, …)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smtClean="0">
                <a:latin typeface="Consolas" pitchFamily="49" charset="0"/>
                <a:cs typeface="Courier New" pitchFamily="49" charset="0"/>
              </a:rPr>
              <a:t>  </a:t>
            </a:r>
            <a:r>
              <a:rPr lang="en-US" sz="1400" b="1" smtClean="0">
                <a:latin typeface="Consolas" pitchFamily="49" charset="0"/>
                <a:cs typeface="Courier New" pitchFamily="49" charset="0"/>
              </a:rPr>
              <a:t>for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err="1" smtClean="0">
                <a:latin typeface="Consolas" pitchFamily="49" charset="0"/>
                <a:cs typeface="Courier New" pitchFamily="49" charset="0"/>
              </a:rPr>
              <a:t>i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=0 to n-1  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latin typeface="Consolas" pitchFamily="49" charset="0"/>
                <a:cs typeface="Courier New" pitchFamily="49" charset="0"/>
              </a:rPr>
              <a:t>    Y[i] = Y[</a:t>
            </a:r>
            <a:r>
              <a:rPr lang="en-US" sz="1400" err="1" smtClean="0">
                <a:latin typeface="Consolas" pitchFamily="49" charset="0"/>
                <a:cs typeface="Courier New" pitchFamily="49" charset="0"/>
              </a:rPr>
              <a:t>i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]*T[i]; 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</a:t>
            </a:r>
            <a:r>
              <a:rPr lang="en-US" sz="1400" b="1">
                <a:latin typeface="Consolas" pitchFamily="49" charset="0"/>
                <a:cs typeface="Courier New" pitchFamily="49" charset="0"/>
              </a:rPr>
              <a:t>for</a:t>
            </a:r>
            <a:r>
              <a:rPr lang="en-US" sz="1400">
                <a:latin typeface="Consolas" pitchFamily="49" charset="0"/>
                <a:cs typeface="Courier New" pitchFamily="49" charset="0"/>
              </a:rPr>
              <a:t> </a:t>
            </a:r>
            <a:r>
              <a:rPr lang="en-US" sz="1400" err="1">
                <a:latin typeface="Consolas" pitchFamily="49" charset="0"/>
                <a:cs typeface="Courier New" pitchFamily="49" charset="0"/>
              </a:rPr>
              <a:t>i</a:t>
            </a:r>
            <a:r>
              <a:rPr lang="en-US" sz="1400">
                <a:latin typeface="Consolas" pitchFamily="49" charset="0"/>
                <a:cs typeface="Courier New" pitchFamily="49" charset="0"/>
              </a:rPr>
              <a:t>=0 to 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m-1 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>
                <a:latin typeface="Consolas" pitchFamily="49" charset="0"/>
                <a:cs typeface="Courier New" pitchFamily="49" charset="0"/>
              </a:rPr>
              <a:t>    </a:t>
            </a:r>
            <a:r>
              <a:rPr lang="en-US" sz="1400" b="1" err="1" smtClean="0">
                <a:solidFill>
                  <a:srgbClr val="C00000"/>
                </a:solidFill>
                <a:latin typeface="Consolas" pitchFamily="49" charset="0"/>
                <a:cs typeface="Courier New" pitchFamily="49" charset="0"/>
              </a:rPr>
              <a:t>dft_strided</a:t>
            </a:r>
            <a:r>
              <a:rPr lang="en-US" sz="1400" smtClean="0">
                <a:latin typeface="Consolas" pitchFamily="49" charset="0"/>
                <a:cs typeface="Courier New" pitchFamily="49" charset="0"/>
              </a:rPr>
              <a:t>(k, Y, Y, …)</a:t>
            </a:r>
            <a:endParaRPr lang="en-US" sz="1400">
              <a:latin typeface="Consolas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smtClean="0">
                <a:latin typeface="Consolas" pitchFamily="49" charset="0"/>
                <a:cs typeface="Courier New" pitchFamily="49" charset="0"/>
              </a:rPr>
              <a:t>}</a:t>
            </a:r>
            <a:endParaRPr lang="en-US" sz="1400">
              <a:latin typeface="Consolas" pitchFamily="49" charset="0"/>
              <a:cs typeface="Courier New" pitchFamily="49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917032" y="2209800"/>
            <a:ext cx="4495800" cy="826151"/>
            <a:chOff x="762000" y="2286000"/>
            <a:chExt cx="4495800" cy="826151"/>
          </a:xfrm>
        </p:grpSpPr>
        <p:pic>
          <p:nvPicPr>
            <p:cNvPr id="19" name="Picture 18" descr="TPps2b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2000" y="2286000"/>
              <a:ext cx="4495800" cy="82615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878304" y="2490536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Calibri" pitchFamily="34" charset="0"/>
                </a:rPr>
                <a:t>DFT</a:t>
              </a:r>
              <a:endParaRPr lang="en-US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4648200" y="3276600"/>
            <a:ext cx="3521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Optimized implementation</a:t>
            </a: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381000" y="3295709"/>
            <a:ext cx="2895600" cy="4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Naive implementation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951186" y="6165790"/>
            <a:ext cx="3354614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8125" indent="-238125" algn="ctr"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2 </a:t>
            </a:r>
            <a:r>
              <a:rPr lang="en-US" sz="2000" b="1" smtClean="0">
                <a:solidFill>
                  <a:srgbClr val="C00000"/>
                </a:solidFill>
                <a:latin typeface="Calibri" pitchFamily="34" charset="0"/>
              </a:rPr>
              <a:t>extra functions needed</a:t>
            </a:r>
            <a:endParaRPr lang="en-US" sz="2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28600" y="6243935"/>
            <a:ext cx="8839200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>
            <a:spAutoFit/>
          </a:bodyPr>
          <a:lstStyle/>
          <a:p>
            <a:pPr marL="238125" indent="-238125" algn="ctr"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C00000"/>
                </a:solidFill>
                <a:latin typeface="Calibri" pitchFamily="34" charset="0"/>
              </a:rPr>
              <a:t>How to discover these specialized variants automatically?</a:t>
            </a: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786439" grpId="0" animBg="1"/>
      <p:bldP spid="786440" grpId="0" animBg="1"/>
      <p:bldP spid="24" grpId="0" build="allAtOnce"/>
      <p:bldP spid="2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</a:t>
            </a:r>
            <a:r>
              <a:rPr lang="en-US" smtClean="0"/>
              <a:t>Structure</a:t>
            </a: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half" idx="2"/>
          </p:nvPr>
        </p:nvSpPr>
        <p:spPr>
          <a:xfrm>
            <a:off x="4419600" y="1295400"/>
            <a:ext cx="4495800" cy="5334000"/>
          </a:xfrm>
        </p:spPr>
        <p:txBody>
          <a:bodyPr/>
          <a:lstStyle/>
          <a:p>
            <a:r>
              <a:rPr lang="en-US" sz="2000" smtClean="0"/>
              <a:t>Input:</a:t>
            </a:r>
          </a:p>
          <a:p>
            <a:pPr lvl="1"/>
            <a:r>
              <a:rPr lang="en-US" sz="1800" smtClean="0"/>
              <a:t>Breakdown rules</a:t>
            </a:r>
          </a:p>
          <a:p>
            <a:endParaRPr lang="en-US" sz="2000" smtClean="0"/>
          </a:p>
          <a:p>
            <a:r>
              <a:rPr lang="en-US" sz="2000" smtClean="0"/>
              <a:t>Output</a:t>
            </a:r>
            <a:r>
              <a:rPr lang="en-US" sz="2000" smtClean="0"/>
              <a:t>:</a:t>
            </a:r>
          </a:p>
          <a:p>
            <a:pPr lvl="1"/>
            <a:r>
              <a:rPr lang="en-US" sz="1800" smtClean="0"/>
              <a:t>Recursion step closure</a:t>
            </a:r>
          </a:p>
          <a:p>
            <a:pPr lvl="1"/>
            <a:r>
              <a:rPr lang="el-GR" sz="1800" smtClean="0"/>
              <a:t>Σ</a:t>
            </a:r>
            <a:r>
              <a:rPr lang="en-US" sz="1800" smtClean="0"/>
              <a:t>-SPL Implementation of each recursion step</a:t>
            </a:r>
          </a:p>
          <a:p>
            <a:pPr>
              <a:buNone/>
            </a:pPr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Parallelization/Vectorization</a:t>
            </a:r>
            <a:endParaRPr lang="en-US" sz="2000" smtClean="0"/>
          </a:p>
          <a:p>
            <a:pPr lvl="1"/>
            <a:r>
              <a:rPr lang="en-US" sz="1800" smtClean="0"/>
              <a:t>Adds additional breakdown rules</a:t>
            </a:r>
          </a:p>
          <a:p>
            <a:pPr lvl="1"/>
            <a:r>
              <a:rPr lang="en-US" sz="1800" smtClean="0"/>
              <a:t>Orthogonal to the closure </a:t>
            </a:r>
            <a:r>
              <a:rPr lang="en-US" sz="1800" smtClean="0"/>
              <a:t>generation</a:t>
            </a:r>
            <a:endParaRPr lang="en-US" sz="1800" smtClean="0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8093" y="1644650"/>
            <a:ext cx="3621527" cy="280176"/>
          </a:xfrm>
          <a:prstGeom prst="rect">
            <a:avLst/>
          </a:prstGeom>
          <a:noFill/>
          <a:ln/>
          <a:effectLst/>
        </p:spPr>
      </p:pic>
      <p:sp>
        <p:nvSpPr>
          <p:cNvPr id="754694" name="AutoShape 6"/>
          <p:cNvSpPr>
            <a:spLocks noChangeArrowheads="1"/>
          </p:cNvSpPr>
          <p:nvPr/>
        </p:nvSpPr>
        <p:spPr bwMode="auto">
          <a:xfrm>
            <a:off x="1981200" y="1981200"/>
            <a:ext cx="415925" cy="509587"/>
          </a:xfrm>
          <a:prstGeom prst="downArrow">
            <a:avLst>
              <a:gd name="adj1" fmla="val 50000"/>
              <a:gd name="adj2" fmla="val 30630"/>
            </a:avLst>
          </a:prstGeom>
          <a:solidFill>
            <a:schemeClr val="tx1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8728" y="1341437"/>
            <a:ext cx="3602794" cy="304214"/>
          </a:xfrm>
          <a:prstGeom prst="rect">
            <a:avLst/>
          </a:prstGeom>
          <a:noFill/>
          <a:ln/>
          <a:effectLst/>
        </p:spPr>
      </p:pic>
      <p:pic>
        <p:nvPicPr>
          <p:cNvPr id="754707" name="Picture 19"/>
          <p:cNvPicPr>
            <a:picLocks noChangeAspect="1" noChangeArrowheads="1"/>
          </p:cNvPicPr>
          <p:nvPr/>
        </p:nvPicPr>
        <p:blipFill>
          <a:blip r:embed="rId7"/>
          <a:srcRect l="8714" t="3043" r="5933"/>
          <a:stretch>
            <a:fillRect/>
          </a:stretch>
        </p:blipFill>
        <p:spPr bwMode="auto">
          <a:xfrm>
            <a:off x="1066800" y="4267200"/>
            <a:ext cx="2192338" cy="242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429471" y="2514600"/>
            <a:ext cx="3548997" cy="4828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Library Structure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981200" y="3733800"/>
            <a:ext cx="415925" cy="509587"/>
          </a:xfrm>
          <a:prstGeom prst="downArrow">
            <a:avLst>
              <a:gd name="adj1" fmla="val 50000"/>
              <a:gd name="adj2" fmla="val 30630"/>
            </a:avLst>
          </a:prstGeom>
          <a:solidFill>
            <a:schemeClr val="tx1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60"/>
          <p:cNvGrpSpPr>
            <a:grpSpLocks/>
          </p:cNvGrpSpPr>
          <p:nvPr/>
        </p:nvGrpSpPr>
        <p:grpSpPr bwMode="auto">
          <a:xfrm>
            <a:off x="770860" y="3039140"/>
            <a:ext cx="2957497" cy="657405"/>
            <a:chOff x="1296" y="1263"/>
            <a:chExt cx="2352" cy="595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ctangle 35"/>
            <p:cNvSpPr>
              <a:spLocks noChangeArrowheads="1"/>
            </p:cNvSpPr>
            <p:nvPr/>
          </p:nvSpPr>
          <p:spPr bwMode="auto">
            <a:xfrm>
              <a:off x="1296" y="1263"/>
              <a:ext cx="235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Calibri" pitchFamily="34" charset="0"/>
                </a:rPr>
                <a:t>Parallelization / Vectorization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Rectangle 38"/>
            <p:cNvSpPr>
              <a:spLocks noChangeArrowheads="1"/>
            </p:cNvSpPr>
            <p:nvPr/>
          </p:nvSpPr>
          <p:spPr bwMode="auto">
            <a:xfrm>
              <a:off x="1296" y="1570"/>
              <a:ext cx="2352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Calibri" pitchFamily="34" charset="0"/>
                </a:rPr>
                <a:t>Recursion Step Closure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4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942019" y="5314950"/>
            <a:ext cx="3352800" cy="400110"/>
          </a:xfrm>
          <a:prstGeom prst="rect">
            <a:avLst/>
          </a:prstGeom>
          <a:solidFill>
            <a:srgbClr val="E4ABAA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894145" y="5309813"/>
            <a:ext cx="21336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1409" y="5181600"/>
            <a:ext cx="6432932" cy="657578"/>
          </a:xfrm>
          <a:prstGeom prst="rect">
            <a:avLst/>
          </a:prstGeom>
          <a:noFill/>
          <a:ln/>
          <a:effectLst/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50838"/>
            <a:ext cx="7861300" cy="762000"/>
          </a:xfrm>
        </p:spPr>
        <p:txBody>
          <a:bodyPr/>
          <a:lstStyle/>
          <a:p>
            <a:r>
              <a:rPr lang="en-US" smtClean="0"/>
              <a:t>Computing Recursion Step Closure</a:t>
            </a:r>
          </a:p>
        </p:txBody>
      </p:sp>
      <p:sp>
        <p:nvSpPr>
          <p:cNvPr id="747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278812" cy="5580062"/>
          </a:xfrm>
        </p:spPr>
        <p:txBody>
          <a:bodyPr/>
          <a:lstStyle/>
          <a:p>
            <a:pPr marL="381000" indent="-381000"/>
            <a:r>
              <a:rPr lang="en-US" sz="2000" smtClean="0"/>
              <a:t>Input: </a:t>
            </a:r>
            <a:r>
              <a:rPr lang="en-US" sz="2000" b="0" smtClean="0"/>
              <a:t>transform T and a breakdown rule</a:t>
            </a:r>
            <a:r>
              <a:rPr lang="en-US" sz="2000" smtClean="0"/>
              <a:t> </a:t>
            </a:r>
          </a:p>
          <a:p>
            <a:pPr marL="381000" indent="-381000"/>
            <a:r>
              <a:rPr lang="en-US" sz="2000" smtClean="0"/>
              <a:t>Output:</a:t>
            </a:r>
            <a:r>
              <a:rPr lang="en-US" sz="2000" b="0" smtClean="0"/>
              <a:t> spawned recursion steps + </a:t>
            </a:r>
            <a:r>
              <a:rPr lang="el-GR" sz="2000" b="0" smtClean="0"/>
              <a:t>Σ</a:t>
            </a:r>
            <a:r>
              <a:rPr lang="en-US" sz="2000" b="0" smtClean="0"/>
              <a:t>-SPL implementation </a:t>
            </a:r>
          </a:p>
          <a:p>
            <a:pPr marL="381000" indent="-381000"/>
            <a:r>
              <a:rPr lang="en-US" sz="2000" smtClean="0"/>
              <a:t>Algorithm:</a:t>
            </a:r>
            <a:endParaRPr lang="en-US" sz="1600" smtClean="0"/>
          </a:p>
          <a:p>
            <a:pPr marL="800100" lvl="1" indent="-342900">
              <a:buFont typeface="Wingdings 2" pitchFamily="18" charset="2"/>
              <a:buAutoNum type="arabicPeriod"/>
            </a:pPr>
            <a:r>
              <a:rPr lang="en-US" sz="1800" smtClean="0"/>
              <a:t>Apply the breakdown rule</a:t>
            </a:r>
          </a:p>
          <a:p>
            <a:pPr marL="800100" lvl="1" indent="-342900">
              <a:buFont typeface="Wingdings 2" pitchFamily="18" charset="2"/>
              <a:buAutoNum type="arabicPeriod"/>
            </a:pPr>
            <a:endParaRPr lang="en-US" sz="1800" smtClean="0"/>
          </a:p>
          <a:p>
            <a:pPr marL="800100" lvl="1" indent="-342900">
              <a:buFont typeface="Wingdings 2" pitchFamily="18" charset="2"/>
              <a:buAutoNum type="arabicPeriod"/>
            </a:pPr>
            <a:r>
              <a:rPr lang="en-US" sz="1800" smtClean="0"/>
              <a:t>Convert to </a:t>
            </a:r>
            <a:r>
              <a:rPr lang="en-US" sz="1800" smtClean="0">
                <a:sym typeface="Symbol" pitchFamily="18" charset="2"/>
              </a:rPr>
              <a:t></a:t>
            </a:r>
            <a:r>
              <a:rPr lang="en-US" sz="1800" smtClean="0"/>
              <a:t>-SPL </a:t>
            </a:r>
          </a:p>
          <a:p>
            <a:pPr marL="800100" lvl="1" indent="-342900">
              <a:buFont typeface="Wingdings 2" pitchFamily="18" charset="2"/>
              <a:buAutoNum type="arabicPeriod"/>
            </a:pPr>
            <a:endParaRPr lang="en-US" sz="1800" smtClean="0"/>
          </a:p>
          <a:p>
            <a:pPr marL="800100" lvl="1" indent="-342900">
              <a:buFont typeface="Wingdings 2" pitchFamily="18" charset="2"/>
              <a:buAutoNum type="arabicPeriod"/>
            </a:pPr>
            <a:endParaRPr lang="en-US" sz="1800" smtClean="0"/>
          </a:p>
          <a:p>
            <a:pPr marL="800100" lvl="1" indent="-342900">
              <a:buFont typeface="Wingdings 2" pitchFamily="18" charset="2"/>
              <a:buAutoNum type="arabicPeriod"/>
            </a:pPr>
            <a:r>
              <a:rPr lang="en-US" sz="1800" smtClean="0"/>
              <a:t>Apply loop merging + index simplification rules.</a:t>
            </a:r>
          </a:p>
          <a:p>
            <a:pPr marL="800100" lvl="1" indent="-342900">
              <a:buFont typeface="Wingdings 2" pitchFamily="18" charset="2"/>
              <a:buAutoNum type="arabicPeriod"/>
            </a:pPr>
            <a:endParaRPr lang="en-US" sz="1800" smtClean="0"/>
          </a:p>
          <a:p>
            <a:pPr marL="800100" lvl="1" indent="-342900">
              <a:buFont typeface="Wingdings 2" pitchFamily="18" charset="2"/>
              <a:buAutoNum type="arabicPeriod"/>
            </a:pPr>
            <a:endParaRPr lang="en-US" sz="1800" smtClean="0"/>
          </a:p>
          <a:p>
            <a:pPr marL="800100" lvl="1" indent="-342900">
              <a:buFont typeface="Wingdings 2" pitchFamily="18" charset="2"/>
              <a:buAutoNum type="arabicPeriod"/>
            </a:pPr>
            <a:r>
              <a:rPr lang="en-US" sz="1800" smtClean="0"/>
              <a:t>Extract recursion steps </a:t>
            </a:r>
          </a:p>
          <a:p>
            <a:pPr marL="800100" lvl="1" indent="-342900">
              <a:buFont typeface="Wingdings 2" pitchFamily="18" charset="2"/>
              <a:buAutoNum type="arabicPeriod"/>
            </a:pPr>
            <a:endParaRPr lang="en-US" sz="1800" smtClean="0"/>
          </a:p>
          <a:p>
            <a:pPr marL="800100" lvl="1" indent="-342900">
              <a:buFont typeface="Wingdings 2" pitchFamily="18" charset="2"/>
              <a:buAutoNum type="arabicPeriod"/>
            </a:pPr>
            <a:endParaRPr lang="en-US" sz="1800" smtClean="0"/>
          </a:p>
          <a:p>
            <a:pPr marL="800100" lvl="1" indent="-342900">
              <a:buFont typeface="Wingdings 2" pitchFamily="18" charset="2"/>
              <a:buAutoNum type="arabicPeriod"/>
            </a:pPr>
            <a:r>
              <a:rPr lang="en-US" sz="1800" smtClean="0"/>
              <a:t>Repeat until closure is reached</a:t>
            </a:r>
          </a:p>
          <a:p>
            <a:pPr marL="800100" lvl="1" indent="-342900">
              <a:buFont typeface="Wingdings 2" pitchFamily="18" charset="2"/>
              <a:buAutoNum type="arabicPeriod"/>
            </a:pPr>
            <a:endParaRPr lang="en-US" sz="1800" smtClean="0"/>
          </a:p>
          <a:p>
            <a:pPr marL="800100" lvl="1" indent="-342900">
              <a:buFont typeface="Wingdings 2" pitchFamily="18" charset="2"/>
              <a:buAutoNum type="arabicPeriod"/>
            </a:pPr>
            <a:endParaRPr lang="en-US" sz="1800" smtClean="0"/>
          </a:p>
        </p:txBody>
      </p:sp>
      <p:sp>
        <p:nvSpPr>
          <p:cNvPr id="747531" name="AutoShape 11"/>
          <p:cNvSpPr>
            <a:spLocks noChangeArrowheads="1"/>
          </p:cNvSpPr>
          <p:nvPr/>
        </p:nvSpPr>
        <p:spPr bwMode="auto">
          <a:xfrm>
            <a:off x="5613407" y="2214563"/>
            <a:ext cx="36036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532" name="AutoShape 12"/>
          <p:cNvSpPr>
            <a:spLocks noChangeArrowheads="1"/>
          </p:cNvSpPr>
          <p:nvPr/>
        </p:nvSpPr>
        <p:spPr bwMode="auto">
          <a:xfrm>
            <a:off x="5613407" y="2889250"/>
            <a:ext cx="36036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533" name="AutoShape 13"/>
          <p:cNvSpPr>
            <a:spLocks noChangeArrowheads="1"/>
          </p:cNvSpPr>
          <p:nvPr/>
        </p:nvSpPr>
        <p:spPr bwMode="auto">
          <a:xfrm>
            <a:off x="5613407" y="3897313"/>
            <a:ext cx="36036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534" name="AutoShape 14"/>
          <p:cNvSpPr>
            <a:spLocks noChangeArrowheads="1"/>
          </p:cNvSpPr>
          <p:nvPr/>
        </p:nvSpPr>
        <p:spPr bwMode="auto">
          <a:xfrm>
            <a:off x="5613407" y="4905375"/>
            <a:ext cx="360363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73152" y="2616200"/>
            <a:ext cx="3672646" cy="261057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6164" y="4184650"/>
            <a:ext cx="6153248" cy="655071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1544" y="3214686"/>
            <a:ext cx="6858000" cy="69401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68944" y="1952625"/>
            <a:ext cx="725488" cy="196440"/>
          </a:xfrm>
          <a:prstGeom prst="rect">
            <a:avLst/>
          </a:prstGeom>
          <a:noFill/>
          <a:ln/>
          <a:effectLst/>
        </p:spPr>
      </p:pic>
      <p:sp>
        <p:nvSpPr>
          <p:cNvPr id="19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000" y="6172200"/>
            <a:ext cx="7550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alibri" pitchFamily="34" charset="0"/>
              </a:rPr>
              <a:t>Parametrization (not shown) derives the independent parameter set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Calibri" pitchFamily="34" charset="0"/>
              </a:rPr>
              <a:t>for each recursion step</a:t>
            </a:r>
            <a:endParaRPr lang="en-US" sz="20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747531" grpId="0" animBg="1"/>
      <p:bldP spid="747532" grpId="0" animBg="1"/>
      <p:bldP spid="747533" grpId="0" animBg="1"/>
      <p:bldP spid="747534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0"/>
            <a:ext cx="3581400" cy="196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Recursion Step Closure Examples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1655" y="1371600"/>
            <a:ext cx="1408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alibri" pitchFamily="34" charset="0"/>
              </a:rPr>
              <a:t>DFT </a:t>
            </a:r>
            <a:r>
              <a:rPr lang="en-US" sz="2000" smtClean="0">
                <a:solidFill>
                  <a:srgbClr val="C00000"/>
                </a:solidFill>
                <a:latin typeface="Calibri" pitchFamily="34" charset="0"/>
              </a:rPr>
              <a:t>(scalar)</a:t>
            </a:r>
            <a:endParaRPr lang="en-US" sz="20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66914" name="Picture 2" descr="C:\Documents and Settings\Markus Pueschel\Desktop\libdct4_ve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08940"/>
            <a:ext cx="2468562" cy="2796178"/>
          </a:xfrm>
          <a:prstGeom prst="rect">
            <a:avLst/>
          </a:prstGeom>
          <a:noFill/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200400"/>
            <a:ext cx="55797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1655" y="3105090"/>
            <a:ext cx="205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alibri" pitchFamily="34" charset="0"/>
              </a:rPr>
              <a:t>DCT4 </a:t>
            </a:r>
            <a:r>
              <a:rPr lang="en-US" sz="200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2000" err="1" smtClean="0">
                <a:solidFill>
                  <a:srgbClr val="C00000"/>
                </a:solidFill>
                <a:latin typeface="Calibri" pitchFamily="34" charset="0"/>
              </a:rPr>
              <a:t>vectorized</a:t>
            </a:r>
            <a:r>
              <a:rPr lang="en-US" sz="2000" smtClean="0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en-US" sz="2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8618" y="2084294"/>
            <a:ext cx="3540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alibri" pitchFamily="34" charset="0"/>
              </a:rPr>
              <a:t>4 mutually recursive functions</a:t>
            </a:r>
          </a:p>
          <a:p>
            <a:r>
              <a:rPr lang="en-US" sz="2000" smtClean="0">
                <a:latin typeface="Calibri" pitchFamily="34" charset="0"/>
              </a:rPr>
              <a:t>- computed automatically</a:t>
            </a:r>
          </a:p>
          <a:p>
            <a:r>
              <a:rPr lang="en-US" sz="2000" smtClean="0">
                <a:latin typeface="Calibri" pitchFamily="34" charset="0"/>
              </a:rPr>
              <a:t>- described using </a:t>
            </a:r>
            <a:r>
              <a:rPr lang="el-GR" sz="2000" smtClean="0">
                <a:latin typeface="Calibri" pitchFamily="34" charset="0"/>
              </a:rPr>
              <a:t>Σ</a:t>
            </a:r>
            <a:r>
              <a:rPr lang="en-US" sz="2000" smtClean="0">
                <a:latin typeface="Calibri" pitchFamily="34" charset="0"/>
              </a:rPr>
              <a:t>-SPL formulas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6400800"/>
            <a:ext cx="358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Calibri" pitchFamily="34" charset="0"/>
              </a:rPr>
              <a:t>17  mutually recursive functions</a:t>
            </a:r>
            <a:endParaRPr lang="en-US" sz="20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Problem: Example DFT</a:t>
            </a:r>
          </a:p>
        </p:txBody>
      </p:sp>
      <p:sp>
        <p:nvSpPr>
          <p:cNvPr id="168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5518150"/>
            <a:ext cx="8501062" cy="1339850"/>
          </a:xfrm>
        </p:spPr>
        <p:txBody>
          <a:bodyPr/>
          <a:lstStyle/>
          <a:p>
            <a:r>
              <a:rPr lang="en-US" sz="2000" dirty="0" smtClean="0"/>
              <a:t>Standard </a:t>
            </a:r>
            <a:r>
              <a:rPr lang="en-US" sz="2000" smtClean="0"/>
              <a:t>desktop computer</a:t>
            </a:r>
            <a:endParaRPr lang="en-US" sz="2000" dirty="0" smtClean="0"/>
          </a:p>
          <a:p>
            <a:r>
              <a:rPr lang="en-US" sz="2000" smtClean="0"/>
              <a:t>Same operations </a:t>
            </a:r>
            <a:r>
              <a:rPr lang="en-US" sz="2000" dirty="0" smtClean="0"/>
              <a:t>count ≈4nlog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(n) </a:t>
            </a:r>
          </a:p>
          <a:p>
            <a:r>
              <a:rPr lang="en-US" sz="2000" i="1" dirty="0" smtClean="0">
                <a:solidFill>
                  <a:schemeClr val="folHlink"/>
                </a:solidFill>
              </a:rPr>
              <a:t>Similar plots can be shown for all numerical problems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50863" y="1071563"/>
          <a:ext cx="8062912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81413" name="AutoShape 5"/>
          <p:cNvSpPr>
            <a:spLocks noChangeArrowheads="1"/>
          </p:cNvSpPr>
          <p:nvPr/>
        </p:nvSpPr>
        <p:spPr bwMode="auto">
          <a:xfrm>
            <a:off x="3173413" y="3570288"/>
            <a:ext cx="762000" cy="1104900"/>
          </a:xfrm>
          <a:prstGeom prst="upDownArrow">
            <a:avLst>
              <a:gd name="adj1" fmla="val 50000"/>
              <a:gd name="adj2" fmla="val 25125"/>
            </a:avLst>
          </a:prstGeom>
          <a:solidFill>
            <a:schemeClr val="accent6">
              <a:lumMod val="5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12x</a:t>
            </a:r>
          </a:p>
        </p:txBody>
      </p:sp>
      <p:sp>
        <p:nvSpPr>
          <p:cNvPr id="1681414" name="AutoShape 6"/>
          <p:cNvSpPr>
            <a:spLocks noChangeArrowheads="1"/>
          </p:cNvSpPr>
          <p:nvPr/>
        </p:nvSpPr>
        <p:spPr bwMode="auto">
          <a:xfrm>
            <a:off x="6705600" y="2362200"/>
            <a:ext cx="822325" cy="2362200"/>
          </a:xfrm>
          <a:prstGeom prst="upDownArrow">
            <a:avLst>
              <a:gd name="adj1" fmla="val 50000"/>
              <a:gd name="adj2" fmla="val 57058"/>
            </a:avLst>
          </a:prstGeom>
          <a:solidFill>
            <a:schemeClr val="accent6">
              <a:lumMod val="5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30x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00538" y="4324350"/>
            <a:ext cx="2093912" cy="4000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5F5F5F"/>
                </a:solidFill>
                <a:latin typeface="Calibri" pitchFamily="34" charset="0"/>
              </a:rPr>
              <a:t>Numerical recipes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184775" y="2322513"/>
            <a:ext cx="1109086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  <a:latin typeface="Calibri" pitchFamily="34" charset="0"/>
              </a:rPr>
              <a:t>Best code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1413" grpId="0" animBg="1"/>
      <p:bldP spid="16814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04800"/>
            <a:ext cx="8747125" cy="762000"/>
          </a:xfrm>
        </p:spPr>
        <p:txBody>
          <a:bodyPr/>
          <a:lstStyle/>
          <a:p>
            <a:r>
              <a:rPr lang="en-US" smtClean="0"/>
              <a:t>Base Cases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495800"/>
          </a:xfrm>
        </p:spPr>
        <p:txBody>
          <a:bodyPr/>
          <a:lstStyle/>
          <a:p>
            <a:r>
              <a:rPr lang="en-US" smtClean="0"/>
              <a:t>Base cases are called “codelets” in FFTW</a:t>
            </a:r>
          </a:p>
          <a:p>
            <a:pPr>
              <a:lnSpc>
                <a:spcPct val="150000"/>
              </a:lnSpc>
            </a:pPr>
            <a:r>
              <a:rPr lang="en-US" smtClean="0"/>
              <a:t>Why needed:</a:t>
            </a:r>
          </a:p>
          <a:p>
            <a:pPr lvl="1"/>
            <a:r>
              <a:rPr lang="en-US" smtClean="0"/>
              <a:t>Closure is converted into mutually recursive functions</a:t>
            </a:r>
          </a:p>
          <a:p>
            <a:pPr lvl="1"/>
            <a:r>
              <a:rPr lang="en-US" smtClean="0"/>
              <a:t>Recursion must be terminated</a:t>
            </a:r>
          </a:p>
          <a:p>
            <a:pPr lvl="1"/>
            <a:r>
              <a:rPr lang="en-US" smtClean="0"/>
              <a:t>Larger base cases eliminate overhead from recursion</a:t>
            </a:r>
          </a:p>
          <a:p>
            <a:pPr>
              <a:lnSpc>
                <a:spcPct val="150000"/>
              </a:lnSpc>
            </a:pPr>
            <a:r>
              <a:rPr lang="en-US" smtClean="0"/>
              <a:t>How many:</a:t>
            </a:r>
          </a:p>
          <a:p>
            <a:pPr lvl="1">
              <a:tabLst>
                <a:tab pos="2119313" algn="l"/>
              </a:tabLst>
            </a:pPr>
            <a:r>
              <a:rPr lang="en-US" b="1" smtClean="0"/>
              <a:t>In FFTW 3.2:	</a:t>
            </a:r>
            <a:r>
              <a:rPr lang="en-US" smtClean="0"/>
              <a:t>183 codelets for complex DFT (21 types)</a:t>
            </a:r>
          </a:p>
          <a:p>
            <a:pPr lvl="1">
              <a:buNone/>
              <a:tabLst>
                <a:tab pos="2119313" algn="l"/>
              </a:tabLst>
            </a:pPr>
            <a:r>
              <a:rPr lang="en-US" smtClean="0"/>
              <a:t>		147 codelets for real DFT (18 types)</a:t>
            </a:r>
          </a:p>
          <a:p>
            <a:pPr lvl="1"/>
            <a:r>
              <a:rPr lang="en-US" b="1" smtClean="0"/>
              <a:t>In our generator:</a:t>
            </a:r>
            <a:r>
              <a:rPr lang="en-US" smtClean="0"/>
              <a:t>  # codelet types </a:t>
            </a:r>
            <a:r>
              <a:rPr lang="en-US" smtClean="0">
                <a:latin typeface="cmsy10"/>
              </a:rPr>
              <a:t>·</a:t>
            </a:r>
            <a:r>
              <a:rPr lang="en-US" smtClean="0"/>
              <a:t> # recursion steps</a:t>
            </a:r>
          </a:p>
          <a:p>
            <a:pPr>
              <a:lnSpc>
                <a:spcPct val="150000"/>
              </a:lnSpc>
            </a:pPr>
            <a:r>
              <a:rPr lang="en-US" smtClean="0"/>
              <a:t>Obtained by using standard Spiral to generate fixed size code</a:t>
            </a:r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5619690"/>
            <a:ext cx="2811134" cy="339699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6000690"/>
            <a:ext cx="2811960" cy="339799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4191000" y="6305490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</a:rPr>
              <a:t>. . .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</a:t>
            </a:r>
            <a:r>
              <a:rPr lang="en-US" smtClean="0"/>
              <a:t>Implementation</a:t>
            </a: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half" idx="2"/>
          </p:nvPr>
        </p:nvSpPr>
        <p:spPr>
          <a:xfrm>
            <a:off x="4406900" y="1362075"/>
            <a:ext cx="4203700" cy="4972050"/>
          </a:xfrm>
        </p:spPr>
        <p:txBody>
          <a:bodyPr/>
          <a:lstStyle/>
          <a:p>
            <a:r>
              <a:rPr lang="en-US" sz="2400" smtClean="0"/>
              <a:t>Input:</a:t>
            </a:r>
          </a:p>
          <a:p>
            <a:pPr lvl="1"/>
            <a:r>
              <a:rPr lang="en-US" sz="2000" smtClean="0"/>
              <a:t>Recursion step closure</a:t>
            </a:r>
          </a:p>
          <a:p>
            <a:pPr lvl="1"/>
            <a:r>
              <a:rPr lang="el-GR" sz="2000" smtClean="0"/>
              <a:t>Σ</a:t>
            </a:r>
            <a:r>
              <a:rPr lang="en-US" sz="2000" smtClean="0"/>
              <a:t>-SPL implementation of each recursion step </a:t>
            </a:r>
            <a:br>
              <a:rPr lang="en-US" sz="2000" smtClean="0"/>
            </a:br>
            <a:r>
              <a:rPr lang="en-US" sz="2000" smtClean="0"/>
              <a:t>(base cases + recursions)</a:t>
            </a:r>
          </a:p>
          <a:p>
            <a:r>
              <a:rPr lang="en-US" sz="2400" smtClean="0"/>
              <a:t>Output:</a:t>
            </a:r>
          </a:p>
          <a:p>
            <a:pPr lvl="1"/>
            <a:r>
              <a:rPr lang="en-US" sz="2000" smtClean="0"/>
              <a:t>High-performance library</a:t>
            </a:r>
          </a:p>
          <a:p>
            <a:pPr lvl="1"/>
            <a:r>
              <a:rPr lang="en-US" sz="2000" smtClean="0"/>
              <a:t>Target language: C++, Java, etc. </a:t>
            </a:r>
          </a:p>
          <a:p>
            <a:endParaRPr lang="en-US" sz="2400" smtClean="0"/>
          </a:p>
          <a:p>
            <a:r>
              <a:rPr lang="en-US" sz="2400" smtClean="0"/>
              <a:t>Process:</a:t>
            </a:r>
          </a:p>
          <a:p>
            <a:pPr lvl="1"/>
            <a:r>
              <a:rPr lang="en-US" sz="2000" smtClean="0"/>
              <a:t>Build library plan</a:t>
            </a:r>
          </a:p>
          <a:p>
            <a:pPr lvl="1"/>
            <a:r>
              <a:rPr lang="en-US" sz="2000" smtClean="0"/>
              <a:t>Perform hot/cold partitioning</a:t>
            </a:r>
          </a:p>
          <a:p>
            <a:pPr lvl="1"/>
            <a:r>
              <a:rPr lang="en-US" sz="2000" smtClean="0"/>
              <a:t>Generate target language code</a:t>
            </a:r>
          </a:p>
        </p:txBody>
      </p:sp>
      <p:sp>
        <p:nvSpPr>
          <p:cNvPr id="754694" name="AutoShape 6"/>
          <p:cNvSpPr>
            <a:spLocks noChangeArrowheads="1"/>
          </p:cNvSpPr>
          <p:nvPr/>
        </p:nvSpPr>
        <p:spPr bwMode="auto">
          <a:xfrm>
            <a:off x="1981200" y="3581400"/>
            <a:ext cx="415925" cy="509587"/>
          </a:xfrm>
          <a:prstGeom prst="downArrow">
            <a:avLst>
              <a:gd name="adj1" fmla="val 50000"/>
              <a:gd name="adj2" fmla="val 30630"/>
            </a:avLst>
          </a:prstGeom>
          <a:solidFill>
            <a:schemeClr val="tx1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4707" name="Picture 19"/>
          <p:cNvPicPr>
            <a:picLocks noChangeAspect="1" noChangeArrowheads="1"/>
          </p:cNvPicPr>
          <p:nvPr/>
        </p:nvPicPr>
        <p:blipFill>
          <a:blip r:embed="rId3"/>
          <a:srcRect l="8714" t="3043" r="5933"/>
          <a:stretch>
            <a:fillRect/>
          </a:stretch>
        </p:blipFill>
        <p:spPr bwMode="auto">
          <a:xfrm>
            <a:off x="1066800" y="1143000"/>
            <a:ext cx="2192338" cy="242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381000" y="4114800"/>
            <a:ext cx="3548997" cy="4828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Library </a:t>
            </a:r>
            <a:r>
              <a:rPr lang="en-US" sz="2000" b="1" smtClean="0">
                <a:solidFill>
                  <a:schemeClr val="bg1"/>
                </a:solidFill>
                <a:latin typeface="Calibri" pitchFamily="34" charset="0"/>
              </a:rPr>
              <a:t>Implementation</a:t>
            </a:r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1981200" y="5670698"/>
            <a:ext cx="415925" cy="553889"/>
          </a:xfrm>
          <a:prstGeom prst="downArrow">
            <a:avLst>
              <a:gd name="adj1" fmla="val 50000"/>
              <a:gd name="adj2" fmla="val 30630"/>
            </a:avLst>
          </a:prstGeom>
          <a:solidFill>
            <a:schemeClr val="tx1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962871" y="6324600"/>
            <a:ext cx="2592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High-performance library</a:t>
            </a:r>
            <a:endParaRPr lang="en-US" b="1"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5800" y="4648200"/>
            <a:ext cx="2957497" cy="1004006"/>
            <a:chOff x="685800" y="4648200"/>
            <a:chExt cx="2957497" cy="10040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685800" y="4648200"/>
              <a:ext cx="2957497" cy="31820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Calibri" pitchFamily="34" charset="0"/>
                </a:rPr>
                <a:t>Build library plan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685800" y="4993759"/>
              <a:ext cx="2957497" cy="31820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Calibri" pitchFamily="34" charset="0"/>
                </a:rPr>
                <a:t>Hot/cold partition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" name="Rectangle 38"/>
            <p:cNvSpPr>
              <a:spLocks noChangeArrowheads="1"/>
            </p:cNvSpPr>
            <p:nvPr/>
          </p:nvSpPr>
          <p:spPr bwMode="auto">
            <a:xfrm>
              <a:off x="685800" y="5334000"/>
              <a:ext cx="2957497" cy="31820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Calibri" pitchFamily="34" charset="0"/>
                </a:rPr>
                <a:t>Generate target code</a:t>
              </a:r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371600" y="1905000"/>
            <a:ext cx="6400800" cy="685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6324600" cy="5791200"/>
          </a:xfrm>
          <a:ln>
            <a:noFill/>
          </a:ln>
        </p:spPr>
        <p:txBody>
          <a:bodyPr/>
          <a:lstStyle/>
          <a:p>
            <a:pPr marL="514350" indent="-514350">
              <a:buSzPct val="102000"/>
              <a:buFont typeface="+mj-lt"/>
              <a:buAutoNum type="romanUcPeriod"/>
            </a:pPr>
            <a:r>
              <a:rPr lang="en-US" smtClean="0">
                <a:solidFill>
                  <a:schemeClr val="bg2"/>
                </a:solidFill>
              </a:rPr>
              <a:t>Background</a:t>
            </a:r>
          </a:p>
          <a:p>
            <a:pPr marL="514350" indent="-514350">
              <a:lnSpc>
                <a:spcPct val="150000"/>
              </a:lnSpc>
              <a:buSzPct val="102000"/>
              <a:buFont typeface="+mj-lt"/>
              <a:buAutoNum type="romanUcPeriod"/>
            </a:pPr>
            <a:r>
              <a:rPr lang="en-US" smtClean="0">
                <a:solidFill>
                  <a:schemeClr val="bg2"/>
                </a:solidFill>
              </a:rPr>
              <a:t>Library Generation</a:t>
            </a:r>
          </a:p>
          <a:p>
            <a:pPr marL="514350" indent="-514350">
              <a:lnSpc>
                <a:spcPct val="150000"/>
              </a:lnSpc>
              <a:buSzPct val="102000"/>
              <a:buFont typeface="+mj-lt"/>
              <a:buAutoNum type="romanUcPeriod"/>
            </a:pPr>
            <a:r>
              <a:rPr lang="en-US" smtClean="0"/>
              <a:t>Experimental Results</a:t>
            </a:r>
          </a:p>
          <a:p>
            <a:pPr marL="514350" indent="-514350">
              <a:lnSpc>
                <a:spcPct val="150000"/>
              </a:lnSpc>
              <a:buSzPct val="102000"/>
              <a:buFont typeface="+mj-lt"/>
              <a:buAutoNum type="romanUcPeriod"/>
            </a:pPr>
            <a:r>
              <a:rPr lang="en-US" smtClean="0">
                <a:solidFill>
                  <a:schemeClr val="bg2"/>
                </a:solidFill>
              </a:rPr>
              <a:t>Conclusions and Future Work</a:t>
            </a:r>
          </a:p>
          <a:p>
            <a:pPr marL="914400" lvl="1" indent="-457200">
              <a:buFont typeface="+mj-lt"/>
              <a:buAutoNum type="arabicPeriod"/>
            </a:pPr>
            <a:endParaRPr lang="en-US" smtClean="0">
              <a:solidFill>
                <a:schemeClr val="bg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304800"/>
            <a:ext cx="8747125" cy="762000"/>
          </a:xfrm>
        </p:spPr>
        <p:txBody>
          <a:bodyPr/>
          <a:lstStyle/>
          <a:p>
            <a:r>
              <a:rPr lang="en-US" sz="2800" smtClean="0"/>
              <a:t>Double Precision Performance: Intel Xeon 5160</a:t>
            </a:r>
            <a:br>
              <a:rPr lang="en-US" sz="2800" smtClean="0"/>
            </a:br>
            <a:r>
              <a:rPr lang="en-US" sz="2800" b="0" smtClean="0"/>
              <a:t>2-way vectorization, up to 2 threads</a:t>
            </a:r>
            <a:endParaRPr lang="en-US" sz="2800" b="0"/>
          </a:p>
        </p:txBody>
      </p:sp>
      <p:pic>
        <p:nvPicPr>
          <p:cNvPr id="21" name="Picture 20" descr="TPps2b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1118550" y="649289"/>
            <a:ext cx="2670655" cy="3952800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ps2b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5309551" y="649289"/>
            <a:ext cx="2670655" cy="395280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ps2b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1194750" y="3468689"/>
            <a:ext cx="2670655" cy="3970048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ps2b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5309551" y="3468689"/>
            <a:ext cx="2670655" cy="3970048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677402" y="3292219"/>
            <a:ext cx="181985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Complex DFT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8402" y="3292218"/>
            <a:ext cx="1267719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Real DFT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369" y="6115349"/>
            <a:ext cx="939553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DCT-2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6305" y="6119080"/>
            <a:ext cx="801823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WHT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90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4419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1535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259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  <a:latin typeface="Calibri" pitchFamily="34" charset="0"/>
              </a:rPr>
              <a:t>FFTW</a:t>
            </a:r>
            <a:endParaRPr lang="en-US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02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Intel IPP</a:t>
            </a:r>
            <a:endParaRPr lang="en-US" b="1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304800"/>
            <a:ext cx="8747125" cy="762000"/>
          </a:xfrm>
        </p:spPr>
        <p:txBody>
          <a:bodyPr/>
          <a:lstStyle/>
          <a:p>
            <a:r>
              <a:rPr lang="en-US" sz="2800" smtClean="0"/>
              <a:t>FIR Filter Performance</a:t>
            </a:r>
            <a:br>
              <a:rPr lang="en-US" sz="2800" smtClean="0"/>
            </a:br>
            <a:r>
              <a:rPr lang="en-US" sz="2800" b="0" smtClean="0"/>
              <a:t>2- and 4-way vectorization, up to 2 threads</a:t>
            </a:r>
            <a:endParaRPr lang="en-US" sz="2800" b="0"/>
          </a:p>
        </p:txBody>
      </p:sp>
      <p:pic>
        <p:nvPicPr>
          <p:cNvPr id="28" name="Picture 27" descr="TPps2b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5280648" y="672813"/>
            <a:ext cx="2670655" cy="3935551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ps2b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1155786" y="3502274"/>
            <a:ext cx="2670655" cy="3915428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ps2b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5194386" y="3502275"/>
            <a:ext cx="2670655" cy="3915428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4786424" y="3293549"/>
            <a:ext cx="1886029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8-tap wavelet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510" y="6114535"/>
            <a:ext cx="166353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32-tap filter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1614" y="6118266"/>
            <a:ext cx="204152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32-tap wavelet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" name="Picture 22" descr="TPps2b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1155787" y="682875"/>
            <a:ext cx="2670655" cy="3915428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723014" y="3297094"/>
            <a:ext cx="150804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8-tap filter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905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Intel IPP</a:t>
            </a:r>
            <a:endParaRPr lang="en-US" b="1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828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</a:t>
            </a:r>
          </a:p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4648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</a:t>
            </a:r>
          </a:p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46876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</a:t>
            </a:r>
          </a:p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86292"/>
            <a:ext cx="8747125" cy="762000"/>
          </a:xfrm>
        </p:spPr>
        <p:txBody>
          <a:bodyPr/>
          <a:lstStyle/>
          <a:p>
            <a:r>
              <a:rPr lang="en-US" sz="2800" smtClean="0"/>
              <a:t>2-D Transforms Performance</a:t>
            </a:r>
            <a:br>
              <a:rPr lang="en-US" sz="2800" smtClean="0"/>
            </a:br>
            <a:r>
              <a:rPr lang="en-US" sz="2800" b="0" smtClean="0"/>
              <a:t>2- or 4-way vectorization, up to 2 threads</a:t>
            </a:r>
            <a:endParaRPr lang="en-US" sz="2800"/>
          </a:p>
        </p:txBody>
      </p:sp>
      <p:pic>
        <p:nvPicPr>
          <p:cNvPr id="17" name="Picture 16" descr="TPps2b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1096138" y="677079"/>
            <a:ext cx="2670655" cy="3828127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ps2b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5287139" y="677079"/>
            <a:ext cx="2670655" cy="3833773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ps2b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1172338" y="3496479"/>
            <a:ext cx="2670655" cy="3845066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ps2b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5287139" y="3496479"/>
            <a:ext cx="2670655" cy="3828127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699105" y="2963072"/>
            <a:ext cx="1792478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Calibri" pitchFamily="34" charset="0"/>
              </a:rPr>
              <a:t>2-D DFT double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6042" y="2975103"/>
            <a:ext cx="1669047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Calibri" pitchFamily="34" charset="0"/>
              </a:rPr>
              <a:t>2-D DFT single</a:t>
            </a:r>
            <a:endParaRPr lang="en-US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051" y="5846640"/>
            <a:ext cx="2019784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Calibri" pitchFamily="34" charset="0"/>
              </a:rPr>
              <a:t>2-D DCT-2 double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2136" y="6079250"/>
            <a:ext cx="1896353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Calibri" pitchFamily="34" charset="0"/>
              </a:rPr>
              <a:t>2-D DCT-2 single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05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4202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4659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1524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1981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  <a:latin typeface="Calibri" pitchFamily="34" charset="0"/>
              </a:rPr>
              <a:t>FFTW</a:t>
            </a:r>
            <a:endParaRPr lang="en-US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Intel IPP</a:t>
            </a:r>
            <a:endParaRPr lang="en-US" b="1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304800"/>
            <a:ext cx="8747125" cy="762000"/>
          </a:xfrm>
        </p:spPr>
        <p:txBody>
          <a:bodyPr/>
          <a:lstStyle/>
          <a:p>
            <a:r>
              <a:rPr lang="en-US" sz="3200" smtClean="0"/>
              <a:t>Customization</a:t>
            </a:r>
            <a:r>
              <a:rPr lang="en-US" sz="3200" smtClean="0"/>
              <a:t>: Code Size</a:t>
            </a:r>
            <a:endParaRPr lang="en-US" sz="320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81000" y="1287462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4724400"/>
            <a:ext cx="852285" cy="369332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B0F0"/>
                </a:solidFill>
                <a:latin typeface="Calibri" pitchFamily="34" charset="0"/>
              </a:rPr>
              <a:t>1 KLOC</a:t>
            </a:r>
            <a:endParaRPr lang="en-US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897062"/>
            <a:ext cx="1057021" cy="40011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E19D9D"/>
                </a:solidFill>
                <a:latin typeface="Calibri" pitchFamily="34" charset="0"/>
              </a:rPr>
              <a:t>13 KLOC</a:t>
            </a:r>
            <a:endParaRPr lang="en-US" sz="2000" b="1">
              <a:solidFill>
                <a:srgbClr val="E19D9D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811462"/>
            <a:ext cx="927177" cy="40011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FF00"/>
                </a:solidFill>
                <a:latin typeface="Calibri" pitchFamily="34" charset="0"/>
              </a:rPr>
              <a:t>2 KLOC</a:t>
            </a:r>
            <a:endParaRPr lang="en-US" sz="20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505200"/>
            <a:ext cx="1125949" cy="40011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92D050"/>
                </a:solidFill>
                <a:latin typeface="Calibri" pitchFamily="34" charset="0"/>
              </a:rPr>
              <a:t>1.3 KLOC</a:t>
            </a:r>
            <a:endParaRPr lang="en-US" sz="2000" b="1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354262"/>
            <a:ext cx="927177" cy="40011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C000"/>
                </a:solidFill>
                <a:latin typeface="Calibri" pitchFamily="34" charset="0"/>
              </a:rPr>
              <a:t>3 KLOC</a:t>
            </a:r>
            <a:endParaRPr lang="en-US" sz="20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2582862"/>
            <a:ext cx="1908215" cy="40011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Calibri" pitchFamily="34" charset="0"/>
              </a:rPr>
              <a:t>FFTW: 150 KLOC</a:t>
            </a:r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16200000" flipV="1">
            <a:off x="8305800" y="3040062"/>
            <a:ext cx="381000" cy="22860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2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ooter Placeholder 3"/>
          <p:cNvSpPr txBox="1">
            <a:spLocks/>
          </p:cNvSpPr>
          <p:nvPr/>
        </p:nvSpPr>
        <p:spPr>
          <a:xfrm>
            <a:off x="8528050" y="6381750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47125" cy="762000"/>
          </a:xfrm>
        </p:spPr>
        <p:txBody>
          <a:bodyPr/>
          <a:lstStyle/>
          <a:p>
            <a:r>
              <a:rPr lang="en-US" sz="3200" smtClean="0"/>
              <a:t>Backend Customization</a:t>
            </a:r>
            <a:r>
              <a:rPr lang="en-US" sz="3200" smtClean="0"/>
              <a:t>:</a:t>
            </a:r>
            <a:r>
              <a:rPr lang="en-US" sz="3200" baseline="0" smtClean="0"/>
              <a:t> </a:t>
            </a:r>
            <a:r>
              <a:rPr lang="en-US" sz="3200" baseline="0" smtClean="0"/>
              <a:t>Java</a:t>
            </a:r>
            <a:endParaRPr lang="en-US" sz="3200"/>
          </a:p>
        </p:txBody>
      </p:sp>
      <p:pic>
        <p:nvPicPr>
          <p:cNvPr id="8" name="Picture 7" descr="TPps2b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1192141" y="353374"/>
            <a:ext cx="2619395" cy="3893848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ps2b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5305691" y="359770"/>
            <a:ext cx="2614250" cy="3886199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ps2b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1189129" y="3111079"/>
            <a:ext cx="2607013" cy="3875442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ps2b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5312363" y="3147206"/>
            <a:ext cx="2639542" cy="3835717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689764" y="2935121"/>
            <a:ext cx="1819857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Complex DFT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1496" y="2951918"/>
            <a:ext cx="1267719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Real DFT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875" y="5687238"/>
            <a:ext cx="939553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DCT-2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0182" y="5715688"/>
            <a:ext cx="128099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Calibri" pitchFamily="34" charset="0"/>
              </a:rPr>
              <a:t>FIR Filter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8604250" y="6137186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66043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257483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JTransforms</a:t>
            </a:r>
            <a:endParaRPr lang="en-US" b="1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173663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43391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43391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Generated library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6248400"/>
            <a:ext cx="7924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  <a:latin typeface="Calibri" pitchFamily="34" charset="0"/>
              </a:rPr>
              <a:t>Portable, but only 50% of scalar C performance</a:t>
            </a:r>
            <a:endParaRPr lang="en-US" sz="2400" b="1" i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295400"/>
            <a:ext cx="5789612" cy="5334000"/>
          </a:xfrm>
        </p:spPr>
        <p:txBody>
          <a:bodyPr/>
          <a:lstStyle/>
          <a:p>
            <a:r>
              <a:rPr lang="en-US" sz="2800" smtClean="0"/>
              <a:t>Full automation: </a:t>
            </a:r>
            <a:br>
              <a:rPr lang="en-US" sz="2800" smtClean="0"/>
            </a:br>
            <a:r>
              <a:rPr lang="en-US" sz="2800" smtClean="0"/>
              <a:t>Textbook to adaptive library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Performance</a:t>
            </a:r>
          </a:p>
          <a:p>
            <a:pPr lvl="1"/>
            <a:r>
              <a:rPr lang="en-US" sz="2400" smtClean="0"/>
              <a:t>SIMD</a:t>
            </a:r>
          </a:p>
          <a:p>
            <a:pPr lvl="1"/>
            <a:r>
              <a:rPr lang="en-US" sz="2400" smtClean="0"/>
              <a:t>Multicore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Customization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Industry collaboration</a:t>
            </a:r>
          </a:p>
          <a:p>
            <a:pPr lvl="1"/>
            <a:r>
              <a:rPr lang="en-US" sz="2400" smtClean="0"/>
              <a:t>Intel </a:t>
            </a:r>
            <a:r>
              <a:rPr lang="en-US" sz="2400" smtClean="0"/>
              <a:t>IPP </a:t>
            </a:r>
            <a:r>
              <a:rPr lang="en-US" sz="2400" smtClean="0"/>
              <a:t>6.0 </a:t>
            </a:r>
            <a:r>
              <a:rPr lang="en-US" sz="2400" smtClean="0"/>
              <a:t>will include Spiral generated code</a:t>
            </a:r>
            <a:endParaRPr lang="en-US" sz="2400" i="1" smtClean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endParaRPr lang="en-US" sz="240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8617697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019800" y="990600"/>
            <a:ext cx="2286000" cy="2362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261847" y="1981200"/>
            <a:ext cx="1775012" cy="387927"/>
          </a:xfrm>
          <a:prstGeom prst="rect">
            <a:avLst/>
          </a:prstGeom>
          <a:solidFill>
            <a:srgbClr val="C00000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b="1" smtClean="0">
                <a:solidFill>
                  <a:schemeClr val="bg1"/>
                </a:solidFill>
                <a:latin typeface="Calibri" pitchFamily="34" charset="0"/>
              </a:rPr>
              <a:t>Spiral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6795247" y="1420906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tx2">
              <a:lumMod val="65000"/>
              <a:lumOff val="35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6795247" y="2389094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tx2">
              <a:lumMod val="65000"/>
              <a:lumOff val="35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5" name="TextBox 24"/>
          <p:cNvSpPr txBox="1"/>
          <p:nvPr/>
        </p:nvSpPr>
        <p:spPr>
          <a:xfrm>
            <a:off x="6719048" y="2971800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“FFTW”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1447" y="99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FFT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019800" y="4038600"/>
            <a:ext cx="2286000" cy="2362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261847" y="5029200"/>
            <a:ext cx="1775012" cy="387927"/>
          </a:xfrm>
          <a:prstGeom prst="rect">
            <a:avLst/>
          </a:prstGeom>
          <a:solidFill>
            <a:srgbClr val="C00000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b="1" smtClean="0">
                <a:solidFill>
                  <a:schemeClr val="bg1"/>
                </a:solidFill>
                <a:latin typeface="Calibri" pitchFamily="34" charset="0"/>
              </a:rPr>
              <a:t>Spiral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6795247" y="4468906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tx2">
              <a:lumMod val="65000"/>
              <a:lumOff val="35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6795247" y="5437094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tx2">
              <a:lumMod val="65000"/>
              <a:lumOff val="35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2" name="TextBox 31"/>
          <p:cNvSpPr txBox="1"/>
          <p:nvPr/>
        </p:nvSpPr>
        <p:spPr>
          <a:xfrm>
            <a:off x="6719048" y="6019800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“FIRW”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71447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FIR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6871447" y="3657600"/>
            <a:ext cx="76200" cy="76200"/>
          </a:xfrm>
          <a:prstGeom prst="ellipse">
            <a:avLst/>
          </a:prstGeom>
          <a:solidFill>
            <a:schemeClr val="tx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176247" y="3657600"/>
            <a:ext cx="76200" cy="76200"/>
          </a:xfrm>
          <a:prstGeom prst="ellipse">
            <a:avLst/>
          </a:prstGeom>
          <a:solidFill>
            <a:schemeClr val="tx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481047" y="3657600"/>
            <a:ext cx="76200" cy="76200"/>
          </a:xfrm>
          <a:prstGeom prst="ellipse">
            <a:avLst/>
          </a:prstGeom>
          <a:solidFill>
            <a:schemeClr val="tx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26832" y="350838"/>
            <a:ext cx="8747125" cy="762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DFT Plot: Analysis</a:t>
            </a:r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25500" y="1135063"/>
          <a:ext cx="7758113" cy="4424362"/>
        </p:xfrm>
        <a:graphic>
          <a:graphicData uri="http://schemas.openxmlformats.org/presentationml/2006/ole">
            <p:oleObj spid="_x0000_s27650" name="Worksheet" r:id="rId4" imgW="8486775" imgH="4838700" progId="Excel.Sheet.8">
              <p:embed/>
            </p:oleObj>
          </a:graphicData>
        </a:graphic>
      </p:graphicFrame>
      <p:sp>
        <p:nvSpPr>
          <p:cNvPr id="1678342" name="Rectangle 6"/>
          <p:cNvSpPr>
            <a:spLocks noChangeArrowheads="1"/>
          </p:cNvSpPr>
          <p:nvPr/>
        </p:nvSpPr>
        <p:spPr bwMode="auto">
          <a:xfrm>
            <a:off x="1943100" y="3695700"/>
            <a:ext cx="2285947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None/>
            </a:pPr>
            <a:r>
              <a:rPr lang="en-US" b="1">
                <a:solidFill>
                  <a:srgbClr val="336600"/>
                </a:solidFill>
                <a:latin typeface="Calibri" pitchFamily="34" charset="0"/>
              </a:rPr>
              <a:t>Memory hierarchy: 5x</a:t>
            </a:r>
          </a:p>
        </p:txBody>
      </p:sp>
      <p:sp>
        <p:nvSpPr>
          <p:cNvPr id="1678343" name="Rectangle 7"/>
          <p:cNvSpPr>
            <a:spLocks noChangeArrowheads="1"/>
          </p:cNvSpPr>
          <p:nvPr/>
        </p:nvSpPr>
        <p:spPr bwMode="auto">
          <a:xfrm>
            <a:off x="4343400" y="3048000"/>
            <a:ext cx="2320828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None/>
            </a:pPr>
            <a:r>
              <a:rPr lang="en-US" b="1">
                <a:solidFill>
                  <a:srgbClr val="FF6600"/>
                </a:solidFill>
                <a:latin typeface="Calibri" pitchFamily="34" charset="0"/>
              </a:rPr>
              <a:t>Vector instructions: 3x</a:t>
            </a:r>
          </a:p>
        </p:txBody>
      </p:sp>
      <p:sp>
        <p:nvSpPr>
          <p:cNvPr id="1678344" name="Rectangle 8"/>
          <p:cNvSpPr>
            <a:spLocks noChangeArrowheads="1"/>
          </p:cNvSpPr>
          <p:nvPr/>
        </p:nvSpPr>
        <p:spPr bwMode="auto">
          <a:xfrm>
            <a:off x="5045874" y="1916668"/>
            <a:ext cx="2116926" cy="3693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None/>
            </a:pPr>
            <a:r>
              <a:rPr lang="en-US" b="1">
                <a:solidFill>
                  <a:schemeClr val="folHlink"/>
                </a:solidFill>
                <a:latin typeface="Calibri" pitchFamily="34" charset="0"/>
              </a:rPr>
              <a:t>Multiple threads: 2x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0538" y="5300664"/>
            <a:ext cx="85010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E2424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 performance library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development</a:t>
            </a:r>
            <a:r>
              <a:rPr kumimoji="0" lang="en-US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 nightmare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E2424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kumimoji="0" lang="en-US" sz="2000" b="1" i="1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Automation?</a:t>
            </a:r>
            <a:endParaRPr kumimoji="0" lang="en-US" b="1" i="1" u="none" strike="noStrike" kern="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98045" cy="762000"/>
          </a:xfrm>
        </p:spPr>
        <p:txBody>
          <a:bodyPr/>
          <a:lstStyle/>
          <a:p>
            <a:r>
              <a:rPr lang="en-US" smtClean="0"/>
              <a:t>Idea: Textbook to Adaptive Library</a:t>
            </a:r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895600" y="3352800"/>
            <a:ext cx="3352800" cy="609600"/>
          </a:xfrm>
          <a:prstGeom prst="rect">
            <a:avLst/>
          </a:prstGeom>
          <a:solidFill>
            <a:srgbClr val="C00000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3886200" y="2514600"/>
            <a:ext cx="1295400" cy="8382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886200" y="4038600"/>
            <a:ext cx="1295400" cy="8382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8680450" y="6381750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5029200"/>
            <a:ext cx="1331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Calibri" pitchFamily="34" charset="0"/>
              </a:rPr>
              <a:t>“FFTW”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1905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Calibri" pitchFamily="34" charset="0"/>
              </a:rPr>
              <a:t>Textbook FFT </a:t>
            </a:r>
            <a:endParaRPr lang="en-US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98045" cy="762000"/>
          </a:xfrm>
        </p:spPr>
        <p:txBody>
          <a:bodyPr/>
          <a:lstStyle/>
          <a:p>
            <a:r>
              <a:rPr lang="en-US" smtClean="0"/>
              <a:t>Goal: </a:t>
            </a:r>
            <a:r>
              <a:rPr lang="en-US" b="0" smtClean="0"/>
              <a:t>Teach Computers to Write Libraries</a:t>
            </a:r>
            <a:endParaRPr lang="en-US" b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14400" y="3505200"/>
            <a:ext cx="3352800" cy="609600"/>
          </a:xfrm>
          <a:prstGeom prst="rect">
            <a:avLst/>
          </a:prstGeom>
          <a:solidFill>
            <a:srgbClr val="C00000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800" smtClean="0">
                <a:solidFill>
                  <a:schemeClr val="bg1"/>
                </a:solidFill>
                <a:latin typeface="Calibri" pitchFamily="34" charset="0"/>
              </a:rPr>
              <a:t>Spiral</a:t>
            </a:r>
            <a:endParaRPr lang="en-US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28600" y="1066800"/>
            <a:ext cx="5715000" cy="1752600"/>
          </a:xfrm>
        </p:spPr>
        <p:txBody>
          <a:bodyPr/>
          <a:lstStyle/>
          <a:p>
            <a:pPr>
              <a:buNone/>
            </a:pPr>
            <a:r>
              <a:rPr lang="en-US" smtClean="0">
                <a:solidFill>
                  <a:srgbClr val="C00000"/>
                </a:solidFill>
              </a:rPr>
              <a:t>Input:</a:t>
            </a:r>
          </a:p>
          <a:p>
            <a:pPr marL="282575" indent="-223838"/>
            <a:r>
              <a:rPr lang="en-US" sz="2000" smtClean="0"/>
              <a:t>Transform</a:t>
            </a:r>
            <a:r>
              <a:rPr lang="en-US" sz="2000" b="0" smtClean="0"/>
              <a:t>: 	</a:t>
            </a:r>
            <a:endParaRPr lang="en-US" sz="2000" b="0" baseline="-25000" smtClean="0">
              <a:latin typeface="Calibri"/>
            </a:endParaRPr>
          </a:p>
          <a:p>
            <a:pPr marL="282575" indent="-223838"/>
            <a:r>
              <a:rPr lang="en-US" sz="2000" smtClean="0"/>
              <a:t>Algorithm</a:t>
            </a:r>
            <a:r>
              <a:rPr lang="en-US" sz="2000" b="0" smtClean="0"/>
              <a:t>:</a:t>
            </a:r>
            <a:endParaRPr lang="en-US" sz="2000" smtClean="0">
              <a:latin typeface="Calibri"/>
            </a:endParaRPr>
          </a:p>
          <a:p>
            <a:pPr marL="282575" indent="-223838"/>
            <a:r>
              <a:rPr lang="en-US" sz="2000" smtClean="0">
                <a:latin typeface="Calibri"/>
              </a:rPr>
              <a:t>Hardware:  </a:t>
            </a:r>
            <a:r>
              <a:rPr lang="en-US" sz="2000" b="0" smtClean="0">
                <a:latin typeface="Calibri"/>
              </a:rPr>
              <a:t>2-way SIMD + multithreaded</a:t>
            </a:r>
          </a:p>
          <a:p>
            <a:pPr marL="282575" indent="-223838">
              <a:buNone/>
            </a:pPr>
            <a:endParaRPr lang="en-US" sz="2000" b="0" smtClean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28800" y="1968500"/>
            <a:ext cx="3731446" cy="228498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3314" y="1642588"/>
            <a:ext cx="518886" cy="160812"/>
          </a:xfrm>
          <a:prstGeom prst="rect">
            <a:avLst/>
          </a:prstGeom>
          <a:noFill/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905000" y="2667000"/>
            <a:ext cx="1295400" cy="8382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1905000" y="4191000"/>
            <a:ext cx="1295400" cy="8382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6" name="Content Placeholder 15"/>
          <p:cNvSpPr txBox="1">
            <a:spLocks/>
          </p:cNvSpPr>
          <p:nvPr/>
        </p:nvSpPr>
        <p:spPr bwMode="auto">
          <a:xfrm>
            <a:off x="228600" y="4800600"/>
            <a:ext cx="571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2575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Output:  </a:t>
            </a:r>
          </a:p>
          <a:p>
            <a:pPr marL="282575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FFTW equivalent</a:t>
            </a:r>
            <a:r>
              <a:rPr kumimoji="0" lang="en-US" sz="20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library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2575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lang="en-US" sz="2000" kern="0" smtClean="0">
                <a:latin typeface="Calibri" pitchFamily="34" charset="0"/>
              </a:rPr>
              <a:t>For general input size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2575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Vectorized and multithreaded</a:t>
            </a:r>
          </a:p>
          <a:p>
            <a:pPr marL="282575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Performance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competitive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2575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8" name="Content Placeholder 15"/>
          <p:cNvSpPr txBox="1">
            <a:spLocks/>
          </p:cNvSpPr>
          <p:nvPr/>
        </p:nvSpPr>
        <p:spPr bwMode="auto">
          <a:xfrm>
            <a:off x="5791200" y="1143000"/>
            <a:ext cx="3200400" cy="5562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Key technologies:</a:t>
            </a:r>
          </a:p>
          <a:p>
            <a:pPr marL="282575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lang="en-US" sz="2000" b="1" kern="0" smtClean="0">
                <a:latin typeface="Calibri" pitchFamily="34" charset="0"/>
              </a:rPr>
              <a:t>L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ayered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domain specific</a:t>
            </a:r>
            <a:r>
              <a:rPr kumimoji="0" lang="en-US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language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endParaRPr kumimoji="0" lang="en-US" sz="2000" b="0" i="0" u="none" strike="noStrike" kern="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2575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Algorithm</a:t>
            </a:r>
            <a:r>
              <a:rPr lang="en-US" sz="2000" b="1" kern="0" smtClean="0">
                <a:latin typeface="Calibri" pitchFamily="34" charset="0"/>
              </a:rPr>
              <a:t> manipulation via rewriting</a:t>
            </a:r>
          </a:p>
          <a:p>
            <a:pPr marL="282575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Feedback</a:t>
            </a:r>
            <a:r>
              <a:rPr lang="en-US" sz="2000" b="1" kern="0" baseline="0" smtClean="0">
                <a:latin typeface="Calibri"/>
              </a:rPr>
              <a:t>-driven</a:t>
            </a:r>
            <a:r>
              <a:rPr lang="en-US" sz="2000" b="1" kern="0" smtClean="0">
                <a:latin typeface="Calibri"/>
              </a:rPr>
              <a:t> search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defRPr/>
            </a:pPr>
            <a:endParaRPr lang="en-US" sz="2400" b="1" kern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defRPr/>
            </a:pPr>
            <a:r>
              <a:rPr lang="en-US" sz="2400" b="1" kern="0" smtClean="0">
                <a:solidFill>
                  <a:srgbClr val="C00000"/>
                </a:solidFill>
                <a:latin typeface="Calibri" pitchFamily="34" charset="0"/>
              </a:rPr>
              <a:t>Result:</a:t>
            </a:r>
          </a:p>
          <a:p>
            <a:pPr marL="282575" lvl="0" indent="-223838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000" b="1" kern="0" smtClean="0">
                <a:latin typeface="Calibri" pitchFamily="34" charset="0"/>
              </a:rPr>
              <a:t>Full automation</a:t>
            </a:r>
          </a:p>
          <a:p>
            <a:pPr marL="282575" lvl="0" indent="-223838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defRPr/>
            </a:pPr>
            <a:endParaRPr lang="en-US" sz="2000" kern="0" baseline="-25000" smtClean="0">
              <a:latin typeface="Calibri"/>
            </a:endParaRPr>
          </a:p>
          <a:p>
            <a:pPr marL="282575" lvl="0" indent="-223838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defRPr/>
            </a:pPr>
            <a:endParaRPr lang="en-US" sz="2000" kern="0" smtClean="0">
              <a:solidFill>
                <a:srgbClr val="C00000"/>
              </a:solidFill>
              <a:latin typeface="Calibri"/>
            </a:endParaRPr>
          </a:p>
          <a:p>
            <a:pPr marL="282575" marR="0" lvl="0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8680450" y="6381750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3" name="Picture 3" descr="C:\Documents and Settings\Markus Pueschel\My Documents\projects\spiral\graphics\puzzle-complete-blue.png"/>
          <p:cNvPicPr>
            <a:picLocks noChangeAspect="1" noChangeArrowheads="1"/>
          </p:cNvPicPr>
          <p:nvPr/>
        </p:nvPicPr>
        <p:blipFill>
          <a:blip r:embed="rId7"/>
          <a:srcRect l="10281" t="11770" r="8643" b="12903"/>
          <a:stretch>
            <a:fillRect/>
          </a:stretch>
        </p:blipFill>
        <p:spPr bwMode="auto">
          <a:xfrm>
            <a:off x="6172200" y="4724400"/>
            <a:ext cx="2351404" cy="1752600"/>
          </a:xfrm>
          <a:prstGeom prst="rect">
            <a:avLst/>
          </a:prstGeom>
          <a:noFill/>
          <a:ln>
            <a:solidFill>
              <a:schemeClr val="tx2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71" y="350838"/>
            <a:ext cx="8541529" cy="762000"/>
          </a:xfrm>
        </p:spPr>
        <p:txBody>
          <a:bodyPr/>
          <a:lstStyle/>
          <a:p>
            <a:r>
              <a:rPr lang="en-US" smtClean="0"/>
              <a:t>Contribution: General Size Library</a:t>
            </a:r>
            <a:endParaRPr lang="en-US" dirty="0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2634342" y="3370053"/>
            <a:ext cx="1937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smtClean="0">
                <a:latin typeface="Calibri" pitchFamily="34" charset="0"/>
              </a:rPr>
              <a:t>DFT of size 1024</a:t>
            </a:r>
            <a:endParaRPr lang="en-US" sz="1800" i="1" dirty="0">
              <a:latin typeface="Times" pitchFamily="18" charset="0"/>
            </a:endParaRPr>
          </a:p>
        </p:txBody>
      </p:sp>
      <p:sp>
        <p:nvSpPr>
          <p:cNvPr id="52" name="AutoShape 6"/>
          <p:cNvSpPr>
            <a:spLocks noChangeArrowheads="1"/>
          </p:cNvSpPr>
          <p:nvPr/>
        </p:nvSpPr>
        <p:spPr bwMode="auto">
          <a:xfrm>
            <a:off x="4407059" y="1922253"/>
            <a:ext cx="482283" cy="524220"/>
          </a:xfrm>
          <a:prstGeom prst="downArrow">
            <a:avLst>
              <a:gd name="adj1" fmla="val 50000"/>
              <a:gd name="adj2" fmla="val 34811"/>
            </a:avLst>
          </a:prstGeom>
          <a:solidFill>
            <a:srgbClr val="969696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2971800" y="2455653"/>
            <a:ext cx="3352800" cy="388937"/>
          </a:xfrm>
          <a:prstGeom prst="rect">
            <a:avLst/>
          </a:prstGeom>
          <a:solidFill>
            <a:srgbClr val="AE2424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Spiral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3352800" y="2842404"/>
            <a:ext cx="482283" cy="524220"/>
          </a:xfrm>
          <a:prstGeom prst="downArrow">
            <a:avLst>
              <a:gd name="adj1" fmla="val 50000"/>
              <a:gd name="adj2" fmla="val 34811"/>
            </a:avLst>
          </a:prstGeom>
          <a:solidFill>
            <a:srgbClr val="969696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3874698" y="1524000"/>
            <a:ext cx="1547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Transform </a:t>
            </a:r>
            <a:r>
              <a:rPr lang="en-US" sz="2000" i="1" dirty="0" smtClean="0">
                <a:latin typeface="Times" pitchFamily="18" charset="0"/>
              </a:rPr>
              <a:t>T</a:t>
            </a:r>
            <a:endParaRPr lang="en-US" sz="2000" i="1" dirty="0">
              <a:latin typeface="Times" pitchFamily="18" charset="0"/>
            </a:endParaRPr>
          </a:p>
        </p:txBody>
      </p:sp>
      <p:sp>
        <p:nvSpPr>
          <p:cNvPr id="55" name="AutoShape 6"/>
          <p:cNvSpPr>
            <a:spLocks noChangeArrowheads="1"/>
          </p:cNvSpPr>
          <p:nvPr/>
        </p:nvSpPr>
        <p:spPr bwMode="auto">
          <a:xfrm>
            <a:off x="5486400" y="2842404"/>
            <a:ext cx="482283" cy="524220"/>
          </a:xfrm>
          <a:prstGeom prst="downArrow">
            <a:avLst>
              <a:gd name="adj1" fmla="val 50000"/>
              <a:gd name="adj2" fmla="val 34811"/>
            </a:avLst>
          </a:prstGeom>
          <a:solidFill>
            <a:srgbClr val="969696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4779444" y="3370053"/>
            <a:ext cx="1937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smtClean="0">
                <a:latin typeface="Calibri" pitchFamily="34" charset="0"/>
              </a:rPr>
              <a:t>library </a:t>
            </a:r>
            <a:r>
              <a:rPr lang="en-US" sz="1800" smtClean="0">
                <a:latin typeface="Calibri" pitchFamily="34" charset="0"/>
              </a:rPr>
              <a:t>for DFT of any size </a:t>
            </a:r>
            <a:endParaRPr lang="en-US" sz="1800" i="1" dirty="0">
              <a:latin typeface="Times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26811" y="3335547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  <a:latin typeface="+mn-lt"/>
              </a:rPr>
              <a:t>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95600" y="6172200"/>
            <a:ext cx="3797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Calibri" pitchFamily="34" charset="0"/>
              </a:rPr>
              <a:t>Fundamentally different problems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953000" y="3141453"/>
            <a:ext cx="1600200" cy="1066800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687669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mtClean="0">
                <a:latin typeface="Consolas" pitchFamily="49" charset="0"/>
              </a:rPr>
              <a:t>Env_1 dft(1024); </a:t>
            </a:r>
          </a:p>
          <a:p>
            <a:pPr lvl="0">
              <a:buNone/>
            </a:pPr>
            <a:r>
              <a:rPr lang="en-US" smtClean="0">
                <a:latin typeface="Consolas" pitchFamily="49" charset="0"/>
              </a:rPr>
              <a:t>dft.compute(X, Y);</a:t>
            </a:r>
            <a:endParaRPr lang="en-US" smtClean="0">
              <a:latin typeface="Consolas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0800" y="4699337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mtClean="0">
                <a:latin typeface="Consolas" pitchFamily="49" charset="0"/>
              </a:rPr>
              <a:t>dft_1024(X, Y); </a:t>
            </a:r>
            <a:endParaRPr lang="en-US" smtClean="0">
              <a:latin typeface="Consolas" pitchFamily="49" charset="0"/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98045" cy="762000"/>
          </a:xfrm>
        </p:spPr>
        <p:txBody>
          <a:bodyPr/>
          <a:lstStyle/>
          <a:p>
            <a:r>
              <a:rPr lang="en-US" smtClean="0"/>
              <a:t>Beyond Fourier Transform and FFTW</a:t>
            </a:r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295400" y="2286000"/>
            <a:ext cx="1775012" cy="387927"/>
          </a:xfrm>
          <a:prstGeom prst="rect">
            <a:avLst/>
          </a:prstGeom>
          <a:solidFill>
            <a:srgbClr val="C00000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b="1" smtClean="0">
                <a:solidFill>
                  <a:schemeClr val="bg1"/>
                </a:solidFill>
                <a:latin typeface="Calibri" pitchFamily="34" charset="0"/>
              </a:rPr>
              <a:t>Spiral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828800" y="1725706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1828800" y="2693894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8680450" y="6381750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1" y="3276600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“FFTW”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129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Cooley-Tukey FFT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657600" y="2286000"/>
            <a:ext cx="1775012" cy="387927"/>
          </a:xfrm>
          <a:prstGeom prst="rect">
            <a:avLst/>
          </a:prstGeom>
          <a:solidFill>
            <a:srgbClr val="C00000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b="1" smtClean="0">
                <a:solidFill>
                  <a:schemeClr val="bg1"/>
                </a:solidFill>
                <a:latin typeface="Calibri" pitchFamily="34" charset="0"/>
              </a:rPr>
              <a:t>Spiral</a:t>
            </a:r>
            <a:endParaRPr lang="en-US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191000" y="1725706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191000" y="2693894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4114801" y="3276600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“FCTW”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129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“Cooley-Tukey” DCT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019800" y="2286000"/>
            <a:ext cx="1775012" cy="387927"/>
          </a:xfrm>
          <a:prstGeom prst="rect">
            <a:avLst/>
          </a:prstGeom>
          <a:solidFill>
            <a:srgbClr val="C00000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b="1" smtClean="0">
                <a:solidFill>
                  <a:schemeClr val="bg1"/>
                </a:solidFill>
                <a:latin typeface="Calibri" pitchFamily="34" charset="0"/>
              </a:rPr>
              <a:t>Spiral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6553200" y="1725706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6553200" y="2693894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7" name="TextBox 26"/>
          <p:cNvSpPr txBox="1"/>
          <p:nvPr/>
        </p:nvSpPr>
        <p:spPr>
          <a:xfrm>
            <a:off x="6477001" y="3276600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“FIRW”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Overlap-save/add FIR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295400" y="5040868"/>
            <a:ext cx="1775012" cy="387927"/>
          </a:xfrm>
          <a:prstGeom prst="rect">
            <a:avLst/>
          </a:prstGeom>
          <a:solidFill>
            <a:srgbClr val="C00000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b="1" smtClean="0">
                <a:solidFill>
                  <a:schemeClr val="bg1"/>
                </a:solidFill>
                <a:latin typeface="Calibri" pitchFamily="34" charset="0"/>
              </a:rPr>
              <a:t>Spiral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828800" y="4480574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1828800" y="5448762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2" name="TextBox 31"/>
          <p:cNvSpPr txBox="1"/>
          <p:nvPr/>
        </p:nvSpPr>
        <p:spPr>
          <a:xfrm>
            <a:off x="1752601" y="6031468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“WHTW”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4050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Fast Walsh Transform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3657600" y="5040868"/>
            <a:ext cx="1775012" cy="387927"/>
          </a:xfrm>
          <a:prstGeom prst="rect">
            <a:avLst/>
          </a:prstGeom>
          <a:solidFill>
            <a:srgbClr val="C00000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b="1" smtClean="0">
                <a:solidFill>
                  <a:schemeClr val="bg1"/>
                </a:solidFill>
                <a:latin typeface="Calibri" pitchFamily="34" charset="0"/>
              </a:rPr>
              <a:t>Spiral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4191000" y="4480574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4191000" y="5448762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7" name="TextBox 36"/>
          <p:cNvSpPr txBox="1"/>
          <p:nvPr/>
        </p:nvSpPr>
        <p:spPr>
          <a:xfrm>
            <a:off x="4114801" y="6031468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“FWTW”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9000" y="40502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Fast Wavelet Transform 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019800" y="5040868"/>
            <a:ext cx="1775012" cy="387927"/>
          </a:xfrm>
          <a:prstGeom prst="rect">
            <a:avLst/>
          </a:prstGeom>
          <a:solidFill>
            <a:srgbClr val="C00000"/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b="1" smtClean="0">
                <a:solidFill>
                  <a:schemeClr val="bg1"/>
                </a:solidFill>
                <a:latin typeface="Calibri" pitchFamily="34" charset="0"/>
              </a:rPr>
              <a:t>Spiral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6553200" y="4480574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6553200" y="5448762"/>
            <a:ext cx="685800" cy="533400"/>
          </a:xfrm>
          <a:prstGeom prst="downArrow">
            <a:avLst>
              <a:gd name="adj1" fmla="val 50000"/>
              <a:gd name="adj2" fmla="val 38144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42" name="TextBox 41"/>
          <p:cNvSpPr txBox="1"/>
          <p:nvPr/>
        </p:nvSpPr>
        <p:spPr>
          <a:xfrm>
            <a:off x="6477001" y="6031468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“FHTW”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3600" y="4050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itchFamily="34" charset="0"/>
              </a:rPr>
              <a:t>Fast Hartley Transform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228600"/>
            <a:ext cx="8747125" cy="762000"/>
          </a:xfrm>
        </p:spPr>
        <p:txBody>
          <a:bodyPr/>
          <a:lstStyle/>
          <a:p>
            <a:r>
              <a:rPr lang="en-US" smtClean="0"/>
              <a:t>Examples of Generated Libraries</a:t>
            </a:r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40595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066800"/>
            <a:ext cx="2328259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9889" y="1066800"/>
            <a:ext cx="2347911" cy="14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667000"/>
            <a:ext cx="15304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3594" y="2667000"/>
            <a:ext cx="1590406" cy="101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1610" y="2667000"/>
            <a:ext cx="1567600" cy="99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3810000"/>
            <a:ext cx="2372530" cy="152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3810000"/>
            <a:ext cx="2362200" cy="151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26737" y="3828871"/>
            <a:ext cx="3864263" cy="1200329"/>
          </a:xfrm>
          <a:prstGeom prst="rect">
            <a:avLst/>
          </a:prstGeom>
          <a:solidFill>
            <a:srgbClr val="E4AB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2-way vectorized, 2-threaded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Most are faster than hand-written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libs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115888" indent="-115888">
              <a:buFont typeface="Arial" pitchFamily="34" charset="0"/>
              <a:buChar char="•"/>
            </a:pPr>
            <a:r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Code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size: </a:t>
            </a:r>
            <a:r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8–120 KLOC or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0.5–5 MB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Generation time: 1–3 hours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452" y="3056313"/>
            <a:ext cx="590226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DFT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4235" y="1091739"/>
            <a:ext cx="62549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RDFT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3917" y="1100052"/>
            <a:ext cx="54534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DHT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5545" y="2693322"/>
            <a:ext cx="520463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DCT2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962" y="2693322"/>
            <a:ext cx="520463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DCT3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1687" y="2693322"/>
            <a:ext cx="520463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DCT4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4235" y="4910052"/>
            <a:ext cx="570413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Filter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0987" y="4910052"/>
            <a:ext cx="796308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Wavelet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334000"/>
            <a:ext cx="7467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Calibri" pitchFamily="34" charset="0"/>
              </a:rPr>
              <a:t>Total:</a:t>
            </a:r>
            <a:r>
              <a:rPr lang="en-US" sz="2400" smtClean="0">
                <a:latin typeface="Calibri" pitchFamily="34" charset="0"/>
              </a:rPr>
              <a:t> 300 KLOC / 13.3 </a:t>
            </a:r>
            <a:r>
              <a:rPr lang="en-US" sz="2400" dirty="0" smtClean="0">
                <a:latin typeface="Calibri" pitchFamily="34" charset="0"/>
              </a:rPr>
              <a:t>MB of code generated in &lt; 20 hours</a:t>
            </a:r>
          </a:p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Calibri" pitchFamily="34" charset="0"/>
              </a:rPr>
              <a:t>from </a:t>
            </a:r>
            <a:r>
              <a:rPr lang="en-US" sz="2400" i="1" smtClean="0">
                <a:solidFill>
                  <a:srgbClr val="C00000"/>
                </a:solidFill>
                <a:latin typeface="Calibri" pitchFamily="34" charset="0"/>
              </a:rPr>
              <a:t>a few simple algorithm specs</a:t>
            </a:r>
            <a:endParaRPr lang="en-US" sz="2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6243935"/>
            <a:ext cx="701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Calibri" pitchFamily="34" charset="0"/>
              </a:rPr>
              <a:t>Intel IPP library 6.0 will include Spiral generated code</a:t>
            </a:r>
            <a:endParaRPr lang="en-US" sz="2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371600" y="878541"/>
            <a:ext cx="6400800" cy="609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5029200" cy="3124200"/>
          </a:xfrm>
          <a:ln>
            <a:noFill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SzPct val="102000"/>
              <a:buFont typeface="+mj-lt"/>
              <a:buAutoNum type="romanUcPeriod"/>
            </a:pPr>
            <a:r>
              <a:rPr lang="en-US" smtClean="0"/>
              <a:t>Background</a:t>
            </a:r>
          </a:p>
          <a:p>
            <a:pPr marL="514350" indent="-514350">
              <a:lnSpc>
                <a:spcPct val="150000"/>
              </a:lnSpc>
              <a:buSzPct val="102000"/>
              <a:buFont typeface="+mj-lt"/>
              <a:buAutoNum type="romanUcPeriod"/>
            </a:pPr>
            <a:r>
              <a:rPr lang="en-US" smtClean="0">
                <a:solidFill>
                  <a:schemeClr val="bg2"/>
                </a:solidFill>
              </a:rPr>
              <a:t>Library Generation</a:t>
            </a:r>
          </a:p>
          <a:p>
            <a:pPr marL="514350" indent="-514350">
              <a:lnSpc>
                <a:spcPct val="150000"/>
              </a:lnSpc>
              <a:buSzPct val="102000"/>
              <a:buFont typeface="+mj-lt"/>
              <a:buAutoNum type="romanUcPeriod"/>
            </a:pPr>
            <a:r>
              <a:rPr lang="en-US" smtClean="0">
                <a:solidFill>
                  <a:schemeClr val="bg2"/>
                </a:solidFill>
              </a:rPr>
              <a:t>Experimental Results</a:t>
            </a:r>
          </a:p>
          <a:p>
            <a:pPr marL="514350" indent="-514350">
              <a:lnSpc>
                <a:spcPct val="150000"/>
              </a:lnSpc>
              <a:buSzPct val="102000"/>
              <a:buFont typeface="+mj-lt"/>
              <a:buAutoNum type="romanUcPeriod"/>
            </a:pPr>
            <a:r>
              <a:rPr lang="en-US" smtClean="0">
                <a:solidFill>
                  <a:schemeClr val="bg2"/>
                </a:solidFill>
              </a:rPr>
              <a:t>Conclusions and Future Work</a:t>
            </a:r>
          </a:p>
          <a:p>
            <a:pPr marL="914400" lvl="1" indent="-457200">
              <a:buFont typeface="+mj-lt"/>
              <a:buAutoNum type="arabicPeriod"/>
            </a:pPr>
            <a:endParaRPr lang="en-US" smtClean="0">
              <a:solidFill>
                <a:schemeClr val="bg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8604250" y="6237288"/>
            <a:ext cx="53975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894-F663-4CAC-9CB4-035DC4FE65D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slides}\pagestyle{empty}&#10;\newcommand{\DFT}[0]{\operatorname{\bf DFT}}&#10;\newcommand{\Gath}[1]{\operatorname{G}({#1})}&#10;\newcommand{\Scat}[1]{\operatorname{S}({#1})}&#10;\newcommand{\Diag}[1]{\operatorname{diag}(#1)}&#10;\newcommand{\dft}[0]{\operatorname{F}}&#10;\newcommand{\tensor}[0]{\otimes}&#10;\newcommand{\dirsum}[0]{\oplus}&#10;\def\rarr{\rightarrow}&#10;\def\Rarr{\longrightarrow}&#10;\def\u#1{u_{#1}}&#10;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amast08\ct-visualized.eps"/>
  <p:tag name="FORMAT" val="png256"/>
  <p:tag name="RES" val="150"/>
  <p:tag name="BLEND" val="0"/>
  <p:tag name="TRANSPARENT" val="1"/>
  <p:tag name="TBUG" val="0"/>
  <p:tag name="ORIGWIDTH" val="674"/>
  <p:tag name="PICTUREFILESIZE" val="145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R}{\mathbb{R}}&#10;\newcommand{\C}{\mathbb{C}}&#10;\newcommand{\ttF}{\mathtt{F}}&#10;\newcommand{\ttI}{\mathtt{I}}&#10;\newcommand{\ttR}{\mathtt{R}}&#10;\newcommand{\ttRf}{\mathtt{R}_f}&#10;\newcommand{\ttRb}{\mathtt{R}_b}&#10;\newcommand{\ttRm}{\mathtt{R}_m}&#10;\newcommand{\bfP}{\mathbf{P}}&#10;\newcommand{\bfT}{\mathbf{T}}&#10;\newcommand{\bfF}{\mathbf{F}}&#10;\newcommand{\bfI}{\mathbf{I}}&#10;\newcommand{\bfJ}{\mathbf{C}}&#10;\newcommand{\bfR}{\mathbf{R}}&#10;\newcommand{\bfD}{\mathbf{D}}&#10;\newcommand{\bfDa}{\bfD_a}&#10;\newcommand{\bfDc}{\bfD_c}&#10;\newcommand{\bfRb}{\mathbf{R}_b}&#10;\newcommand{\bfRm}{\mathbf{R}_m}&#10;\newcommand{\calP}{\mathcal{P}}&#10;\newcommand{\calJ}{\mathcal{J}}&#10;\newcommand{\calF}{\mathcal{F}}&#10;\newcommand{\calT}{\mathcal{T}}&#10;\newcommand{\calI}{\mathcal{I}}&#10;\newcommand{\calR}{\mathcal{R}}&#10;\newcommand{\calW}{\mathcal{W}}&#10;\newcommand{\calRb}{\mathcal{R}_b}&#10;\newcommand{\calRm}{\mathcal{R}_m}&#10;\newcommand{\DFT}[0]{\operatorname{DFT}}&#10;\newcommand{\DWT}[0]{\operatorname{DWT}}&#10;\newcommand{\RDFT}[0]{\operatorname{RDFT}}&#10;\newcommand{\DCT}{\operatorname{DCT}}&#10;\newcommand{\WHT}{\operatorname{WHT}}&#10;\newcommand{\DST}{\operatorname{DST}}&#10;\newcommand{\DCTt}[1]{{\DCT\text{\rm \!-#1}}}&#10;\newcommand{\DSTt}[1]{{\DST\text{\rm \!-#1}}}&#10;\newcommand{\IMDCT}[0]{\operatorname{IMDCT}}&#10;\newcommand{\bDFT}[0]{\operatorname{\bf DFT}}&#10;\newcommand{\bRDFT}[0]{\operatorname{\bf RDFT}}&#10;\newcommand{\bDCT}{\operatorname{\bf DCT}}&#10;\newcommand{\bDST}{\operatorname{\bf DST}}&#10;\newcommand{\bDCTt}[1]{{\bDCT\text{\rm\bf \!-#1}}}&#10;\newcommand{\bDSTt}[1]{{\bDST\text{\rm\bf \!-#1}}}&#10;\newcommand{\bIMDCT}[0]{\operatorname{\bf IMDCT}}&#10;\newcommand{\bDHT}[0]{\operatorname{\bf DHT}}&#10;\newcommand{\bFIR}[0]{\operatorname{\bf FIR}}&#10;\newcommand{\bfilter}[0]{\operatorname{\bf Filt}}&#10;\newcommand{\bfilt}[2]{%&#10;  \operatorname{\bf Filt}_{#1}\left({#2}\right)}&#10;\newcommand{\bextfilt}[4]{%&#10;  \operatorname{\bf Filt}_{#1}^{#3,#4}\left({#2}\right)}&#10;\newcommand{\bDWT}[5]{%&#10;  \operatorname{\bf DWT}_{#1}^{#4,#5}\left({#2},{#3}\right)}&#10;\newcommand{\bbDWT}[3]{%&#10;  \operatorname{\bf DWT}_{#1}\left({#2},{#3}\right)}&#10;\newcommand{\bWHT}[0]{\operatorname{\bf WHT}}&#10;\newcommand{\extdwt}[2]{\operatorname{E}_{#1}^{#2}}&#10;\newcommand{\multdim}[1]{\mbox{\boldmath$#1$\unboldmath{\bf D-}}}&#10;\newcommand{\nont}[1]{\text{$\langle\text{#1}\rangle$}}&#10;\newcommand{\oder}[0]{$\ |\ $}&#10;\newcommand{\diag}[0]{\operatorname{diag}}&#10;\newcommand{\permP}[0]{\operatorname{P}}&#10;\newcommand{\permQ}[0]{\operatorname{Q}}&#10;\newcommand{\one}[0]{{I}}&#10;\newcommand{\zero}[0]{\operatorname{0}}&#10;\newcommand{\oppone}[0]{\operatorname{J}}&#10;\newcommand{\stride}{{L}}&#10;\newcommand{\twiddle}{{T}}&#10;\newcommand{\rotation}[0]{\operatorname{R}}&#10;\newcommand{\dft}[0]{\operatorname{F}}&#10;\newcommand{\tensor}[0]{\otimes}&#10;\newcommand{\dirsum}[0]{\oplus}&#10;\newcommand{\bigdirsum}[0]{\bigoplus}&#10;\newcommand{\rovdirsum}[1]{\oplus_{#1}}&#10;\newcommand{\covdirsum}[1]{\oplus^{#1}}&#10;\newcommand{\bigovdirsum}[1]{\operatorname*{\bigoplus\nolimits_#1}}&#10;\newcommand{\rovtensor}[1]{\otimes_{#1}}&#10;\newcommand{\covtensor}[1]{\otimes^{#1}}&#10;\newcommand{\vect}[3]{\left[ #1_0,\dots,#1_{#2-1} \right]}&#10;\DeclareMathOperator*{\argmax}{argmax}&#10;\newcommand{\prob}[0]{\boldmath${\cal P}$\unboldmath\xspace}&#10;\newcommand{\wT}[0]{\widetilde{A}}&#10;\newcommand{\spl}{SPL\xspace}&#10;\begin{document}&#10;$$&#10;\bDFT_{km}x =  (\bDFT_k\tensor\one_m)\twiddle^{km}_m&#10;  (\one_k\tensor\bDFT_m)\stride^{km}_k x&#10;$$&#10;\end{document}&#10;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464"/>
  <p:tag name="PICTUREFILESIZE" val="44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amast08\ct-visualized.eps"/>
  <p:tag name="FORMAT" val="png256"/>
  <p:tag name="RES" val="150"/>
  <p:tag name="BLEND" val="0"/>
  <p:tag name="TRANSPARENT" val="1"/>
  <p:tag name="TBUG" val="0"/>
  <p:tag name="ORIGWIDTH" val="674"/>
  <p:tag name="PICTUREFILESIZE" val="145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R}{\mathbb{R}}&#10;\newcommand{\C}{\mathbb{C}}&#10;\newcommand{\ttF}{\mathtt{F}}&#10;\newcommand{\ttI}{\mathtt{I}}&#10;\newcommand{\ttR}{\mathtt{R}}&#10;\newcommand{\ttRf}{\mathtt{R}_f}&#10;\newcommand{\ttRb}{\mathtt{R}_b}&#10;\newcommand{\ttRm}{\mathtt{R}_m}&#10;\newcommand{\bfP}{\mathbf{P}}&#10;\newcommand{\bfT}{\mathbf{T}}&#10;\newcommand{\bfF}{\mathbf{F}}&#10;\newcommand{\bfI}{\mathbf{I}}&#10;\newcommand{\bfJ}{\mathbf{C}}&#10;\newcommand{\bfR}{\mathbf{R}}&#10;\newcommand{\bfD}{\mathbf{D}}&#10;\newcommand{\bfDa}{\bfD_a}&#10;\newcommand{\bfDc}{\bfD_c}&#10;\newcommand{\bfRb}{\mathbf{R}_b}&#10;\newcommand{\bfRm}{\mathbf{R}_m}&#10;\newcommand{\calP}{\mathcal{P}}&#10;\newcommand{\calJ}{\mathcal{J}}&#10;\newcommand{\calF}{\mathcal{F}}&#10;\newcommand{\calT}{\mathcal{T}}&#10;\newcommand{\calI}{\mathcal{I}}&#10;\newcommand{\calR}{\mathcal{R}}&#10;\newcommand{\calW}{\mathcal{W}}&#10;\newcommand{\calRb}{\mathcal{R}_b}&#10;\newcommand{\calRm}{\mathcal{R}_m}&#10;\newcommand{\DFT}[0]{\operatorname{DFT}}&#10;\newcommand{\DWT}[0]{\operatorname{DWT}}&#10;\newcommand{\RDFT}[0]{\operatorname{RDFT}}&#10;\newcommand{\DCT}{\operatorname{DCT}}&#10;\newcommand{\WHT}{\operatorname{WHT}}&#10;\newcommand{\DST}{\operatorname{DST}}&#10;\newcommand{\DCTt}[1]{{\DCT\text{\rm \!-#1}}}&#10;\newcommand{\DSTt}[1]{{\DST\text{\rm \!-#1}}}&#10;\newcommand{\IMDCT}[0]{\operatorname{IMDCT}}&#10;\newcommand{\bDFT}[0]{\operatorname{\bf DFT}}&#10;\newcommand{\bRDFT}[0]{\operatorname{\bf RDFT}}&#10;\newcommand{\bDCT}{\operatorname{\bf DCT}}&#10;\newcommand{\bDST}{\operatorname{\bf DST}}&#10;\newcommand{\bDCTt}[1]{{\bDCT\text{\rm\bf \!-#1}}}&#10;\newcommand{\bDSTt}[1]{{\bDST\text{\rm\bf \!-#1}}}&#10;\newcommand{\bIMDCT}[0]{\operatorname{\bf IMDCT}}&#10;\newcommand{\bDHT}[0]{\operatorname{\bf DHT}}&#10;\newcommand{\bFIR}[0]{\operatorname{\bf FIR}}&#10;\newcommand{\bfilter}[0]{\operatorname{\bf Filt}}&#10;\newcommand{\bfilt}[2]{%&#10;  \operatorname{\bf Filt}_{#1}\left({#2}\right)}&#10;\newcommand{\bextfilt}[4]{%&#10;  \operatorname{\bf Filt}_{#1}^{#3,#4}\left({#2}\right)}&#10;\newcommand{\bDWT}[5]{%&#10;  \operatorname{\bf DWT}_{#1}^{#4,#5}\left({#2},{#3}\right)}&#10;\newcommand{\bbDWT}[3]{%&#10;  \operatorname{\bf DWT}_{#1}\left({#2},{#3}\right)}&#10;\newcommand{\bWHT}[0]{\operatorname{\bf WHT}}&#10;\newcommand{\extdwt}[2]{\operatorname{E}_{#1}^{#2}}&#10;\newcommand{\multdim}[1]{\mbox{\boldmath$#1$\unboldmath{\bf D-}}}&#10;\newcommand{\nont}[1]{\text{$\langle\text{#1}\rangle$}}&#10;\newcommand{\oder}[0]{$\ |\ $}&#10;\newcommand{\diag}[0]{\operatorname{diag}}&#10;\newcommand{\permP}[0]{\operatorname{P}}&#10;\newcommand{\permQ}[0]{\operatorname{Q}}&#10;\newcommand{\one}[0]{\operatorname{I}}&#10;\newcommand{\zero}[0]{\operatorname{0}}&#10;\newcommand{\oppone}[0]{\operatorname{J}}&#10;\newcommand{\stride}{\operatorname{L}}&#10;\newcommand{\twiddle}{\operatorname{T}}&#10;\newcommand{\rotation}[0]{\operatorname{R}}&#10;\newcommand{\dft}[0]{\operatorname{F}}&#10;\newcommand{\tensor}[0]{\otimes}&#10;\newcommand{\dirsum}[0]{\oplus}&#10;\newcommand{\bigdirsum}[0]{\bigoplus}&#10;\newcommand{\rovdirsum}[1]{\oplus_{#1}}&#10;\newcommand{\covdirsum}[1]{\oplus^{#1}}&#10;\newcommand{\bigovdirsum}[1]{\operatorname*{\bigoplus\nolimits_#1}}&#10;\newcommand{\rovtensor}[1]{\otimes_{#1}}&#10;\newcommand{\covtensor}[1]{\otimes^{#1}}&#10;\newcommand{\vect}[3]{\left[ #1_0,\dots,#1_{#2-1} \right]}&#10;\DeclareMathOperator*{\argmax}{argmax}&#10;\newcommand{\prob}[0]{\boldmath${\cal P}$\unboldmath\xspace}&#10;\newcommand{\wT}[0]{\widetilde{A}}&#10;\newcommand{\spl}{SPL\xspace}&#10;\begin{document}&#10;\begin{multline*}&#10; (\bDFT_k\tensor\one_m)\twiddle^{km}_m&#10;  (\one_k\tensor\bDFT_m)\stride^{km}_k\end{multline*}&#10;\end{document}&#10;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335"/>
  <p:tag name="PICTUREFILESIZE" val="32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R}{\mathbb{R}}&#10;\newcommand{\C}{\mathbb{C}}&#10;\newcommand{\ttF}{\mathtt{F}}&#10;\newcommand{\ttI}{\mathtt{I}}&#10;\newcommand{\ttR}{\mathtt{R}}&#10;\newcommand{\ttRf}{\mathtt{R}_f}&#10;\newcommand{\ttRb}{\mathtt{R}_b}&#10;\newcommand{\ttRm}{\mathtt{R}_m}&#10;\newcommand{\bfP}{\mathbf{P}}&#10;\newcommand{\bfT}{\mathbf{T}}&#10;\newcommand{\bfF}{\mathbf{F}}&#10;\newcommand{\bfI}{\mathbf{I}}&#10;\newcommand{\bfJ}{\mathbf{C}}&#10;\newcommand{\bfR}{\mathbf{R}}&#10;\newcommand{\bfD}{\mathbf{D}}&#10;\newcommand{\bfDa}{\bfD_a}&#10;\newcommand{\bfDc}{\bfD_c}&#10;\newcommand{\bfRb}{\mathbf{R}_b}&#10;\newcommand{\bfRm}{\mathbf{R}_m}&#10;\newcommand{\calP}{\mathcal{P}}&#10;\newcommand{\calJ}{\mathcal{J}}&#10;\newcommand{\calF}{\mathcal{F}}&#10;\newcommand{\calT}{\mathcal{T}}&#10;\newcommand{\calI}{\mathcal{I}}&#10;\newcommand{\calR}{\mathcal{R}}&#10;\newcommand{\calW}{\mathcal{W}}&#10;\newcommand{\calRb}{\mathcal{R}_b}&#10;\newcommand{\calRm}{\mathcal{R}_m}&#10;\newcommand{\DFT}[0]{\operatorname{DFT}}&#10;\newcommand{\DWT}[0]{\operatorname{DWT}}&#10;\newcommand{\RDFT}[0]{\operatorname{RDFT}}&#10;\newcommand{\DCT}{\operatorname{DCT}}&#10;\newcommand{\WHT}{\operatorname{WHT}}&#10;\newcommand{\DST}{\operatorname{DST}}&#10;\newcommand{\DCTt}[1]{{\DCT\text{\rm \!-#1}}}&#10;\newcommand{\DSTt}[1]{{\DST\text{\rm \!-#1}}}&#10;\newcommand{\IMDCT}[0]{\operatorname{IMDCT}}&#10;\newcommand{\bDFT}[0]{\operatorname{\bf DFT}}&#10;\newcommand{\bRDFT}[0]{\operatorname{\bf RDFT}}&#10;\newcommand{\bDCT}{\operatorname{\bf DCT}}&#10;\newcommand{\bDST}{\operatorname{\bf DST}}&#10;\newcommand{\bDCTt}[1]{{\bDCT\text{\rm\bf \!-#1}}}&#10;\newcommand{\bDSTt}[1]{{\bDST\text{\rm\bf \!-#1}}}&#10;\newcommand{\bIMDCT}[0]{\operatorname{\bf IMDCT}}&#10;\newcommand{\bDHT}[0]{\operatorname{\bf DHT}}&#10;\newcommand{\bFIR}[0]{\operatorname{\bf FIR}}&#10;\newcommand{\bfilter}[0]{\operatorname{\bf Filt}}&#10;\newcommand{\bfilt}[2]{%&#10;  \operatorname{\bf Filt}_{#1}\left({#2}\right)}&#10;\newcommand{\bextfilt}[4]{%&#10;  \operatorname{\bf Filt}_{#1}^{#3,#4}\left({#2}\right)}&#10;\newcommand{\bDWT}[5]{%&#10;  \operatorname{\bf DWT}_{#1}^{#4,#5}\left({#2},{#3}\right)}&#10;\newcommand{\bbDWT}[3]{%&#10;  \operatorname{\bf DWT}_{#1}\left({#2},{#3}\right)}&#10;\newcommand{\bWHT}[0]{\operatorname{\bf WHT}}&#10;\newcommand{\extdwt}[2]{\operatorname{E}_{#1}^{#2}}&#10;\newcommand{\multdim}[1]{\mbox{\boldmath$#1$\unboldmath{\bf D-}}}&#10;\newcommand{\nont}[1]{\text{$\langle\text{#1}\rangle$}}&#10;\newcommand{\oder}[0]{$\ |\ $}&#10;\newcommand{\diag}[0]{\operatorname{diag}}&#10;\newcommand{\permP}[0]{\operatorname{P}}&#10;\newcommand{\permQ}[0]{\operatorname{Q}}&#10;\newcommand{\one}[0]{\operatorname{I}}&#10;\newcommand{\zero}[0]{\operatorname{0}}&#10;\newcommand{\oppone}[0]{\operatorname{J}}&#10;\newcommand{\stride}{\operatorname{L}}&#10;\newcommand{\twiddle}{\operatorname{T}}&#10;\newcommand{\rotation}[0]{\operatorname{R}}&#10;\newcommand{\dft}[0]{\operatorname{F}}&#10;\newcommand{\tensor}[0]{\otimes}&#10;\newcommand{\dirsum}[0]{\oplus}&#10;\newcommand{\bigdirsum}[0]{\bigoplus}&#10;\newcommand{\rovdirsum}[1]{\oplus_{#1}}&#10;\newcommand{\covdirsum}[1]{\oplus^{#1}}&#10;\newcommand{\bigovdirsum}[1]{\operatorname*{\bigoplus\nolimits_#1}}&#10;\newcommand{\rovtensor}[1]{\otimes_{#1}}&#10;\newcommand{\covtensor}[1]{\otimes^{#1}}&#10;\newcommand{\vect}[3]{\left[ #1_0,\dots,#1_{#2-1} \right]}&#10;\DeclareMathOperator*{\argmax}{argmax}&#10;\newcommand{\prob}[0]{\boldmath${\cal P}$\unboldmath\xspace}&#10;\newcommand{\wT}[0]{\widetilde{A}}&#10;\newcommand{\spl}{SPL\xspace}&#10;\begin{document}&#10;$$&#10;\operatorname{V}^T_{k,m}(\bDFT_k\tensor\one_m)(\one_k\tensor\bDFT_m)\operatorname{V}_{k,m}&#10; $$&#10;\end{document}&#10;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344"/>
  <p:tag name="PICTUREFILESIZE" val="36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DFT}[0]{\operatorname{\bf DFT}}&#10;\newcommand{\Gath}[1]{\operatorname{G}_{#1}}&#10;\newcommand{\Scat}[1]{\operatorname{S}_{#1}}&#10;\newcommand{\Diag}[1]{\operatorname{diag}(#1)}&#10;\newcommand{\dft}[0]{\operatorname{F}}&#10;\newcommand{\tensor}[0]{\otimes}&#10;\newcommand{\dirsum}[0]{\oplus}&#10;\begin{document}&#10;$$&#10;   \sum_{i=0}^{k-1} \big\{&#10;     \Scat{h_{i,k}} \DFT_{n/k} \Diag{f\circ h_{i,k}} \Gath{h_{i,k}} &#10;   \big\}&#10;   \sum_{j=0}^{n/k-1} \big\{&#10;     \Scat{h_{j k, 1}} \DFT_{k} \Gath{h_{j, n/k}} \big\}&#10;$$&#10;\end{document}&#10;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627"/>
  <p:tag name="PICTUREFILESIZE" val="83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DFT}[0]{\operatorname{\bf DFT}}&#10;\newcommand{\Gath}[1]{\operatorname{G}_{#1}}&#10;\newcommand{\Scat}[1]{\operatorname{S}_{#1}}&#10;\newcommand{\Diag}[1]{\operatorname{diag}(#1)}&#10;\newcommand{\Perm}[1]{\operatorname{perm}(#1)}&#10;\newcommand{\dft}[0]{\operatorname{F}}&#10;\newcommand{\tensor}[0]{\otimes}&#10;\newcommand{\dirsum}[0]{\oplus}&#10;\begin{document}&#10;$$&#10;(\{\DFT_{n/k}\} \tensor I_k) T^n_k (I_{n/k} \tensor \{\DFT_k\}) L^n_{n/k}  &#10;$$&#10;\end{document}&#10;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395"/>
  <p:tag name="PICTUREFILESIZE" val="42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DFT}[0]{\operatorname{\bf DFT}}&#10;\newcommand{\Gath}[1]{\operatorname{G}_{#1}}&#10;\newcommand{\Scat}[1]{\operatorname{S}_{#1}}&#10;\newcommand{\Diag}[1]{\operatorname{diag}(#1)}&#10;\newcommand{\dft}[0]{\operatorname{F}}&#10;\newcommand{\tensor}[0]{\otimes}&#10;\newcommand{\dirsum}[0]{\oplus}&#10;\begin{document}&#10;$$&#10;   \sum_{i=0}^{k-1} &#10;     \Scat{h_{i,k}} \{\DFT_{n/k}\} \Diag{f\circ h_{i,k}} \Gath{h_{i,k}} &#10;   \sum_{j=0}^{n/k-1} &#10;     \Scat{h_{j k, 1}} \{\DFT_{k}\} \Gath{h_{j, n/k}} &#10;$$&#10;\end{document}&#10;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602"/>
  <p:tag name="PICTUREFILESIZE" val="79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DFT}[0]{\operatorname{\bf DFT}}&#10;\newcommand{\Gath}[1]{\operatorname{G}_{#1}}&#10;\newcommand{\Scat}[1]{\operatorname{S}_{#1}}&#10;\newcommand{\Diag}[1]{\operatorname{diag}(#1)}&#10;\newcommand{\Perm}[1]{\operatorname{perm}(#1)}&#10;\newcommand{\dft}[0]{\operatorname{F}}&#10;\newcommand{\tensor}[0]{\otimes}&#10;\newcommand{\dirsum}[0]{\oplus}&#10;\begin{document}&#10;$$&#10;   \left(\sum_{i=0}^{k-1} &#10;     \Scat{h_{i,k}} \{\DFT_{n/k}\} \Gath{h_{i,k}} \right)&#10;\Diag{f}\left(&#10;   \sum_{j=0}^{n/k-1} &#10;     \Scat{h_{j k, 1}} \{\DFT_{k}\} \Gath{h_{jk, 1}} &#10;\right)\Perm{\ell^n_{n/k}}&#10;$$&#10;\end{document}&#10;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720"/>
  <p:tag name="PICTUREFILESIZE" val="99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DFT}[0]{\operatorname{\bf DFT}}&#10;\newcommand{\Gath}[1]{\operatorname{G}_{#1}}&#10;\newcommand{\Scat}[1]{\operatorname{S}_{#1}}&#10;\newcommand{\Diag}[1]{\operatorname{diag}(#1)}&#10;\newcommand{\Perm}[1]{\operatorname{perm}(#1)}&#10;\newcommand{\dft}[0]{\operatorname{F}}&#10;\newcommand{\tensor}[0]{\otimes}&#10;\newcommand{\dirsum}[0]{\oplus}&#10;\begin{document}&#10;$$&#10;\{\DFT_{n}\}&#10;$$&#10;\end{document}&#10;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78"/>
  <p:tag name="PICTUREFILESIZE" val="6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DFT}[0]{\operatorname{\bf DFT}}&#10;\newcommand{\Gath}[1]{\operatorname{G}({#1})}&#10;\newcommand{\Scat}[1]{\operatorname{S}({#1})}&#10;\newcommand{\Diag}[1]{\operatorname{diag}(#1)}&#10;\newcommand{\dft}[0]{\operatorname{F}}&#10;\newcommand{\tensor}[0]{\otimes}&#10;\newcommand{\dirsum}[0]{\oplus}&#10;\def\u#1{u_{#1}}&#10;\def\rarr{\rightarrow}&#10;\def\C{\mathbb{C}}&#10;\begin{document}&#10;$$&#10;   \left\{&#10;     \Scat{h^{2\rarr\u2}_{\u3,1}} \DFT_{2}  \Gath{h^{2 \rarr \u6}_{\u{7}, \u{8}}} &#10;   \right\}&#10; $$&#10;\end{document}&#10;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274"/>
  <p:tag name="PICTUREFILESIZE" val="34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DFT}[0]{\operatorname{\bf DFT}}&#10;\newcommand{\Gath}[1]{\operatorname{G}({#1})}&#10;\newcommand{\Scat}[1]{\operatorname{S}({#1})}&#10;\newcommand{\Diag}[1]{\operatorname{diag}(#1)}&#10;\newcommand{\dft}[0]{\operatorname{F}}&#10;\newcommand{\tensor}[0]{\otimes}&#10;\newcommand{\dirsum}[0]{\oplus}&#10;\def\u#1{u_{#1}}&#10;\def\rarr{\rightarrow}&#10;\def\C{\mathbb{C}}&#10;\begin{document}&#10;$$&#10;   \left\{&#10;     \Scat{h^{3\rarr\u2}_{\u3,1}} \DFT_{3}  \Gath{h^{3 \rarr \u6}_{\u{7}, \u{8}}} &#10;   \right\}&#10; $$&#10;\end{document}&#10;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274"/>
  <p:tag name="PICTUREFILESIZE" val="346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intel53\presentation\d-2-dft.ps"/>
  <p:tag name="FORMAT" val="png256"/>
  <p:tag name="RES" val="150"/>
  <p:tag name="BLEND" val="0"/>
  <p:tag name="TRANSPARENT" val="1"/>
  <p:tag name="TBUG" val="0"/>
  <p:tag name="ORIGWIDTH" val="365"/>
  <p:tag name="PICTUREFILESIZE" val="9769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intel53\presentation\d-2-rdft.ps"/>
  <p:tag name="FORMAT" val="png256"/>
  <p:tag name="RES" val="150"/>
  <p:tag name="BLEND" val="0"/>
  <p:tag name="TRANSPARENT" val="1"/>
  <p:tag name="TBUG" val="0"/>
  <p:tag name="ORIGWIDTH" val="365"/>
  <p:tag name="PICTUREFILESIZE" val="966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intel53\presentation\d-2-dct2.ps"/>
  <p:tag name="FORMAT" val="png256"/>
  <p:tag name="RES" val="150"/>
  <p:tag name="BLEND" val="0"/>
  <p:tag name="TRANSPARENT" val="1"/>
  <p:tag name="TBUG" val="0"/>
  <p:tag name="ORIGWIDTH" val="363"/>
  <p:tag name="PICTUREFILESIZE" val="903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intel53\presentation\d-2-wht.ps"/>
  <p:tag name="FORMAT" val="png256"/>
  <p:tag name="RES" val="150"/>
  <p:tag name="BLEND" val="0"/>
  <p:tag name="TRANSPARENT" val="1"/>
  <p:tag name="TBUG" val="0"/>
  <p:tag name="ORIGWIDTH" val="363"/>
  <p:tag name="PICTUREFILESIZE" val="7676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newintel\presentation\df-2-2-0-8.ps"/>
  <p:tag name="FORMAT" val="png256"/>
  <p:tag name="RES" val="150"/>
  <p:tag name="BLEND" val="0"/>
  <p:tag name="TRANSPARENT" val="1"/>
  <p:tag name="TBUG" val="0"/>
  <p:tag name="ORIGWIDTH" val="366"/>
  <p:tag name="PICTUREFILESIZE" val="933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newintel\presentation\df-2-1-0-32.ps"/>
  <p:tag name="FORMAT" val="png256"/>
  <p:tag name="RES" val="150"/>
  <p:tag name="BLEND" val="0"/>
  <p:tag name="TRANSPARENT" val="1"/>
  <p:tag name="TBUG" val="0"/>
  <p:tag name="ORIGWIDTH" val="368"/>
  <p:tag name="PICTUREFILESIZE" val="10952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newintel\presentation\df-2-2-0-32.ps"/>
  <p:tag name="FORMAT" val="png256"/>
  <p:tag name="RES" val="150"/>
  <p:tag name="BLEND" val="0"/>
  <p:tag name="TRANSPARENT" val="1"/>
  <p:tag name="TBUG" val="0"/>
  <p:tag name="ORIGWIDTH" val="368"/>
  <p:tag name="PICTUREFILESIZE" val="10174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newintel\presentation\df-2-1-0-8.ps"/>
  <p:tag name="FORMAT" val="png256"/>
  <p:tag name="RES" val="150"/>
  <p:tag name="BLEND" val="0"/>
  <p:tag name="TRANSPARENT" val="1"/>
  <p:tag name="TBUG" val="0"/>
  <p:tag name="ORIGWIDTH" val="368"/>
  <p:tag name="PICTUREFILESIZE" val="1080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R}{\mathbb{R}}&#10;\newcommand{\C}{\mathbb{C}}&#10;\newcommand{\ttF}{\mathtt{F}}&#10;\newcommand{\ttI}{\mathtt{I}}&#10;\newcommand{\ttR}{\mathtt{R}}&#10;\newcommand{\ttRf}{\mathtt{R}_f}&#10;\newcommand{\ttRb}{\mathtt{R}_b}&#10;\newcommand{\ttRm}{\mathtt{R}_m}&#10;\newcommand{\bfP}{\mathbf{P}}&#10;\newcommand{\bfT}{\mathbf{T}}&#10;\newcommand{\bfF}{\mathbf{F}}&#10;\newcommand{\bfI}{\mathbf{I}}&#10;\newcommand{\bfJ}{\mathbf{C}}&#10;\newcommand{\bfR}{\mathbf{R}}&#10;\newcommand{\bfD}{\mathbf{D}}&#10;\newcommand{\bfDa}{\bfD_a}&#10;\newcommand{\bfDc}{\bfD_c}&#10;\newcommand{\bfRb}{\mathbf{R}_b}&#10;\newcommand{\bfRm}{\mathbf{R}_m}&#10;\newcommand{\calP}{\mathcal{P}}&#10;\newcommand{\calJ}{\mathcal{J}}&#10;\newcommand{\calF}{\mathcal{F}}&#10;\newcommand{\calT}{\mathcal{T}}&#10;\newcommand{\calI}{\mathcal{I}}&#10;\newcommand{\calR}{\mathcal{R}}&#10;\newcommand{\calW}{\mathcal{W}}&#10;\newcommand{\calRb}{\mathcal{R}_b}&#10;\newcommand{\calRm}{\mathcal{R}_m}&#10;\newcommand{\DFT}[0]{\operatorname{DFT}}&#10;\newcommand{\DWT}[0]{\operatorname{DWT}}&#10;\newcommand{\RDFT}[0]{\operatorname{RDFT}}&#10;\newcommand{\DCT}{\operatorname{DCT}}&#10;\newcommand{\WHT}{\operatorname{WHT}}&#10;\newcommand{\DST}{\operatorname{DST}}&#10;\newcommand{\DCTt}[1]{{\DCT\text{\rm \!-#1}}}&#10;\newcommand{\DSTt}[1]{{\DST\text{\rm \!-#1}}}&#10;\newcommand{\IMDCT}[0]{\operatorname{IMDCT}}&#10;\newcommand{\bDFT}[0]{\operatorname{\bf DFT}}&#10;\newcommand{\bRDFT}[0]{\operatorname{\bf RDFT}}&#10;\newcommand{\bDCT}{\operatorname{\bf DCT}}&#10;\newcommand{\bDST}{\operatorname{\bf DST}}&#10;\newcommand{\bDCTt}[1]{{\bDCT\text{\rm\bf \!-#1}}}&#10;\newcommand{\bDSTt}[1]{{\bDST\text{\rm\bf \!-#1}}}&#10;\newcommand{\bIMDCT}[0]{\operatorname{\bf IMDCT}}&#10;\newcommand{\bDHT}[0]{\operatorname{\bf DHT}}&#10;\newcommand{\bFIR}[0]{\operatorname{\bf FIR}}&#10;\newcommand{\bfilter}[0]{\operatorname{\bf Filt}}&#10;\newcommand{\bfilt}[2]{%&#10;  \operatorname{\bf Filt}_{#1}\left({#2}\right)}&#10;\newcommand{\bextfilt}[4]{%&#10;  \operatorname{\bf Filt}_{#1}^{#3,#4}\left({#2}\right)}&#10;\newcommand{\bDWT}[5]{%&#10;  \operatorname{\bf DWT}_{#1}^{#4,#5}\left({#2},{#3}\right)}&#10;\newcommand{\bbDWT}[3]{%&#10;  \operatorname{\bf DWT}_{#1}\left({#2},{#3}\right)}&#10;\newcommand{\bWHT}[0]{\operatorname{\bf WHT}}&#10;\newcommand{\extdwt}[2]{\operatorname{E}_{#1}^{#2}}&#10;\newcommand{\multdim}[1]{\mbox{\boldmath$#1$\unboldmath{\bf D-}}}&#10;\newcommand{\nont}[1]{\text{$\langle\text{#1}\rangle$}}&#10;\newcommand{\oder}[0]{$\ |\ $}&#10;\newcommand{\diag}[0]{\operatorname{diag}}&#10;\newcommand{\permP}[0]{\operatorname{P}}&#10;\newcommand{\permQ}[0]{\operatorname{Q}}&#10;\newcommand{\one}[0]{{I}}&#10;\newcommand{\zero}[0]{\operatorname{0}}&#10;\newcommand{\oppone}[0]{\operatorname{J}}&#10;\newcommand{\stride}{{L}}&#10;\newcommand{\twiddle}{{T}}&#10;\newcommand{\rotation}[0]{\operatorname{R}}&#10;\newcommand{\dft}[0]{\operatorname{F}}&#10;\newcommand{\tensor}[0]{\otimes}&#10;\newcommand{\dirsum}[0]{\oplus}&#10;\newcommand{\bigdirsum}[0]{\bigoplus}&#10;\newcommand{\rovdirsum}[1]{\oplus_{#1}}&#10;\newcommand{\covdirsum}[1]{\oplus^{#1}}&#10;\newcommand{\bigovdirsum}[1]{\operatorname*{\bigoplus\nolimits_#1}}&#10;\newcommand{\rovtensor}[1]{\otimes_{#1}}&#10;\newcommand{\covtensor}[1]{\otimes^{#1}}&#10;\newcommand{\vect}[3]{\left[ #1_0,\dots,#1_{#2-1} \right]}&#10;\DeclareMathOperator*{\argmax}{argmax}&#10;\newcommand{\prob}[0]{\boldmath${\cal P}$\unboldmath\xspace}&#10;\newcommand{\wT}[0]{\widetilde{A}}&#10;\newcommand{\spl}{SPL\xspace}&#10;\begin{document}&#10;&#10;\begin{align*}&#10;\bDFT_{km} &amp;\rightarrow  (\bDFT_k\tensor\one_m)\twiddle^{km}_m&#10;  (\one_k\tensor\bDFT_m)\stride^{km}_k &#10;\end{align*}&#10;&#10;\end{document}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439"/>
  <p:tag name="PICTUREFILESIZE" val="4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newintel\presentation\d-2-mddft.ps"/>
  <p:tag name="FORMAT" val="png256"/>
  <p:tag name="RES" val="150"/>
  <p:tag name="BLEND" val="0"/>
  <p:tag name="TRANSPARENT" val="1"/>
  <p:tag name="TBUG" val="0"/>
  <p:tag name="ORIGWIDTH" val="377"/>
  <p:tag name="PICTUREFILESIZE" val="949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newintel\presentation\f-2-mddft.ps"/>
  <p:tag name="FORMAT" val="png256"/>
  <p:tag name="RES" val="150"/>
  <p:tag name="BLEND" val="0"/>
  <p:tag name="TRANSPARENT" val="1"/>
  <p:tag name="TBUG" val="0"/>
  <p:tag name="ORIGWIDTH" val="376"/>
  <p:tag name="PICTUREFILESIZE" val="12000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newintel\presentation\d-2-mddct2.ps"/>
  <p:tag name="FORMAT" val="png256"/>
  <p:tag name="RES" val="150"/>
  <p:tag name="BLEND" val="0"/>
  <p:tag name="TRANSPARENT" val="1"/>
  <p:tag name="TBUG" val="0"/>
  <p:tag name="ORIGWIDTH" val="375"/>
  <p:tag name="PICTUREFILESIZE" val="871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newintel\presentation\f-2-mddct2.ps"/>
  <p:tag name="FORMAT" val="png256"/>
  <p:tag name="RES" val="150"/>
  <p:tag name="BLEND" val="0"/>
  <p:tag name="TRANSPARENT" val="1"/>
  <p:tag name="TBUG" val="0"/>
  <p:tag name="ORIGWIDTH" val="377"/>
  <p:tag name="PICTUREFILESIZE" val="1023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newintel\presentation\jn-1-dft.ps"/>
  <p:tag name="FORMAT" val="png256"/>
  <p:tag name="RES" val="150"/>
  <p:tag name="BLEND" val="0"/>
  <p:tag name="TRANSPARENT" val="1"/>
  <p:tag name="TBUG" val="0"/>
  <p:tag name="ORIGWIDTH" val="363"/>
  <p:tag name="PICTUREFILESIZE" val="766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newintel\presentation\jn-1-rdft.ps"/>
  <p:tag name="FORMAT" val="png256"/>
  <p:tag name="RES" val="150"/>
  <p:tag name="BLEND" val="0"/>
  <p:tag name="TRANSPARENT" val="1"/>
  <p:tag name="TBUG" val="0"/>
  <p:tag name="ORIGWIDTH" val="363"/>
  <p:tag name="PICTUREFILESIZE" val="7603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newintel\presentation\jn-1-dct2.ps"/>
  <p:tag name="FORMAT" val="png256"/>
  <p:tag name="RES" val="150"/>
  <p:tag name="BLEND" val="0"/>
  <p:tag name="TRANSPARENT" val="1"/>
  <p:tag name="TBUG" val="0"/>
  <p:tag name="ORIGWIDTH" val="363"/>
  <p:tag name="PICTUREFILESIZE" val="7340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C:\cygwin\home\yvoronen\papers\thesis\newintel\presentation\jn-1-1-0-8.ps"/>
  <p:tag name="FORMAT" val="png256"/>
  <p:tag name="RES" val="150"/>
  <p:tag name="BLEND" val="0"/>
  <p:tag name="TRANSPARENT" val="1"/>
  <p:tag name="TBUG" val="0"/>
  <p:tag name="ORIGWIDTH" val="372"/>
  <p:tag name="PICTUREFILESIZE" val="713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{\bf DFT}}_n  template TPT2  env TPENV2  fore 0  back 16777215  eqnno 1"/>
  <p:tag name="FILENAME" val="TP_tmp"/>
  <p:tag name="ORIGWIDTH" val="58"/>
  <p:tag name="PICTUREFILESIZE" val="5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R}{\mathbb{R}}&#10;\newcommand{\C}{\mathbb{C}}&#10;\newcommand{\ttF}{\mathtt{F}}&#10;\newcommand{\ttI}{\mathtt{I}}&#10;\newcommand{\ttR}{\mathtt{R}}&#10;\newcommand{\ttRf}{\mathtt{R}_f}&#10;\newcommand{\ttRb}{\mathtt{R}_b}&#10;\newcommand{\ttRm}{\mathtt{R}_m}&#10;\newcommand{\bfP}{\mathbf{P}}&#10;\newcommand{\bfT}{\mathbf{T}}&#10;\newcommand{\bfF}{\mathbf{F}}&#10;\newcommand{\bfI}{\mathbf{I}}&#10;\newcommand{\bfJ}{\mathbf{C}}&#10;\newcommand{\bfR}{\mathbf{R}}&#10;\newcommand{\bfD}{\mathbf{D}}&#10;\newcommand{\bfDa}{\bfD_a}&#10;\newcommand{\bfDc}{\bfD_c}&#10;\newcommand{\bfRb}{\mathbf{R}_b}&#10;\newcommand{\bfRm}{\mathbf{R}_m}&#10;\newcommand{\calP}{\mathcal{P}}&#10;\newcommand{\calJ}{\mathcal{J}}&#10;\newcommand{\calF}{\mathcal{F}}&#10;\newcommand{\calT}{\mathcal{T}}&#10;\newcommand{\calI}{\mathcal{I}}&#10;\newcommand{\calR}{\mathcal{R}}&#10;\newcommand{\calW}{\mathcal{W}}&#10;\newcommand{\calRb}{\mathcal{R}_b}&#10;\newcommand{\calRm}{\mathcal{R}_m}&#10;\newcommand{\DFT}[0]{\operatorname{DFT}}&#10;\newcommand{\DWT}[0]{\operatorname{DWT}}&#10;\newcommand{\RDFT}[0]{\operatorname{RDFT}}&#10;\newcommand{\DCT}{\operatorname{DCT}}&#10;\newcommand{\WHT}{\operatorname{WHT}}&#10;\newcommand{\DST}{\operatorname{DST}}&#10;\newcommand{\DCTt}[1]{{\DCT\text{\rm \!-#1}}}&#10;\newcommand{\DSTt}[1]{{\DST\text{\rm \!-#1}}}&#10;\newcommand{\IMDCT}[0]{\operatorname{IMDCT}}&#10;\newcommand{\bDFT}[0]{\operatorname{\bf DFT}}&#10;\newcommand{\bRDFT}[0]{\operatorname{\bf RDFT}}&#10;\newcommand{\bDCT}{\operatorname{\bf DCT}}&#10;\newcommand{\bDST}{\operatorname{\bf DST}}&#10;\newcommand{\bDCTt}[1]{{\bDCT\text{\rm\bf \!-#1}}}&#10;\newcommand{\bDSTt}[1]{{\bDST\text{\rm\bf \!-#1}}}&#10;\newcommand{\bIMDCT}[0]{\operatorname{\bf IMDCT}}&#10;\newcommand{\bDHT}[0]{\operatorname{\bf DHT}}&#10;\newcommand{\bFIR}[0]{\operatorname{\bf FIR}}&#10;\newcommand{\bfilter}[0]{\operatorname{\bf Filt}}&#10;\newcommand{\bfilt}[2]{%&#10;  \operatorname{\bf Filt}_{#1}\left({#2}\right)}&#10;\newcommand{\bextfilt}[4]{%&#10;  \operatorname{\bf Filt}_{#1}^{#3,#4}\left({#2}\right)}&#10;\newcommand{\bDWT}[5]{%&#10;  \operatorname{\bf DWT}_{#1}^{#4,#5}\left({#2},{#3}\right)}&#10;\newcommand{\bbDWT}[3]{%&#10;  \operatorname{\bf DWT}_{#1}\left({#2},{#3}\right)}&#10;\newcommand{\bWHT}[0]{\operatorname{\bf WHT}}&#10;\newcommand{\extdwt}[2]{\operatorname{E}_{#1}^{#2}}&#10;\newcommand{\multdim}[1]{\mbox{\boldmath$#1$\unboldmath{\bf D-}}}&#10;\newcommand{\nont}[1]{\text{$\langle\text{#1}\rangle$}}&#10;\newcommand{\oder}[0]{$\ |\ $}&#10;\newcommand{\diag}[0]{\operatorname{diag}}&#10;\newcommand{\permP}[0]{\operatorname{P}}&#10;\newcommand{\permQ}[0]{\operatorname{Q}}&#10;\newcommand{\one}[0]{\operatorname{I}}&#10;\newcommand{\zero}[0]{\operatorname{0}}&#10;\newcommand{\oppone}[0]{\operatorname{J}}&#10;\newcommand{\stride}{\operatorname{L}}&#10;\newcommand{\twiddle}{\operatorname{T}}&#10;\newcommand{\rotation}[0]{\operatorname{R}}&#10;\newcommand{\dft}[0]{\operatorname{F}}&#10;\newcommand{\tensor}[0]{\otimes}&#10;\newcommand{\dirsum}[0]{\oplus}&#10;\newcommand{\bigdirsum}[0]{\bigoplus}&#10;\newcommand{\rovdirsum}[1]{\oplus_{#1}}&#10;\newcommand{\covdirsum}[1]{\oplus^{#1}}&#10;\newcommand{\bigovdirsum}[1]{\operatorname*{\bigoplus\nolimits_#1}}&#10;\newcommand{\rovtensor}[1]{\otimes_{#1}}&#10;\newcommand{\covtensor}[1]{\otimes^{#1}}&#10;\newcommand{\vect}[3]{\left[ #1_0,\dots,#1_{#2-1} \right]}&#10;\DeclareMathOperator*{\argmax}{argmax}&#10;\newcommand{\prob}[0]{\boldmath${\cal P}$\unboldmath\xspace}&#10;\newcommand{\wT}[0]{\widetilde{A}}&#10;\newcommand{\spl}{SPL\xspace}&#10;\begin{document}&#10;$y = T x$&#10;\end{document}&#10;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68"/>
  <p:tag name="PICTUREFILESIZE" val="6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amssymb}&#10;\usepackage{latexsym}\begin{document}&#10;$$&#10;\operatorname{DFT}_{mn}&#10;\rightarrow&#10;(\operatorname{DFT}_m&#10;\otimes \operatorname{I}_n) D &#10;(\operatorname{I}_m\otimes \operatorname{DFT}_n) P&#10;$$&#10;\end{document}&#10;"/>
  <p:tag name="FILENAME" val="txp_fig"/>
  <p:tag name="FORMAT" val="pngmono"/>
  <p:tag name="RES" val="300"/>
  <p:tag name="BLEND" val="0"/>
  <p:tag name="TRANSPARENT" val="0"/>
  <p:tag name="TBUG" val="0"/>
  <p:tag name="ALLOWFS" val="0"/>
  <p:tag name="ORIGWIDTH" val="394"/>
  <p:tag name="PICTUREFILESIZE" val="28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amssymb}&#10;\usepackage{latexsym}\begin{document}&#10;$$&#10;\operatorname{DFT}_{4}&#10;\rightarrow&#10;(\operatorname{DFT}_2&#10;\otimes \operatorname{I}_2) D &#10;(\operatorname{I}_2\otimes \operatorname{DFT}_2) P&#10;$$&#10;\end{document}&#10;"/>
  <p:tag name="FILENAME" val="txp_fig"/>
  <p:tag name="FORMAT" val="pngmono"/>
  <p:tag name="RES" val="300"/>
  <p:tag name="BLEND" val="0"/>
  <p:tag name="TRANSPARENT" val="0"/>
  <p:tag name="TBUG" val="0"/>
  <p:tag name="ALLOWFS" val="0"/>
  <p:tag name="ORIGWIDTH" val="368"/>
  <p:tag name="PICTUREFILESIZE" val="28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def\zz{\cdot}&#10;\begin{document}&#10;$$&#10;\left[&#10;\begin{matrix} &#10;1&amp;1&amp;1&amp;1\\&#10;1&amp;i&amp;-1&amp;-i\\&#10;1&amp;-1&amp;1&amp;-1\\&#10;1&amp;-i&amp;-1&amp;i&#10;\end{matrix}\right]&#10;\text{\Large $x\rightarrow$}&#10;\left[&#10;\begin{matrix} &#10;1&amp;\zz&amp;1&amp;\zz\\&#10;\zz&amp;1&amp;\zz&amp;1\\&#10;1&amp;\zz&amp;-1&amp;\zz\\&#10;\zz&amp;1&amp;\zz&amp;-1&#10;\end{matrix}\right]&#10;\left[&#10;\begin{matrix} &#10;1&amp;\zz&amp;\zz&amp;\zz\\&#10;\zz&amp;1&amp;\zz&amp;\zz\\&#10;\zz&amp;\zz&amp;1&amp;\zz\\&#10;\zz&amp;\zz&amp;\zz&amp;i&#10;\end{matrix}\right]&#10;\left[&#10;\begin{matrix} &#10;1&amp;1&amp;\zz&amp;\zz\\&#10;1&amp;-1&amp;\zz&amp;\zz\\&#10;\zz&amp;\zz&amp;1&amp;1\\&#10;\zz&amp;\zz&amp;1&amp;-1&#10;\end{matrix}\right]&#10;\left[&#10;\begin{matrix} &#10;1&amp;\zz&amp;\zz&amp;\zz\\&#10;\zz&amp;\zz&amp;1&amp;\zz\\&#10;\zz&amp;1&amp;\zz&amp;\zz\\&#10;\zz&amp;\zz&amp;\zz&amp;1&#10;\end{matrix}\right]&#10;\text{\Large $x$}&#10;$$&#10;\end{document}&#10;"/>
  <p:tag name="FILENAME" val="txp_fig"/>
  <p:tag name="FORMAT" val="pngmono"/>
  <p:tag name="RES" val="300"/>
  <p:tag name="BLEND" val="0"/>
  <p:tag name="TRANSPARENT" val="0"/>
  <p:tag name="TBUG" val="0"/>
  <p:tag name="ALLOWFS" val="0"/>
  <p:tag name="ORIGWIDTH" val="720"/>
  <p:tag name="PICTUREFILESIZE" val="53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,amssymb}&#10;\newcommand{\R}{\mathbb{R}}&#10;\newcommand{\C}{\mathbb{C}}&#10;\newcommand{\ttF}{\mathtt{F}}&#10;\newcommand{\ttI}{\mathtt{I}}&#10;\newcommand{\ttR}{\mathtt{R}}&#10;\newcommand{\ttRf}{\mathtt{R}_f}&#10;\newcommand{\ttRb}{\mathtt{R}_b}&#10;\newcommand{\ttRm}{\mathtt{R}_m}&#10;\newcommand{\bfP}{\mathbf{P}}&#10;\newcommand{\bfT}{\mathbf{T}}&#10;\newcommand{\bfF}{\mathbf{F}}&#10;\newcommand{\bfI}{\mathbf{I}}&#10;\newcommand{\bfJ}{\mathbf{C}}&#10;\newcommand{\bfR}{\mathbf{R}}&#10;\newcommand{\bfD}{\mathbf{D}}&#10;\newcommand{\bfDa}{\bfD_a}&#10;\newcommand{\bfDc}{\bfD_c}&#10;\newcommand{\bfRb}{\mathbf{R}_b}&#10;\newcommand{\bfRm}{\mathbf{R}_m}&#10;\newcommand{\calP}{\mathcal{P}}&#10;\newcommand{\calJ}{\mathcal{J}}&#10;\newcommand{\calF}{\mathcal{F}}&#10;\newcommand{\calT}{\mathcal{T}}&#10;\newcommand{\calI}{\mathcal{I}}&#10;\newcommand{\calR}{\mathcal{R}}&#10;\newcommand{\calW}{\mathcal{W}}&#10;\newcommand{\calRb}{\mathcal{R}_b}&#10;\newcommand{\calRm}{\mathcal{R}_m}&#10;\newcommand{\DFT}[0]{\operatorname{DFT}}&#10;\newcommand{\DWT}[0]{\operatorname{DWT}}&#10;\newcommand{\RDFT}[0]{\operatorname{RDFT}}&#10;\newcommand{\DCT}{\operatorname{DCT}}&#10;\newcommand{\WHT}{\operatorname{WHT}}&#10;\newcommand{\DST}{\operatorname{DST}}&#10;\newcommand{\DCTt}[1]{{\DCT\text{\rm \!-#1}}}&#10;\newcommand{\DSTt}[1]{{\DST\text{\rm \!-#1}}}&#10;\newcommand{\IMDCT}[0]{\operatorname{IMDCT}}&#10;\newcommand{\bDFT}[0]{\operatorname{\bf DFT}}&#10;\newcommand{\bRDFT}[0]{\operatorname{\bf RDFT}}&#10;\newcommand{\bDCT}{\operatorname{\bf DCT}}&#10;\newcommand{\bDST}{\operatorname{\bf DST}}&#10;\newcommand{\bDCTt}[1]{{\bDCT\text{\rm\bf \!-#1}}}&#10;\newcommand{\bDSTt}[1]{{\bDST\text{\rm\bf \!-#1}}}&#10;\newcommand{\bIMDCT}[0]{\operatorname{\bf IMDCT}}&#10;\newcommand{\bDHT}[0]{\operatorname{\bf DHT}}&#10;\newcommand{\bFIR}[0]{\operatorname{\bf FIR}}&#10;\newcommand{\bfilter}[0]{\operatorname{\bf Filt}}&#10;\newcommand{\bfilt}[2]{%&#10;  \operatorname{\bf Filt}_{#1}\left({#2}\right)}&#10;\newcommand{\bextfilt}[4]{%&#10;  \operatorname{\bf Filt}_{#1}^{#3,#4}\left({#2}\right)}&#10;\newcommand{\bDWT}[5]{%&#10;  \operatorname{\bf DWT}_{#1}^{#4,#5}\left({#2},{#3}\right)}&#10;\newcommand{\bbDWT}[3]{%&#10;  \operatorname{\bf DWT}_{#1}\left({#2},{#3}\right)}&#10;\newcommand{\bWHT}[0]{\operatorname{\bf WHT}}&#10;\newcommand{\extdwt}[2]{\operatorname{E}_{#1}^{#2}}&#10;\newcommand{\multdim}[1]{\mbox{\boldmath$#1$\unboldmath{\bf D-}}}&#10;\newcommand{\nont}[1]{\text{$\langle\text{#1}\rangle$}}&#10;\newcommand{\oder}[0]{$\ |\ $}&#10;\newcommand{\diag}[0]{\operatorname{diag}}&#10;\newcommand{\permP}[0]{\operatorname{P}}&#10;\newcommand{\permQ}[0]{\operatorname{Q}}&#10;\newcommand{\one}[0]{{I}}&#10;\newcommand{\zero}[0]{\operatorname{0}}&#10;\newcommand{\oppone}[0]{\operatorname{J}}&#10;\newcommand{\stride}{{L}}&#10;\newcommand{\twiddle}{{T}}&#10;\newcommand{\rotation}[0]{\operatorname{R}}&#10;\newcommand{\dft}[0]{\operatorname{F}}&#10;\newcommand{\tensor}[0]{\otimes}&#10;\newcommand{\dirsum}[0]{\oplus}&#10;\newcommand{\bigdirsum}[0]{\bigoplus}&#10;\newcommand{\rovdirsum}[1]{\oplus_{#1}}&#10;\newcommand{\covdirsum}[1]{\oplus^{#1}}&#10;\newcommand{\bigovdirsum}[1]{\operatorname*{\bigoplus\nolimits_#1}}&#10;\newcommand{\rovtensor}[1]{\otimes_{#1}}&#10;\newcommand{\covtensor}[1]{\otimes^{#1}}&#10;\newcommand{\vect}[3]{\left[ #1_0,\dots,#1_{#2-1} \right]}&#10;\DeclareMathOperator*{\argmax}{argmax}&#10;\newcommand{\prob}[0]{\boldmath${\cal P}$\unboldmath\xspace}&#10;\newcommand{\wT}[0]{\widetilde{A}}&#10;\newcommand{\spl}{SPL\xspace}&#10;\begin{document}&#10;$$&#10;\bDFT_{km}x =  (\bDFT_k\tensor\one_m)\twiddle^{km}_m&#10;  (\one_k\tensor\bDFT_m)\stride^{km}_k x&#10;$$&#10;\end{document}&#10;"/>
  <p:tag name="FILENAME" val="txp_fig"/>
  <p:tag name="FORMAT" val="pngmono"/>
  <p:tag name="RES" val="300"/>
  <p:tag name="BLEND" val="0"/>
  <p:tag name="TRANSPARENT" val="1"/>
  <p:tag name="TBUG" val="0"/>
  <p:tag name="ALLOWFS" val="0"/>
  <p:tag name="ORIGWIDTH" val="464"/>
  <p:tag name="PICTUREFILESIZE" val="4451"/>
</p:tagLst>
</file>

<file path=ppt/theme/theme1.xml><?xml version="1.0" encoding="utf-8"?>
<a:theme xmlns:a="http://schemas.openxmlformats.org/drawingml/2006/main" name="spiral-template">
  <a:themeElements>
    <a:clrScheme name="spiral-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00"/>
      </a:hlink>
      <a:folHlink>
        <a:srgbClr val="CC0000"/>
      </a:folHlink>
    </a:clrScheme>
    <a:fontScheme name="spiral-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piral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al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8662</TotalTime>
  <Words>1119</Words>
  <Application>Microsoft Office PowerPoint</Application>
  <PresentationFormat>On-screen Show (4:3)</PresentationFormat>
  <Paragraphs>403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Arial</vt:lpstr>
      <vt:lpstr>Calibri</vt:lpstr>
      <vt:lpstr>Arial Narrow</vt:lpstr>
      <vt:lpstr>LCMSS8</vt:lpstr>
      <vt:lpstr>CMMI8</vt:lpstr>
      <vt:lpstr>CMEX10</vt:lpstr>
      <vt:lpstr>CMSY8</vt:lpstr>
      <vt:lpstr>Wingdings 2</vt:lpstr>
      <vt:lpstr>Verdana</vt:lpstr>
      <vt:lpstr>Times</vt:lpstr>
      <vt:lpstr>Consolas</vt:lpstr>
      <vt:lpstr>cmbxti10</vt:lpstr>
      <vt:lpstr>Wingdings</vt:lpstr>
      <vt:lpstr>Courier New</vt:lpstr>
      <vt:lpstr>Symbol</vt:lpstr>
      <vt:lpstr>cmsy10</vt:lpstr>
      <vt:lpstr>Times New Roman</vt:lpstr>
      <vt:lpstr>spiral-template</vt:lpstr>
      <vt:lpstr>Worksheet</vt:lpstr>
      <vt:lpstr>Slide 1</vt:lpstr>
      <vt:lpstr>The Problem: Example DFT</vt:lpstr>
      <vt:lpstr>DFT Plot: Analysis</vt:lpstr>
      <vt:lpstr>Idea: Textbook to Adaptive Library</vt:lpstr>
      <vt:lpstr>Goal: Teach Computers to Write Libraries</vt:lpstr>
      <vt:lpstr>Contribution: General Size Library</vt:lpstr>
      <vt:lpstr>Beyond Fourier Transform and FFTW</vt:lpstr>
      <vt:lpstr>Examples of Generated Libraries</vt:lpstr>
      <vt:lpstr>Slide 9</vt:lpstr>
      <vt:lpstr>Linear Transforms</vt:lpstr>
      <vt:lpstr>Fast Algorithms, Example: 4-point FFT</vt:lpstr>
      <vt:lpstr>Examples of Breakdown Rules</vt:lpstr>
      <vt:lpstr>Slide 13</vt:lpstr>
      <vt:lpstr>How Library Generation Works</vt:lpstr>
      <vt:lpstr>Breakdown Rules to Library Code</vt:lpstr>
      <vt:lpstr>Breakdown Rules to Library Code</vt:lpstr>
      <vt:lpstr>Library Structure</vt:lpstr>
      <vt:lpstr>Computing Recursion Step Closure</vt:lpstr>
      <vt:lpstr>Recursion Step Closure Examples</vt:lpstr>
      <vt:lpstr>Base Cases</vt:lpstr>
      <vt:lpstr>Library Implementation</vt:lpstr>
      <vt:lpstr>Slide 22</vt:lpstr>
      <vt:lpstr>Double Precision Performance: Intel Xeon 5160 2-way vectorization, up to 2 threads</vt:lpstr>
      <vt:lpstr>FIR Filter Performance 2- and 4-way vectorization, up to 2 threads</vt:lpstr>
      <vt:lpstr>2-D Transforms Performance 2- or 4-way vectorization, up to 2 threads</vt:lpstr>
      <vt:lpstr>Customization: Code Size</vt:lpstr>
      <vt:lpstr>Backend Customization: Java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76</cp:revision>
  <dcterms:created xsi:type="dcterms:W3CDTF">2008-04-26T12:58:35Z</dcterms:created>
  <dcterms:modified xsi:type="dcterms:W3CDTF">2008-09-25T11:50:22Z</dcterms:modified>
</cp:coreProperties>
</file>